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57" r:id="rId4"/>
    <p:sldId id="261" r:id="rId5"/>
    <p:sldId id="260" r:id="rId6"/>
    <p:sldId id="259" r:id="rId7"/>
    <p:sldId id="258" r:id="rId8"/>
    <p:sldId id="262" r:id="rId9"/>
    <p:sldId id="267" r:id="rId10"/>
    <p:sldId id="265" r:id="rId11"/>
    <p:sldId id="264" r:id="rId12"/>
    <p:sldId id="268" r:id="rId13"/>
    <p:sldId id="273" r:id="rId14"/>
    <p:sldId id="275" r:id="rId15"/>
    <p:sldId id="274" r:id="rId16"/>
    <p:sldId id="271" r:id="rId17"/>
    <p:sldId id="277" r:id="rId18"/>
    <p:sldId id="270" r:id="rId19"/>
    <p:sldId id="280" r:id="rId20"/>
    <p:sldId id="279" r:id="rId21"/>
    <p:sldId id="278" r:id="rId22"/>
    <p:sldId id="263" r:id="rId23"/>
    <p:sldId id="283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8182" autoAdjust="0"/>
  </p:normalViewPr>
  <p:slideViewPr>
    <p:cSldViewPr>
      <p:cViewPr varScale="1">
        <p:scale>
          <a:sx n="100" d="100"/>
          <a:sy n="100" d="100"/>
        </p:scale>
        <p:origin x="1960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497D2-7F0D-4DDF-BED9-340D0A2E2796}" type="datetimeFigureOut">
              <a:rPr lang="uk-UA" smtClean="0"/>
              <a:pPr/>
              <a:t>02.04.23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87A30-6F4F-41E7-920B-E7DBAF2A501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5208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497D2-7F0D-4DDF-BED9-340D0A2E2796}" type="datetimeFigureOut">
              <a:rPr lang="uk-UA" smtClean="0"/>
              <a:pPr/>
              <a:t>02.04.23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87A30-6F4F-41E7-920B-E7DBAF2A501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04200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497D2-7F0D-4DDF-BED9-340D0A2E2796}" type="datetimeFigureOut">
              <a:rPr lang="uk-UA" smtClean="0"/>
              <a:pPr/>
              <a:t>02.04.23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87A30-6F4F-41E7-920B-E7DBAF2A501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1748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497D2-7F0D-4DDF-BED9-340D0A2E2796}" type="datetimeFigureOut">
              <a:rPr lang="uk-UA" smtClean="0"/>
              <a:pPr/>
              <a:t>02.04.23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87A30-6F4F-41E7-920B-E7DBAF2A501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3776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497D2-7F0D-4DDF-BED9-340D0A2E2796}" type="datetimeFigureOut">
              <a:rPr lang="uk-UA" smtClean="0"/>
              <a:pPr/>
              <a:t>02.04.23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87A30-6F4F-41E7-920B-E7DBAF2A501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90052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497D2-7F0D-4DDF-BED9-340D0A2E2796}" type="datetimeFigureOut">
              <a:rPr lang="uk-UA" smtClean="0"/>
              <a:pPr/>
              <a:t>02.04.23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87A30-6F4F-41E7-920B-E7DBAF2A501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48920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497D2-7F0D-4DDF-BED9-340D0A2E2796}" type="datetimeFigureOut">
              <a:rPr lang="uk-UA" smtClean="0"/>
              <a:pPr/>
              <a:t>02.04.23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87A30-6F4F-41E7-920B-E7DBAF2A501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0561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497D2-7F0D-4DDF-BED9-340D0A2E2796}" type="datetimeFigureOut">
              <a:rPr lang="uk-UA" smtClean="0"/>
              <a:pPr/>
              <a:t>02.04.23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87A30-6F4F-41E7-920B-E7DBAF2A501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91184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497D2-7F0D-4DDF-BED9-340D0A2E2796}" type="datetimeFigureOut">
              <a:rPr lang="uk-UA" smtClean="0"/>
              <a:pPr/>
              <a:t>02.04.23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87A30-6F4F-41E7-920B-E7DBAF2A501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01872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497D2-7F0D-4DDF-BED9-340D0A2E2796}" type="datetimeFigureOut">
              <a:rPr lang="uk-UA" smtClean="0"/>
              <a:pPr/>
              <a:t>02.04.23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87A30-6F4F-41E7-920B-E7DBAF2A501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0763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497D2-7F0D-4DDF-BED9-340D0A2E2796}" type="datetimeFigureOut">
              <a:rPr lang="uk-UA" smtClean="0"/>
              <a:pPr/>
              <a:t>02.04.23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87A30-6F4F-41E7-920B-E7DBAF2A501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0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497D2-7F0D-4DDF-BED9-340D0A2E2796}" type="datetimeFigureOut">
              <a:rPr lang="uk-UA" smtClean="0"/>
              <a:pPr/>
              <a:t>02.04.23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87A30-6F4F-41E7-920B-E7DBAF2A501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67061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67544" y="908720"/>
            <a:ext cx="8136904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uk-UA" sz="3600" b="1" ker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uk-UA" sz="3600" kern="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defRPr/>
            </a:pPr>
            <a:endParaRPr lang="uk-UA" sz="4000" kern="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defRPr/>
            </a:pPr>
            <a:r>
              <a:rPr lang="uk-UA" sz="3600" b="1" kern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Основи організації занять ЛФК. Рухові режими, методика застосування фізичних вправ в ЛФК</a:t>
            </a:r>
          </a:p>
        </p:txBody>
      </p:sp>
    </p:spTree>
    <p:extLst>
      <p:ext uri="{BB962C8B-B14F-4D97-AF65-F5344CB8AC3E}">
        <p14:creationId xmlns:p14="http://schemas.microsoft.com/office/powerpoint/2010/main" val="31873746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Елена\Desktop\ФР картинки\39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269895"/>
            <a:ext cx="6912768" cy="4895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83568" y="476672"/>
            <a:ext cx="77768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uk-UA" sz="2800" b="1" kern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Обладнання кабінету та зали ЛФК</a:t>
            </a:r>
          </a:p>
        </p:txBody>
      </p:sp>
    </p:spTree>
    <p:extLst>
      <p:ext uri="{BB962C8B-B14F-4D97-AF65-F5344CB8AC3E}">
        <p14:creationId xmlns:p14="http://schemas.microsoft.com/office/powerpoint/2010/main" val="2476427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404664"/>
            <a:ext cx="7704856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Обладнання кабінету та зали ЛФК складається зі снарядів та предметів. </a:t>
            </a:r>
          </a:p>
          <a:p>
            <a:endParaRPr lang="uk-UA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32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Снаряди: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uk-UA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пристінні сходи (шведські), 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uk-UA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ослони, 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uk-UA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трапеції, 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uk-UA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гімнастичні кільця, 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uk-UA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канати, 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uk-UA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баскетбольні щити тощо</a:t>
            </a:r>
            <a:endParaRPr lang="uk-UA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6453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799288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Предмети:</a:t>
            </a: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Найбільше часто із предметів використаються гантелі, еспандери, невеликі штанги, шарфи, мішечки (з піском, дробом), волейбольні й баскетбольні м'ячі та ін.</a:t>
            </a:r>
          </a:p>
          <a:p>
            <a:endParaRPr lang="uk-UA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Дуже важливим устаткуванням є гімнастичні матраци, на яких проводять вправи в положенні лежачи. </a:t>
            </a:r>
          </a:p>
          <a:p>
            <a:endParaRPr lang="uk-UA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Обладнання залу залежить від основних у даному лікувальному закладі форм захворювання, виду занять і віку хворих </a:t>
            </a:r>
          </a:p>
        </p:txBody>
      </p:sp>
    </p:spTree>
    <p:extLst>
      <p:ext uri="{BB962C8B-B14F-4D97-AF65-F5344CB8AC3E}">
        <p14:creationId xmlns:p14="http://schemas.microsoft.com/office/powerpoint/2010/main" val="1885522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64096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Рухові режими в лікарняний період реабілітації </a:t>
            </a:r>
          </a:p>
          <a:p>
            <a:r>
              <a:rPr lang="uk-UA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32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Суворо ліжковий руховий режим</a:t>
            </a:r>
          </a:p>
          <a:p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Мета цього рухового режиму –  забезпечення фізіологічного та психічного спокою хворого, підтримка основних функцій і мобілізація захисних сил організму, профілактика ускладнень за допомогою поступового розширення рухової активності. </a:t>
            </a:r>
          </a:p>
          <a:p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Характеристика: рухова активність хворого різко обмежена. Допоміжні рухи, приймання їжі, туалет здійснюються за допомогою медичного персоналу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 ліжку. </a:t>
            </a:r>
          </a:p>
          <a:p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Показані дихальні вправи (статичні) і рухи у дистальних відділах кінцівок. Перехід до розширення рухової активності і збільшення фізичних навантажень відбувається за умови сприятливої реакції організму на попереднє фізичне навантаження. </a:t>
            </a:r>
            <a:r>
              <a:rPr lang="uk-UA" sz="2400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Вихідне положення – лежачи на спині</a:t>
            </a:r>
            <a:endParaRPr lang="uk-UA" sz="3200" u="sng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1912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5846"/>
            <a:ext cx="864096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2-3. </a:t>
            </a:r>
            <a:r>
              <a:rPr lang="uk-UA" sz="2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Ліжковий та розширений ліжковий рухові режими</a:t>
            </a:r>
            <a:r>
              <a:rPr lang="uk-UA" sz="2400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Мета – стимулювання центральної нервової системи, нормалізація функцій, поліпшення процесів газообміну та посилення </a:t>
            </a:r>
            <a:r>
              <a:rPr lang="uk-UA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екстракардіальних</a:t>
            </a:r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факторів кровообігу. 	</a:t>
            </a:r>
            <a:r>
              <a:rPr lang="uk-UA" sz="2400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Характеристика</a:t>
            </a:r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рухи, що необхідні для здійснення туалету, харчування, зміни вихідного положення у ліжку, хворий проводить самостійно або частково за допомогою медичного персоналу. При задовільному стані можливі активні повороти у ліжку (у спокійному темпі), короткочасне (2-3 рази на день по 5-12 хвилин) перебування у постелі у вихідному положенні сидячи (спочатку з опорою на подушки), оволодіння навиками самообслуговування. Дозволено фізичні вправи з навантаженням на дрібні та середні м'язові групи, що виконуються у повільному темпі, з невеликою кількістю повторень; дихальні вправи статичного та динамічного характеру. </a:t>
            </a:r>
            <a:r>
              <a:rPr lang="uk-UA" sz="2400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Вихідні положення – лежачи на спині, лежачи на боці, сидячи.</a:t>
            </a:r>
          </a:p>
        </p:txBody>
      </p:sp>
    </p:spTree>
    <p:extLst>
      <p:ext uri="{BB962C8B-B14F-4D97-AF65-F5344CB8AC3E}">
        <p14:creationId xmlns:p14="http://schemas.microsoft.com/office/powerpoint/2010/main" val="38687978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813690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4. Палатний руховий режим</a:t>
            </a:r>
          </a:p>
          <a:p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Мета – сприяння відновленню порушених функцій, підвищення тонусу центральної нервової системи, мобілізація психічної готовності до збільшення рухової активності. </a:t>
            </a:r>
          </a:p>
          <a:p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Характеристика: перехід хворого у вихідне положення сидячи на ліжку з опущеними ногами або на стільці, потім стоячи з опорою, за допомогою інструктора ЛФК та самостійно. </a:t>
            </a:r>
            <a:r>
              <a:rPr lang="uk-UA" sz="2400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Вихідні положення – лежачи на спині, лежачи на боці, сидячи, стоячи.</a:t>
            </a:r>
          </a:p>
          <a:p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При задовільному стані й відсутності протипоказань хворому дозволяють пересуватися у межах палати з наступним відпочинком у вихідному положенні сидячи та лежачи. </a:t>
            </a:r>
          </a:p>
          <a:p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Дозволяють фізичні вправи, що охоплюють середні та великі м'язові групи помірної інтенсивності, дихальні вправи. </a:t>
            </a:r>
          </a:p>
        </p:txBody>
      </p:sp>
    </p:spTree>
    <p:extLst>
      <p:ext uri="{BB962C8B-B14F-4D97-AF65-F5344CB8AC3E}">
        <p14:creationId xmlns:p14="http://schemas.microsoft.com/office/powerpoint/2010/main" val="39450581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14290"/>
            <a:ext cx="835824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5. Вільний руховий режим</a:t>
            </a:r>
            <a:endParaRPr lang="uk-UA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Мета – ліквідація залишкових явищ захворювання, адаптація організму до фізичних навантажень побутового і професійного характеру, підготовка хворого до виписки зі стаціонару. 	</a:t>
            </a:r>
          </a:p>
          <a:p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Характеристика: вільне пересування у відділення, ходьба по сходам, прогулянки по лікарняній території. </a:t>
            </a:r>
          </a:p>
          <a:p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Заняття ЛФК проводиться у кабінеті чи залі ЛФК. </a:t>
            </a:r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Використовують динамічні та статичні вправи для всіх м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язових</a:t>
            </a:r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груп, дихальні вправи, </a:t>
            </a:r>
            <a:r>
              <a:rPr lang="uk-UA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вправи</a:t>
            </a:r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 координацію, на рівновагу, спортивно-прикладні вправи, </a:t>
            </a:r>
            <a:r>
              <a:rPr lang="uk-UA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вправи</a:t>
            </a:r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з предметами, на тренажерах (при показаннях), рухливі ігри, лікувальну ходьбу, прогулянки на свіжому повітрі.</a:t>
            </a:r>
          </a:p>
          <a:p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Вихідні положення – лежачи, сидячи, стоячи, в ходьбі.</a:t>
            </a:r>
          </a:p>
          <a:p>
            <a:endParaRPr lang="uk-UA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0075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620688"/>
            <a:ext cx="856895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Рухові режими у </a:t>
            </a:r>
            <a:r>
              <a:rPr lang="uk-UA" sz="2800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післялікарняному</a:t>
            </a:r>
            <a:r>
              <a:rPr lang="uk-UA" sz="2800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періоді реабілітації</a:t>
            </a:r>
          </a:p>
          <a:p>
            <a:pPr algn="ctr"/>
            <a:endParaRPr lang="uk-UA" sz="2800" u="sng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uk-UA" sz="2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Щадний руховий режим</a:t>
            </a:r>
          </a:p>
          <a:p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Мета – пристосування організму до фізичних навантажень побутового і професійного характеру. 	Характеристика: тривалість та інтенсивність фізичного навантаження у перші дні відповідають вільному руховому режиму з наступним поступовим збільшенням навантаження (з урахуванням стану здоров'я). </a:t>
            </a:r>
          </a:p>
          <a:p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Показані дихальні вправи, </a:t>
            </a:r>
            <a:r>
              <a:rPr lang="uk-UA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вправи</a:t>
            </a:r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для всіх м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язових</a:t>
            </a:r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груп, спортивно-прикладні вправи, дозована ходьба (у повільному та середньому темпі - в залежності від стану хворого), загартовування (повітряне, водне), рухливі ігри, елементи спортивних ігор, відновна та професійна трудотерапія в умовах відділення реабілітації.</a:t>
            </a:r>
          </a:p>
          <a:p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Вихідні положення – лежачи, сидячи, стоячи, в ходьбі.</a:t>
            </a:r>
          </a:p>
          <a:p>
            <a:endParaRPr lang="uk-UA" sz="2800" u="sng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96488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76672"/>
            <a:ext cx="813690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Щадно-тренувальний руховий режим </a:t>
            </a:r>
          </a:p>
          <a:p>
            <a:endParaRPr lang="uk-UA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Мета – адаптація організму до фізичних навантажень професійного характеру. 	Характеристика: показані вправи для всіх м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язових</a:t>
            </a:r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груп, дихальні вправи, заняття на тренажерах, спортивно-прикладні вправи, дозована ходьба у середньому темпі та з прискоренням, трудотерапія, теренкур, рухливі та елементи спортивних ігор, загартовування.</a:t>
            </a: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Вихідні положення – лежачи, сидячи, стоячи, в ходьбі.</a:t>
            </a:r>
          </a:p>
          <a:p>
            <a:endParaRPr lang="uk-UA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1455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60648"/>
            <a:ext cx="8280919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uk-UA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Тренувальний руховий режим</a:t>
            </a:r>
          </a:p>
          <a:p>
            <a:endParaRPr lang="uk-UA" sz="2800" u="sng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Мета - підвищення фізичної працездатності. </a:t>
            </a:r>
          </a:p>
          <a:p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Характеристика: дозволяють вправи швидкісного характеру та елементами змагання, ігри середньої рухливості, дозовану ходьба (у зимовий час - ходьба на лижах), ближній туризм, трудотерапія, загартовування. 	</a:t>
            </a:r>
          </a:p>
          <a:p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Складні фізичні вправи, що вимагають достатньої координації, вводяться поступово з урахуванням сприятливої пристосованості організму до передбачуваного фізичного навантаження.</a:t>
            </a:r>
          </a:p>
          <a:p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Вихідні положення – лежачи, сидячи, стоячи, в ходьбі</a:t>
            </a:r>
          </a:p>
        </p:txBody>
      </p:sp>
    </p:spTree>
    <p:extLst>
      <p:ext uri="{BB962C8B-B14F-4D97-AF65-F5344CB8AC3E}">
        <p14:creationId xmlns:p14="http://schemas.microsoft.com/office/powerpoint/2010/main" val="1344835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92696"/>
            <a:ext cx="820891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Кабінет ЛФК </a:t>
            </a:r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це спеціально обладнане приміщення для індивідуальних та </a:t>
            </a:r>
            <a:r>
              <a:rPr lang="uk-UA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малогрупових</a:t>
            </a:r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занять ЛГ, передбачаються із розрахунку 4 м2 на одного хворого, тобто площа повинна складати 30-40 м2.</a:t>
            </a: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Зал ЛФК призначений для групових занять ЛГ, його площа 80-100 м2. </a:t>
            </a: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Для індивідуальних занять може передбачатися кімната площею 16-20 м2. </a:t>
            </a: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Необхідно звертати увагу на аерацію місць занять, підтримуючи в кабінеті температуру 18-20°С і забезпечуючи регулярне прибирання приміщення.</a:t>
            </a:r>
          </a:p>
        </p:txBody>
      </p:sp>
    </p:spTree>
    <p:extLst>
      <p:ext uri="{BB962C8B-B14F-4D97-AF65-F5344CB8AC3E}">
        <p14:creationId xmlns:p14="http://schemas.microsoft.com/office/powerpoint/2010/main" val="9023968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79928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Дозування фізичних вправ </a:t>
            </a:r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залежить від захворювання, його стадії і функціонального стану різних систем організму, насамперед серцево-судинної і дихальної систем.</a:t>
            </a: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Фізичне навантаження в ЛФК дозується в такий спосіб:</a:t>
            </a: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	Шляхом вибору вихідних положень.</a:t>
            </a: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	Обсягом м’язових груп, що беруть участь у русі.</a:t>
            </a: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	Чергуванням м’язових навантажень.</a:t>
            </a: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4.	Тривалістю (дозуванням) фізичних вправ.</a:t>
            </a: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5.	Кількістю повторень кожної вправи.</a:t>
            </a:r>
          </a:p>
        </p:txBody>
      </p:sp>
    </p:spTree>
    <p:extLst>
      <p:ext uri="{BB962C8B-B14F-4D97-AF65-F5344CB8AC3E}">
        <p14:creationId xmlns:p14="http://schemas.microsoft.com/office/powerpoint/2010/main" val="26220061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76672"/>
            <a:ext cx="80648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olidFill>
                  <a:schemeClr val="bg1"/>
                </a:solidFill>
              </a:rPr>
              <a:t>6</a:t>
            </a:r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	Темпом, амплітудою рухів.</a:t>
            </a: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7.	Ступенем силового напруження м’язів.</a:t>
            </a: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8.	Складністю рухів, їх ритмом.</a:t>
            </a: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9.	Кількістю </a:t>
            </a:r>
            <a:r>
              <a:rPr lang="uk-UA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загальнорозвивальних</a:t>
            </a:r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і дихальних вправ у комплексі ЛГ.</a:t>
            </a: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10.	Кількістю і характером виконання вправ (активні, пасивні та ін.).</a:t>
            </a:r>
          </a:p>
          <a:p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11.	Використанням емоційного фактора і щільністю навантаження в заняттях ЛГ.</a:t>
            </a:r>
          </a:p>
        </p:txBody>
      </p:sp>
    </p:spTree>
    <p:extLst>
      <p:ext uri="{BB962C8B-B14F-4D97-AF65-F5344CB8AC3E}">
        <p14:creationId xmlns:p14="http://schemas.microsoft.com/office/powerpoint/2010/main" val="11620394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812868"/>
              </p:ext>
            </p:extLst>
          </p:nvPr>
        </p:nvGraphicFramePr>
        <p:xfrm>
          <a:off x="611560" y="2420887"/>
          <a:ext cx="8136906" cy="446746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858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0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88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53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71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573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з/р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Вихідне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положення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Зміст вправи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Дозуван-ня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Темп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Методичні вказівки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616" marR="60616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50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675">
                <a:tc gridSpan="6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Підготовча частина.</a:t>
                      </a:r>
                      <a:r>
                        <a:rPr lang="uk-UA" sz="16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Підрахунок пульсу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616" marR="60616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50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650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50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....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8675">
                <a:tc gridSpan="6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Основна частина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616" marR="60616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650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650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650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650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....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8675">
                <a:tc gridSpan="6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Заключна частина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616" marR="60616" marT="0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650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650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867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...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Підрахунок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r>
                        <a:rPr lang="uk-UA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пульсу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899592" y="404665"/>
            <a:ext cx="756084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Схема 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Зразковий комплекс фізичних вправ при … (назва патології)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... (назва) етапі (....  руховий режим)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П.І.Б. хворого _______________________________________________________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Вік ____________________ Місце проведення ____________________________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Загальні та індивідуальні лікувальні завдання _____________________________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uk-UA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Засоби ЛФК (спеціальні та загальні)_____________________________________</a:t>
            </a:r>
            <a:endParaRPr kumimoji="0" lang="uk-UA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2854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7"/>
            <a:ext cx="813690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Методи проведення занять лікувальною гімнастикою</a:t>
            </a:r>
          </a:p>
          <a:p>
            <a:endParaRPr lang="uk-UA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Заняття лікувальною гімнастикою можуть бути індивідуальними, </a:t>
            </a:r>
            <a:r>
              <a:rPr lang="uk-UA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малогруповими</a:t>
            </a:r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груповими та самостійними.</a:t>
            </a:r>
          </a:p>
          <a:p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Індивідуальний метод </a:t>
            </a:r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застосовується у важких хворих, в яких обмежена рухова здатність і які, внаслідок цього, вимагають індивідуального обслуговування. Варіантом індивідуального методу є </a:t>
            </a:r>
            <a:r>
              <a:rPr lang="uk-UA" sz="2400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самостійні заняття</a:t>
            </a:r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які застосовуються, коли хворому важко відвідувати лікувальну установу або коли він виписаний для доліковування вдома.</a:t>
            </a:r>
          </a:p>
          <a:p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Малогруповий</a:t>
            </a:r>
            <a:r>
              <a:rPr lang="uk-UA" sz="2400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груповий методи </a:t>
            </a:r>
            <a:r>
              <a:rPr lang="uk-UA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найпоширеніші. Підбор хворих у групи варто робити з орієнтуванням на однорідність захворювання. Тому при найменуванні груп виходять із назв захворювань, а принцип їхнього комплектування і метод проведення занять ґрунтуються на функціональному стані хворих.</a:t>
            </a:r>
          </a:p>
        </p:txBody>
      </p:sp>
    </p:spTree>
    <p:extLst>
      <p:ext uri="{BB962C8B-B14F-4D97-AF65-F5344CB8AC3E}">
        <p14:creationId xmlns:p14="http://schemas.microsoft.com/office/powerpoint/2010/main" val="3120652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Елена\Desktop\ФР картинки\zal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519242"/>
            <a:ext cx="7128792" cy="4934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619672" y="332656"/>
            <a:ext cx="64807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uk-UA" sz="3600" b="1" kern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Кабінет ЛФК</a:t>
            </a:r>
          </a:p>
        </p:txBody>
      </p:sp>
    </p:spTree>
    <p:extLst>
      <p:ext uri="{BB962C8B-B14F-4D97-AF65-F5344CB8AC3E}">
        <p14:creationId xmlns:p14="http://schemas.microsoft.com/office/powerpoint/2010/main" val="3598429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Елена\Desktop\ФР картинки\shkola_1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1" y="1268760"/>
            <a:ext cx="5766840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2828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Елена\Desktop\ФР картинки\P115023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0" y="-142875"/>
            <a:ext cx="9525000" cy="714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7589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Елена\Desktop\ФР картинки\centre_fiz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13" y="417513"/>
            <a:ext cx="8027987" cy="602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7646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Елена\Desktop\ФР картинки\37293456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556792"/>
            <a:ext cx="7848872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979712" y="476672"/>
            <a:ext cx="52565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uk-UA" sz="4000" b="1" kern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Зал ЛФК</a:t>
            </a:r>
          </a:p>
        </p:txBody>
      </p:sp>
    </p:spTree>
    <p:extLst>
      <p:ext uri="{BB962C8B-B14F-4D97-AF65-F5344CB8AC3E}">
        <p14:creationId xmlns:p14="http://schemas.microsoft.com/office/powerpoint/2010/main" val="1559751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Елена\Desktop\ФР картинки\497a48920e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340768"/>
            <a:ext cx="7744860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5021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Елена\Desktop\ФР картинки\first_cartoo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692696"/>
            <a:ext cx="7701180" cy="5616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7249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1334</Words>
  <Application>Microsoft Macintosh PowerPoint</Application>
  <PresentationFormat>Экран (4:3)</PresentationFormat>
  <Paragraphs>159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</dc:creator>
  <cp:lastModifiedBy>Microsoft Office User</cp:lastModifiedBy>
  <cp:revision>26</cp:revision>
  <dcterms:created xsi:type="dcterms:W3CDTF">2013-09-01T14:15:29Z</dcterms:created>
  <dcterms:modified xsi:type="dcterms:W3CDTF">2023-04-02T12:56:20Z</dcterms:modified>
</cp:coreProperties>
</file>