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61" r:id="rId5"/>
    <p:sldId id="260" r:id="rId6"/>
    <p:sldId id="259" r:id="rId7"/>
    <p:sldId id="258" r:id="rId8"/>
    <p:sldId id="262" r:id="rId9"/>
    <p:sldId id="267" r:id="rId10"/>
    <p:sldId id="265" r:id="rId11"/>
    <p:sldId id="264" r:id="rId12"/>
    <p:sldId id="268" r:id="rId13"/>
    <p:sldId id="273" r:id="rId14"/>
    <p:sldId id="275" r:id="rId15"/>
    <p:sldId id="274" r:id="rId16"/>
    <p:sldId id="271" r:id="rId17"/>
    <p:sldId id="277" r:id="rId18"/>
    <p:sldId id="270" r:id="rId19"/>
    <p:sldId id="280" r:id="rId20"/>
    <p:sldId id="279" r:id="rId21"/>
    <p:sldId id="278" r:id="rId22"/>
    <p:sldId id="263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8182" autoAdjust="0"/>
  </p:normalViewPr>
  <p:slideViewPr>
    <p:cSldViewPr>
      <p:cViewPr varScale="1">
        <p:scale>
          <a:sx n="100" d="100"/>
          <a:sy n="100" d="100"/>
        </p:scale>
        <p:origin x="19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D2-7F0D-4DDF-BED9-340D0A2E2796}" type="datetimeFigureOut">
              <a:rPr lang="uk-UA" smtClean="0"/>
              <a:pPr/>
              <a:t>02.04.23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7A30-6F4F-41E7-920B-E7DBAF2A50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520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D2-7F0D-4DDF-BED9-340D0A2E2796}" type="datetimeFigureOut">
              <a:rPr lang="uk-UA" smtClean="0"/>
              <a:pPr/>
              <a:t>02.04.23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7A30-6F4F-41E7-920B-E7DBAF2A50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420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D2-7F0D-4DDF-BED9-340D0A2E2796}" type="datetimeFigureOut">
              <a:rPr lang="uk-UA" smtClean="0"/>
              <a:pPr/>
              <a:t>02.04.23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7A30-6F4F-41E7-920B-E7DBAF2A50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174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D2-7F0D-4DDF-BED9-340D0A2E2796}" type="datetimeFigureOut">
              <a:rPr lang="uk-UA" smtClean="0"/>
              <a:pPr/>
              <a:t>02.04.23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7A30-6F4F-41E7-920B-E7DBAF2A50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77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D2-7F0D-4DDF-BED9-340D0A2E2796}" type="datetimeFigureOut">
              <a:rPr lang="uk-UA" smtClean="0"/>
              <a:pPr/>
              <a:t>02.04.23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7A30-6F4F-41E7-920B-E7DBAF2A50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005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D2-7F0D-4DDF-BED9-340D0A2E2796}" type="datetimeFigureOut">
              <a:rPr lang="uk-UA" smtClean="0"/>
              <a:pPr/>
              <a:t>02.04.23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7A30-6F4F-41E7-920B-E7DBAF2A50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892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D2-7F0D-4DDF-BED9-340D0A2E2796}" type="datetimeFigureOut">
              <a:rPr lang="uk-UA" smtClean="0"/>
              <a:pPr/>
              <a:t>02.04.23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7A30-6F4F-41E7-920B-E7DBAF2A50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056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D2-7F0D-4DDF-BED9-340D0A2E2796}" type="datetimeFigureOut">
              <a:rPr lang="uk-UA" smtClean="0"/>
              <a:pPr/>
              <a:t>02.04.23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7A30-6F4F-41E7-920B-E7DBAF2A50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118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D2-7F0D-4DDF-BED9-340D0A2E2796}" type="datetimeFigureOut">
              <a:rPr lang="uk-UA" smtClean="0"/>
              <a:pPr/>
              <a:t>02.04.23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7A30-6F4F-41E7-920B-E7DBAF2A50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187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D2-7F0D-4DDF-BED9-340D0A2E2796}" type="datetimeFigureOut">
              <a:rPr lang="uk-UA" smtClean="0"/>
              <a:pPr/>
              <a:t>02.04.23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7A30-6F4F-41E7-920B-E7DBAF2A50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76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7D2-7F0D-4DDF-BED9-340D0A2E2796}" type="datetimeFigureOut">
              <a:rPr lang="uk-UA" smtClean="0"/>
              <a:pPr/>
              <a:t>02.04.23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7A30-6F4F-41E7-920B-E7DBAF2A50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0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497D2-7F0D-4DDF-BED9-340D0A2E2796}" type="datetimeFigureOut">
              <a:rPr lang="uk-UA" smtClean="0"/>
              <a:pPr/>
              <a:t>02.04.23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87A30-6F4F-41E7-920B-E7DBAF2A50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706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908720"/>
            <a:ext cx="813690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uk-UA" sz="3600" b="1" ker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3600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uk-UA" sz="4000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uk-UA" sz="36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Основи організації занять ЛФК. Рухові режими, методика застосування фізичних вправ в ЛФК</a:t>
            </a:r>
          </a:p>
        </p:txBody>
      </p:sp>
    </p:spTree>
    <p:extLst>
      <p:ext uri="{BB962C8B-B14F-4D97-AF65-F5344CB8AC3E}">
        <p14:creationId xmlns:p14="http://schemas.microsoft.com/office/powerpoint/2010/main" val="3187374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Елена\Desktop\ФР картинки\39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9895"/>
            <a:ext cx="6912768" cy="489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476672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uk-UA" sz="28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Обладнання кабінету та зали ЛФК</a:t>
            </a:r>
          </a:p>
        </p:txBody>
      </p:sp>
    </p:spTree>
    <p:extLst>
      <p:ext uri="{BB962C8B-B14F-4D97-AF65-F5344CB8AC3E}">
        <p14:creationId xmlns:p14="http://schemas.microsoft.com/office/powerpoint/2010/main" val="247642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70485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Обладнання кабінету та зали ЛФК складається зі снарядів та предметів. </a:t>
            </a:r>
          </a:p>
          <a:p>
            <a:endParaRPr lang="uk-UA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Снаряди: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пристінні сходи (шведські),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ослони,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трапеції,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гімнастичні кільця,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канати,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баскетбольні щити тощо</a:t>
            </a:r>
            <a:endParaRPr lang="uk-U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645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Предмети: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Найбільше часто із предметів використаються гантелі, еспандери, невеликі штанги, шарфи, мішечки (з піском, дробом), волейбольні й баскетбольні м'ячі та ін.</a:t>
            </a:r>
          </a:p>
          <a:p>
            <a:endParaRPr lang="uk-UA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Дуже важливим устаткуванням є гімнастичні матраци, на яких проводять вправи в положенні лежачи. </a:t>
            </a:r>
          </a:p>
          <a:p>
            <a:endParaRPr lang="uk-UA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Обладнання залу залежить від основних у даному лікувальному закладі форм захворювання, виду занять і віку хворих </a:t>
            </a:r>
          </a:p>
        </p:txBody>
      </p:sp>
    </p:spTree>
    <p:extLst>
      <p:ext uri="{BB962C8B-B14F-4D97-AF65-F5344CB8AC3E}">
        <p14:creationId xmlns:p14="http://schemas.microsoft.com/office/powerpoint/2010/main" val="188552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Рухові режими в лікарняний період реабілітації </a:t>
            </a:r>
          </a:p>
          <a:p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Суворо ліжковий руховий режим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Мета цього рухового режиму –  забезпечення фізіологічного та психічного спокою хворого, підтримка основних функцій і мобілізація захисних сил організму, профілактика ускладнень за допомогою поступового розширення рухової активності. 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Характеристика: рухова активність хворого різко обмежена. Допоміжні рухи, приймання їжі, туалет здійснюються за допомогою медичного персоналу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ліжку. 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Показані дихальні вправи (статичні) і рухи у дистальних відділах кінцівок. Перехід до розширення рухової активності і збільшення фізичних навантажень відбувається за умови сприятливої реакції організму на попереднє фізичне навантаження. </a:t>
            </a:r>
            <a:r>
              <a:rPr lang="uk-UA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Вихідне положення – лежачи на спині</a:t>
            </a:r>
            <a:endParaRPr lang="uk-UA" sz="32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191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5846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2-3. </a:t>
            </a:r>
            <a:r>
              <a:rPr lang="uk-UA" sz="2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Ліжковий та розширений ліжковий рухові режими</a:t>
            </a:r>
            <a:r>
              <a:rPr lang="uk-UA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Мета – стимулювання центральної нервової системи, нормалізація функцій, поліпшення процесів газообміну та посилення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екстракардіальних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факторів кровообігу. 	</a:t>
            </a:r>
            <a:r>
              <a:rPr lang="uk-UA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Характеристика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рухи, що необхідні для здійснення туалету, харчування, зміни вихідного положення у ліжку, хворий проводить самостійно або частково за допомогою медичного персоналу. При задовільному стані можливі активні повороти у ліжку (у спокійному темпі), короткочасне (2-3 рази на день по 5-12 хвилин) перебування у постелі у вихідному положенні сидячи (спочатку з опорою на подушки), оволодіння навиками самообслуговування. Дозволено фізичні вправи з навантаженням на дрібні та середні м'язові групи, що виконуються у повільному темпі, з невеликою кількістю повторень; дихальні вправи статичного та динамічного характеру. </a:t>
            </a:r>
            <a:r>
              <a:rPr lang="uk-UA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Вихідні положення – лежачи на спині, лежачи на боці, сидячи.</a:t>
            </a:r>
          </a:p>
        </p:txBody>
      </p:sp>
    </p:spTree>
    <p:extLst>
      <p:ext uri="{BB962C8B-B14F-4D97-AF65-F5344CB8AC3E}">
        <p14:creationId xmlns:p14="http://schemas.microsoft.com/office/powerpoint/2010/main" val="3868797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Палатний руховий режим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Мета – сприяння відновленню порушених функцій, підвищення тонусу центральної нервової системи, мобілізація психічної готовності до збільшення рухової активності. 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Характеристика: перехід хворого у вихідне положення сидячи на ліжку з опущеними ногами або на стільці, потім стоячи з опорою, за допомогою інструктора ЛФК та самостійно. </a:t>
            </a:r>
            <a:r>
              <a:rPr lang="uk-UA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Вихідні положення – лежачи на спині, лежачи на боці, сидячи, стоячи.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При задовільному стані й відсутності протипоказань хворому дозволяють пересуватися у межах палати з наступним відпочинком у вихідному положенні сидячи та лежачи. 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Дозволяють фізичні вправи, що охоплюють середні та великі м'язові групи помірної інтенсивності, дихальні вправи. </a:t>
            </a:r>
          </a:p>
        </p:txBody>
      </p:sp>
    </p:spTree>
    <p:extLst>
      <p:ext uri="{BB962C8B-B14F-4D97-AF65-F5344CB8AC3E}">
        <p14:creationId xmlns:p14="http://schemas.microsoft.com/office/powerpoint/2010/main" val="3945058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35824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Вільний руховий режим</a:t>
            </a:r>
            <a:endParaRPr lang="uk-UA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Мета – ліквідація залишкових явищ захворювання, адаптація організму до фізичних навантажень побутового і професійного характеру, підготовка хворого до виписки зі стаціонару. 	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Характеристика: вільне пересування у відділення, ходьба по сходам, прогулянки по лікарняній території. 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Заняття ЛФК проводиться у кабінеті чи залі ЛФК. 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Використовують динамічні та статичні вправи для всіх м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язових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груп, дихальні вправи,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координацію, на рівновагу, спортивно-прикладні вправи,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 предметами, на тренажерах (при показаннях), рухливі ігри, лікувальну ходьбу, прогулянки на свіжому повітрі.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Вихідні положення – лежачи, сидячи, стоячи, в ходьбі.</a:t>
            </a:r>
          </a:p>
          <a:p>
            <a:endParaRPr lang="uk-U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07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Рухові режими у </a:t>
            </a:r>
            <a:r>
              <a:rPr lang="uk-UA" sz="2800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післялікарняному</a:t>
            </a:r>
            <a:r>
              <a:rPr lang="uk-UA" sz="28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періоді реабілітації</a:t>
            </a:r>
          </a:p>
          <a:p>
            <a:pPr algn="ctr"/>
            <a:endParaRPr lang="uk-UA" sz="28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uk-UA" sz="2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Щадний руховий режим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Мета – пристосування організму до фізичних навантажень побутового і професійного характеру. 	Характеристика: тривалість та інтенсивність фізичного навантаження у перші дні відповідають вільному руховому режиму з наступним поступовим збільшенням навантаження (з урахуванням стану здоров'я). 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Показані дихальні вправи,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всіх м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язових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груп, спортивно-прикладні вправи, дозована ходьба (у повільному та середньому темпі - в залежності від стану хворого), загартовування (повітряне, водне), рухливі ігри, елементи спортивних ігор, відновна та професійна трудотерапія в умовах відділення реабілітації.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Вихідні положення – лежачи, сидячи, стоячи, в ходьбі.</a:t>
            </a:r>
          </a:p>
          <a:p>
            <a:endParaRPr lang="uk-UA" sz="28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648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Щадно-тренувальний руховий режим </a:t>
            </a:r>
          </a:p>
          <a:p>
            <a:endParaRPr lang="uk-UA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Мета – адаптація організму до фізичних навантажень професійного характеру. 	Характеристика: показані вправи для всіх м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язових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груп, дихальні вправи, заняття на тренажерах, спортивно-прикладні вправи, дозована ходьба у середньому темпі та з прискоренням, трудотерапія, теренкур, рухливі та елементи спортивних ігор, загартовування.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Вихідні положення – лежачи, сидячи, стоячи, в ходьбі.</a:t>
            </a:r>
          </a:p>
          <a:p>
            <a:endParaRPr lang="uk-UA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145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28091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Тренувальний руховий режим</a:t>
            </a:r>
          </a:p>
          <a:p>
            <a:endParaRPr lang="uk-UA" sz="28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Мета - підвищення фізичної працездатності. 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Характеристика: дозволяють вправи швидкісного характеру та елементами змагання, ігри середньої рухливості, дозовану ходьба (у зимовий час - ходьба на лижах), ближній туризм, трудотерапія, загартовування. 	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Складні фізичні вправи, що вимагають достатньої координації, вводяться поступово з урахуванням сприятливої пристосованості організму до передбачуваного фізичного навантаження.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Вихідні положення – лежачи, сидячи, стоячи, в ходьбі</a:t>
            </a:r>
          </a:p>
        </p:txBody>
      </p:sp>
    </p:spTree>
    <p:extLst>
      <p:ext uri="{BB962C8B-B14F-4D97-AF65-F5344CB8AC3E}">
        <p14:creationId xmlns:p14="http://schemas.microsoft.com/office/powerpoint/2010/main" val="134483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Кабінет ЛФК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це спеціально обладнане приміщення для індивідуальних та </a:t>
            </a:r>
            <a:r>
              <a:rPr lang="uk-UA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малогрупових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занять ЛГ, передбачаються із розрахунку 4 м2 на одного хворого, тобто площа повинна складати 30-40 м2.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Зал ЛФК призначений для групових занять ЛГ, його площа 80-100 м2. 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Для індивідуальних занять може передбачатися кімната площею 16-20 м2. 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Необхідно звертати увагу на аерацію місць занять, підтримуючи в кабінеті температуру 18-20°С і забезпечуючи регулярне прибирання приміщення.</a:t>
            </a:r>
          </a:p>
        </p:txBody>
      </p:sp>
    </p:spTree>
    <p:extLst>
      <p:ext uri="{BB962C8B-B14F-4D97-AF65-F5344CB8AC3E}">
        <p14:creationId xmlns:p14="http://schemas.microsoft.com/office/powerpoint/2010/main" val="902396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Дозування фізичних вправ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залежить від захворювання, його стадії і функціонального стану різних систем організму, насамперед серцево-судинної і дихальної систем.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Фізичне навантаження в ЛФК дозується в такий спосіб: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	Шляхом вибору вихідних положень.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	Обсягом м’язових груп, що беруть участь у русі.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	Чергуванням м’язових навантажень.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	Тривалістю (дозуванням) фізичних вправ.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	Кількістю повторень кожної вправи.</a:t>
            </a:r>
          </a:p>
        </p:txBody>
      </p:sp>
    </p:spTree>
    <p:extLst>
      <p:ext uri="{BB962C8B-B14F-4D97-AF65-F5344CB8AC3E}">
        <p14:creationId xmlns:p14="http://schemas.microsoft.com/office/powerpoint/2010/main" val="2622006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6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	Темпом, амплітудою рухів.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	Ступенем силового напруження м’язів.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	Складністю рухів, їх ритмом.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9.	Кількістю </a:t>
            </a:r>
            <a:r>
              <a:rPr lang="uk-UA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загальнорозвивальних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дихальних вправ у комплексі ЛГ.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10.	Кількістю і характером виконання вправ (активні, пасивні та ін.).</a:t>
            </a:r>
          </a:p>
          <a:p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11.	Використанням емоційного фактора і щільністю навантаження в заняттях ЛГ.</a:t>
            </a:r>
          </a:p>
        </p:txBody>
      </p:sp>
    </p:spTree>
    <p:extLst>
      <p:ext uri="{BB962C8B-B14F-4D97-AF65-F5344CB8AC3E}">
        <p14:creationId xmlns:p14="http://schemas.microsoft.com/office/powerpoint/2010/main" val="1162039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812868"/>
              </p:ext>
            </p:extLst>
          </p:nvPr>
        </p:nvGraphicFramePr>
        <p:xfrm>
          <a:off x="611560" y="2420887"/>
          <a:ext cx="8136906" cy="44674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5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3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73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з/р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Вихідне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положення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Зміст вправи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Дозуван-ня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Методичні вказівки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16" marR="6061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75"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Підготовча частина.</a:t>
                      </a:r>
                      <a:r>
                        <a:rPr lang="uk-UA" sz="16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Підрахунок пульсу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16" marR="6061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....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75"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Основна частина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16" marR="60616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....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675"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Заключна частина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16" marR="60616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86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...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Підрахунок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пульсу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99592" y="404665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 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Зразковий комплекс фізичних вправ при … (назва патології)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... (назва) етапі (....  руховий режим)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П.І.Б. хворого _______________________________________________________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Вік ____________________ Місце проведення ____________________________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Загальні та індивідуальні лікувальні завдання _____________________________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Засоби ЛФК (спеціальні та загальні)_____________________________________</a:t>
            </a:r>
            <a:endParaRPr kumimoji="0" lang="uk-UA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285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7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 проведення занять лікувальною гімнастикою</a:t>
            </a:r>
          </a:p>
          <a:p>
            <a:endParaRPr lang="uk-U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Заняття лікувальною гімнастикою можуть бути індивідуальними, </a:t>
            </a:r>
            <a:r>
              <a:rPr lang="uk-U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малогруповими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груповими та самостійними.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Індивідуальний метод 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застосовується у важких хворих, в яких обмежена рухова здатність і які, внаслідок цього, вимагають індивідуального обслуговування. Варіантом індивідуального методу є </a:t>
            </a:r>
            <a:r>
              <a:rPr lang="uk-UA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самостійні заняття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які застосовуються, коли хворому важко відвідувати лікувальну установу або коли він виписаний для доліковування вдома.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Малогруповий</a:t>
            </a:r>
            <a:r>
              <a:rPr lang="uk-UA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груповий методи </a:t>
            </a:r>
            <a:r>
              <a:rPr lang="uk-U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найпоширеніші. Підбор хворих у групи варто робити з орієнтуванням на однорідність захворювання. Тому при найменуванні груп виходять із назв захворювань, а принцип їхнього комплектування і метод проведення занять ґрунтуються на функціональному стані хворих.</a:t>
            </a:r>
          </a:p>
        </p:txBody>
      </p:sp>
    </p:spTree>
    <p:extLst>
      <p:ext uri="{BB962C8B-B14F-4D97-AF65-F5344CB8AC3E}">
        <p14:creationId xmlns:p14="http://schemas.microsoft.com/office/powerpoint/2010/main" val="3120652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ФР картинки\za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19242"/>
            <a:ext cx="7128792" cy="493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19672" y="33265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uk-UA" sz="36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Кабінет ЛФК</a:t>
            </a:r>
          </a:p>
        </p:txBody>
      </p:sp>
    </p:spTree>
    <p:extLst>
      <p:ext uri="{BB962C8B-B14F-4D97-AF65-F5344CB8AC3E}">
        <p14:creationId xmlns:p14="http://schemas.microsoft.com/office/powerpoint/2010/main" val="359842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Desktop\ФР картинки\shkola_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1268760"/>
            <a:ext cx="576684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82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\Desktop\ФР картинки\P11502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589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лена\Desktop\ФР картинки\centre_fiz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417513"/>
            <a:ext cx="8027987" cy="602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64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лена\Desktop\ФР картинки\3729345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84887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47667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uk-UA" sz="40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Зал ЛФК</a:t>
            </a:r>
          </a:p>
        </p:txBody>
      </p:sp>
    </p:spTree>
    <p:extLst>
      <p:ext uri="{BB962C8B-B14F-4D97-AF65-F5344CB8AC3E}">
        <p14:creationId xmlns:p14="http://schemas.microsoft.com/office/powerpoint/2010/main" val="1559751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Елена\Desktop\ФР картинки\497a48920e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774486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021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Елена\Desktop\ФР картинки\first_carto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692696"/>
            <a:ext cx="7701180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24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1334</Words>
  <Application>Microsoft Macintosh PowerPoint</Application>
  <PresentationFormat>Экран (4:3)</PresentationFormat>
  <Paragraphs>159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Microsoft Office User</cp:lastModifiedBy>
  <cp:revision>26</cp:revision>
  <dcterms:created xsi:type="dcterms:W3CDTF">2013-09-01T14:15:29Z</dcterms:created>
  <dcterms:modified xsi:type="dcterms:W3CDTF">2023-04-02T12:56:20Z</dcterms:modified>
</cp:coreProperties>
</file>