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54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97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429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322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97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867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561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528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75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12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63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86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45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87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24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1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85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1FE69A-97A8-4A09-B592-CB67FF78D8DB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D7A86B-EB78-43B3-9987-2C007DDD3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0225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070645-2284-4D50-B47D-5748D2303E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Функціональні проби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177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820BC3-8C6A-478F-A7CE-9D2A8E2E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33384"/>
            <a:ext cx="8534400" cy="1507067"/>
          </a:xfrm>
        </p:spPr>
        <p:txBody>
          <a:bodyPr>
            <a:noAutofit/>
          </a:bodyPr>
          <a:lstStyle/>
          <a:p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ІНДЕКС МАСИ ТІЛА (ІМТ)</a:t>
            </a:r>
            <a:br>
              <a:rPr lang="ru-RU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680E705-AC47-4874-831D-A664A161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1971261"/>
            <a:ext cx="3937519" cy="361526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Виміряну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масу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тіла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кілограмах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розділити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метрах,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зведених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квадрат: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ІМТ =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Маса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тіла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зріст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(м2)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564A042-117A-4580-8ACD-7B0EBA4B8D64}"/>
              </a:ext>
            </a:extLst>
          </p:cNvPr>
          <p:cNvSpPr/>
          <p:nvPr/>
        </p:nvSpPr>
        <p:spPr>
          <a:xfrm>
            <a:off x="354563" y="986917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Методика виконання</a:t>
            </a:r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1E7E5C8-B7E9-4FCF-B6E8-3031C3042D70}"/>
              </a:ext>
            </a:extLst>
          </p:cNvPr>
          <p:cNvSpPr/>
          <p:nvPr/>
        </p:nvSpPr>
        <p:spPr>
          <a:xfrm>
            <a:off x="6548198" y="986917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Оцінка</a:t>
            </a:r>
            <a:endParaRPr lang="ru-RU" dirty="0"/>
          </a:p>
        </p:txBody>
      </p:sp>
      <p:sp>
        <p:nvSpPr>
          <p:cNvPr id="10" name="Объект 4">
            <a:extLst>
              <a:ext uri="{FF2B5EF4-FFF2-40B4-BE49-F238E27FC236}">
                <a16:creationId xmlns:a16="http://schemas.microsoft.com/office/drawing/2014/main" id="{53DF4DE2-C17C-4CE0-82BB-5AD6458A1967}"/>
              </a:ext>
            </a:extLst>
          </p:cNvPr>
          <p:cNvSpPr txBox="1">
            <a:spLocks/>
          </p:cNvSpPr>
          <p:nvPr/>
        </p:nvSpPr>
        <p:spPr>
          <a:xfrm>
            <a:off x="5857462" y="2110409"/>
            <a:ext cx="5979978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17" name="Объект 4">
            <a:extLst>
              <a:ext uri="{FF2B5EF4-FFF2-40B4-BE49-F238E27FC236}">
                <a16:creationId xmlns:a16="http://schemas.microsoft.com/office/drawing/2014/main" id="{B27DB457-8A1B-45FF-91A0-925A55F56C10}"/>
              </a:ext>
            </a:extLst>
          </p:cNvPr>
          <p:cNvSpPr txBox="1">
            <a:spLocks/>
          </p:cNvSpPr>
          <p:nvPr/>
        </p:nvSpPr>
        <p:spPr>
          <a:xfrm>
            <a:off x="6610268" y="1965963"/>
            <a:ext cx="3937519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отриманого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оцінити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ІМТ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табл.3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маси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тіла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(МТ) за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індексом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(ІМТ)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студентів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id="{9CC77C23-2F7D-4E35-AE3D-95CF069FB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860220"/>
              </p:ext>
            </p:extLst>
          </p:nvPr>
        </p:nvGraphicFramePr>
        <p:xfrm>
          <a:off x="4537220" y="4624398"/>
          <a:ext cx="7300217" cy="16399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770">
                  <a:extLst>
                    <a:ext uri="{9D8B030D-6E8A-4147-A177-3AD203B41FA5}">
                      <a16:colId xmlns:a16="http://schemas.microsoft.com/office/drawing/2014/main" val="810367770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3610953883"/>
                    </a:ext>
                  </a:extLst>
                </a:gridCol>
                <a:gridCol w="1306830">
                  <a:extLst>
                    <a:ext uri="{9D8B030D-6E8A-4147-A177-3AD203B41FA5}">
                      <a16:colId xmlns:a16="http://schemas.microsoft.com/office/drawing/2014/main" val="3023116318"/>
                    </a:ext>
                  </a:extLst>
                </a:gridCol>
                <a:gridCol w="110112">
                  <a:extLst>
                    <a:ext uri="{9D8B030D-6E8A-4147-A177-3AD203B41FA5}">
                      <a16:colId xmlns:a16="http://schemas.microsoft.com/office/drawing/2014/main" val="948924349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3935443129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748486930"/>
                    </a:ext>
                  </a:extLst>
                </a:gridCol>
                <a:gridCol w="991235">
                  <a:extLst>
                    <a:ext uri="{9D8B030D-6E8A-4147-A177-3AD203B41FA5}">
                      <a16:colId xmlns:a16="http://schemas.microsoft.com/office/drawing/2014/main" val="15236589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показник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гіпотрофія (дефіцит МТ)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нормотрофія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гіпертрофія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5799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норма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оптимальна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надлишкова МТ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ожиріння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8784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ІМТ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кг\м2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&lt;18,5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18,5-24,9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19,5-23,5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25,0-29,9&gt;30,0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≥30,0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0972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03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820BC3-8C6A-478F-A7CE-9D2A8E2E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3342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Проба </a:t>
            </a:r>
            <a:r>
              <a:rPr lang="uk-UA" sz="5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штанге</a:t>
            </a:r>
            <a:br>
              <a:rPr lang="uk-UA" sz="5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(затримка дихання на вдиху)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680E705-AC47-4874-831D-A664A161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2382078"/>
            <a:ext cx="3937519" cy="361526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 п'ятихвилинного відпочинку в положенні сидячи студент робить 2-3 глибоких вдиху та видиху, потім повний вдих (80-90% від максимального), при цьому закриває рота і одночасно затискає пальцями ніс. Зазначається час від моменту затримання дихання до припинення.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564A042-117A-4580-8ACD-7B0EBA4B8D64}"/>
              </a:ext>
            </a:extLst>
          </p:cNvPr>
          <p:cNvSpPr/>
          <p:nvPr/>
        </p:nvSpPr>
        <p:spPr>
          <a:xfrm>
            <a:off x="354560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Методика виконання</a:t>
            </a:r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1E7E5C8-B7E9-4FCF-B6E8-3031C3042D70}"/>
              </a:ext>
            </a:extLst>
          </p:cNvPr>
          <p:cNvSpPr/>
          <p:nvPr/>
        </p:nvSpPr>
        <p:spPr>
          <a:xfrm>
            <a:off x="6575987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Оцінка</a:t>
            </a:r>
            <a:endParaRPr lang="ru-RU" dirty="0"/>
          </a:p>
        </p:txBody>
      </p:sp>
      <p:sp>
        <p:nvSpPr>
          <p:cNvPr id="10" name="Объект 4">
            <a:extLst>
              <a:ext uri="{FF2B5EF4-FFF2-40B4-BE49-F238E27FC236}">
                <a16:creationId xmlns:a16="http://schemas.microsoft.com/office/drawing/2014/main" id="{53DF4DE2-C17C-4CE0-82BB-5AD6458A1967}"/>
              </a:ext>
            </a:extLst>
          </p:cNvPr>
          <p:cNvSpPr txBox="1">
            <a:spLocks/>
          </p:cNvSpPr>
          <p:nvPr/>
        </p:nvSpPr>
        <p:spPr>
          <a:xfrm>
            <a:off x="5857462" y="2110409"/>
            <a:ext cx="5979978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17" name="Объект 4">
            <a:extLst>
              <a:ext uri="{FF2B5EF4-FFF2-40B4-BE49-F238E27FC236}">
                <a16:creationId xmlns:a16="http://schemas.microsoft.com/office/drawing/2014/main" id="{B27DB457-8A1B-45FF-91A0-925A55F56C10}"/>
              </a:ext>
            </a:extLst>
          </p:cNvPr>
          <p:cNvSpPr txBox="1">
            <a:spLocks/>
          </p:cNvSpPr>
          <p:nvPr/>
        </p:nvSpPr>
        <p:spPr>
          <a:xfrm>
            <a:off x="6575986" y="2140538"/>
            <a:ext cx="3937519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нормі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здорової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людини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проба Штанге не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менше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50-60 секунд.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2AD026E-B003-492F-9D6B-24765FBEB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582644"/>
              </p:ext>
            </p:extLst>
          </p:nvPr>
        </p:nvGraphicFramePr>
        <p:xfrm>
          <a:off x="5498477" y="4747590"/>
          <a:ext cx="6338960" cy="1507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7792">
                  <a:extLst>
                    <a:ext uri="{9D8B030D-6E8A-4147-A177-3AD203B41FA5}">
                      <a16:colId xmlns:a16="http://schemas.microsoft.com/office/drawing/2014/main" val="480778993"/>
                    </a:ext>
                  </a:extLst>
                </a:gridCol>
                <a:gridCol w="1267792">
                  <a:extLst>
                    <a:ext uri="{9D8B030D-6E8A-4147-A177-3AD203B41FA5}">
                      <a16:colId xmlns:a16="http://schemas.microsoft.com/office/drawing/2014/main" val="2924141027"/>
                    </a:ext>
                  </a:extLst>
                </a:gridCol>
                <a:gridCol w="1267792">
                  <a:extLst>
                    <a:ext uri="{9D8B030D-6E8A-4147-A177-3AD203B41FA5}">
                      <a16:colId xmlns:a16="http://schemas.microsoft.com/office/drawing/2014/main" val="3488311533"/>
                    </a:ext>
                  </a:extLst>
                </a:gridCol>
                <a:gridCol w="1267792">
                  <a:extLst>
                    <a:ext uri="{9D8B030D-6E8A-4147-A177-3AD203B41FA5}">
                      <a16:colId xmlns:a16="http://schemas.microsoft.com/office/drawing/2014/main" val="5157768"/>
                    </a:ext>
                  </a:extLst>
                </a:gridCol>
                <a:gridCol w="1267792">
                  <a:extLst>
                    <a:ext uri="{9D8B030D-6E8A-4147-A177-3AD203B41FA5}">
                      <a16:colId xmlns:a16="http://schemas.microsoft.com/office/drawing/2014/main" val="773131026"/>
                    </a:ext>
                  </a:extLst>
                </a:gridCol>
              </a:tblGrid>
              <a:tr h="36670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Стать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Оц</a:t>
                      </a:r>
                      <a:r>
                        <a:rPr lang="uk-UA" sz="1100">
                          <a:effectLst/>
                        </a:rPr>
                        <a:t>інка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600040"/>
                  </a:ext>
                </a:extLst>
              </a:tr>
              <a:tr h="3868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відмінно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добре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задовільно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незадовільно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4229476"/>
                  </a:ext>
                </a:extLst>
              </a:tr>
              <a:tr h="366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Жінки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50 і вище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40-49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30-39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30 і нижче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768115"/>
                  </a:ext>
                </a:extLst>
              </a:tr>
              <a:tr h="386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Чоловіки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60 і вище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50-59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35-49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35 і нижче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8228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470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820BC3-8C6A-478F-A7CE-9D2A8E2E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3342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Проба </a:t>
            </a:r>
            <a:r>
              <a:rPr lang="uk-UA" sz="5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генчі</a:t>
            </a:r>
            <a:br>
              <a:rPr lang="uk-UA" sz="5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(затримка дихання на видиху)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680E705-AC47-4874-831D-A664A161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2382078"/>
            <a:ext cx="3937519" cy="361526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сидячи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виконується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послідовно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2-3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вдиху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видиху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потім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робить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вільний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неповний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видих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(на три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чверті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через рот,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затискає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ніс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пальцями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затримує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дихання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якийсь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до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появи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неприємних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відчуттів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яке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фіксується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секундоміру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564A042-117A-4580-8ACD-7B0EBA4B8D64}"/>
              </a:ext>
            </a:extLst>
          </p:cNvPr>
          <p:cNvSpPr/>
          <p:nvPr/>
        </p:nvSpPr>
        <p:spPr>
          <a:xfrm>
            <a:off x="354560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Методика виконання</a:t>
            </a:r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1E7E5C8-B7E9-4FCF-B6E8-3031C3042D70}"/>
              </a:ext>
            </a:extLst>
          </p:cNvPr>
          <p:cNvSpPr/>
          <p:nvPr/>
        </p:nvSpPr>
        <p:spPr>
          <a:xfrm>
            <a:off x="6575987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Оцінка</a:t>
            </a:r>
            <a:endParaRPr lang="ru-RU" dirty="0"/>
          </a:p>
        </p:txBody>
      </p:sp>
      <p:sp>
        <p:nvSpPr>
          <p:cNvPr id="10" name="Объект 4">
            <a:extLst>
              <a:ext uri="{FF2B5EF4-FFF2-40B4-BE49-F238E27FC236}">
                <a16:creationId xmlns:a16="http://schemas.microsoft.com/office/drawing/2014/main" id="{53DF4DE2-C17C-4CE0-82BB-5AD6458A1967}"/>
              </a:ext>
            </a:extLst>
          </p:cNvPr>
          <p:cNvSpPr txBox="1">
            <a:spLocks/>
          </p:cNvSpPr>
          <p:nvPr/>
        </p:nvSpPr>
        <p:spPr>
          <a:xfrm>
            <a:off x="5857462" y="2110409"/>
            <a:ext cx="5979978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17" name="Объект 4">
            <a:extLst>
              <a:ext uri="{FF2B5EF4-FFF2-40B4-BE49-F238E27FC236}">
                <a16:creationId xmlns:a16="http://schemas.microsoft.com/office/drawing/2014/main" id="{B27DB457-8A1B-45FF-91A0-925A55F56C10}"/>
              </a:ext>
            </a:extLst>
          </p:cNvPr>
          <p:cNvSpPr txBox="1">
            <a:spLocks/>
          </p:cNvSpPr>
          <p:nvPr/>
        </p:nvSpPr>
        <p:spPr>
          <a:xfrm>
            <a:off x="6575986" y="2140538"/>
            <a:ext cx="3937519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хорошій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фізичній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підготовленості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затримка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дихання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досягати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60-90 секунд, тому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занять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фізкультурою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стійкість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гіпоксії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підвищується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нетренованих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людей проба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Генчі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становить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близько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25-30 секунд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6304840-935F-4840-A080-B33DC239B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856787"/>
              </p:ext>
            </p:extLst>
          </p:nvPr>
        </p:nvGraphicFramePr>
        <p:xfrm>
          <a:off x="4880046" y="5027336"/>
          <a:ext cx="7112000" cy="1517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2400">
                  <a:extLst>
                    <a:ext uri="{9D8B030D-6E8A-4147-A177-3AD203B41FA5}">
                      <a16:colId xmlns:a16="http://schemas.microsoft.com/office/drawing/2014/main" val="3643122627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510546498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414862775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8688006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58276580"/>
                    </a:ext>
                  </a:extLst>
                </a:gridCol>
              </a:tblGrid>
              <a:tr h="36425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Стать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Оц</a:t>
                      </a:r>
                      <a:r>
                        <a:rPr lang="uk-UA" sz="1100">
                          <a:effectLst/>
                        </a:rPr>
                        <a:t>інка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281160"/>
                  </a:ext>
                </a:extLst>
              </a:tr>
              <a:tr h="3842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відмінно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добре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задовільно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незадовільно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3654297"/>
                  </a:ext>
                </a:extLst>
              </a:tr>
              <a:tr h="404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Жінки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40 і вище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32-39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25-31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24 і нижче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524713"/>
                  </a:ext>
                </a:extLst>
              </a:tr>
              <a:tr h="364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Чоловіки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50 і вище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40-49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</a:rPr>
                        <a:t>30-39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29 і нижче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2283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26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820BC3-8C6A-478F-A7CE-9D2A8E2E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3342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Ортостатична проба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680E705-AC47-4874-831D-A664A161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2382078"/>
            <a:ext cx="3937519" cy="361526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п'ятихвилинного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лежачи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спині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підрахувати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частоту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серцевих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скорочень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15 секунд,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перерахувавши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ЧСС за 1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хвилину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потім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спокійно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встати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знову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виміряти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пульс за 15 секунд.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Знайти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різницю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частотою пульсу у вертикальному та горизонтальному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положеннях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564A042-117A-4580-8ACD-7B0EBA4B8D64}"/>
              </a:ext>
            </a:extLst>
          </p:cNvPr>
          <p:cNvSpPr/>
          <p:nvPr/>
        </p:nvSpPr>
        <p:spPr>
          <a:xfrm>
            <a:off x="354560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Методика виконання</a:t>
            </a:r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1E7E5C8-B7E9-4FCF-B6E8-3031C3042D70}"/>
              </a:ext>
            </a:extLst>
          </p:cNvPr>
          <p:cNvSpPr/>
          <p:nvPr/>
        </p:nvSpPr>
        <p:spPr>
          <a:xfrm>
            <a:off x="6575987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Оцінка</a:t>
            </a:r>
            <a:endParaRPr lang="ru-RU" dirty="0"/>
          </a:p>
        </p:txBody>
      </p:sp>
      <p:sp>
        <p:nvSpPr>
          <p:cNvPr id="10" name="Объект 4">
            <a:extLst>
              <a:ext uri="{FF2B5EF4-FFF2-40B4-BE49-F238E27FC236}">
                <a16:creationId xmlns:a16="http://schemas.microsoft.com/office/drawing/2014/main" id="{53DF4DE2-C17C-4CE0-82BB-5AD6458A1967}"/>
              </a:ext>
            </a:extLst>
          </p:cNvPr>
          <p:cNvSpPr txBox="1">
            <a:spLocks/>
          </p:cNvSpPr>
          <p:nvPr/>
        </p:nvSpPr>
        <p:spPr>
          <a:xfrm>
            <a:off x="5857462" y="2110409"/>
            <a:ext cx="5979978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17" name="Объект 4">
            <a:extLst>
              <a:ext uri="{FF2B5EF4-FFF2-40B4-BE49-F238E27FC236}">
                <a16:creationId xmlns:a16="http://schemas.microsoft.com/office/drawing/2014/main" id="{B27DB457-8A1B-45FF-91A0-925A55F56C10}"/>
              </a:ext>
            </a:extLst>
          </p:cNvPr>
          <p:cNvSpPr txBox="1">
            <a:spLocks/>
          </p:cNvSpPr>
          <p:nvPr/>
        </p:nvSpPr>
        <p:spPr>
          <a:xfrm>
            <a:off x="5261113" y="2140538"/>
            <a:ext cx="6453809" cy="3981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збільшенні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ЧСС на 6-16 уд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реакція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вважається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оптимальною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свідчить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сприятливе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тонусу симпатичного та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парасимпатичного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відділів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вегетативної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нервової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При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почастішанні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пульсу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ніж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 уд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реакція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задовільна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вказує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схильність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симпатикотонії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При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різниці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дорівнює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25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ударів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виражена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симпатикотонія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реакція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організму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несприятлива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серйозно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показали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напруги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серця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слабкої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кровообігу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аким чином,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почастішання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ЧСС на 6-16 уд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"добре", 17-24 уд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"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задовільно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", 25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"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незадовільно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72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820BC3-8C6A-478F-A7CE-9D2A8E2E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3342"/>
            <a:ext cx="8534400" cy="1507067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Проба </a:t>
            </a:r>
            <a:r>
              <a:rPr lang="uk-UA" sz="5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руф’є</a:t>
            </a:r>
            <a:br>
              <a:rPr lang="ru-RU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680E705-AC47-4874-831D-A664A161C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2382078"/>
            <a:ext cx="4495733" cy="398196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п'ятихвилинного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вимірюють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пульс 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сидячи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(Р1).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Далі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зробити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присідань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45 секунд,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чого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сідає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протягом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перших 15-ти секунд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знову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фіксуються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пульсу (Р2).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Третім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показником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(Р3) є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серцевих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ударів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протягом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останніх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15 секунд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першої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хвилини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присідань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Індекс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Руф'є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(І)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розраховується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такою формулою: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= 4 х (Р1 + Р2 + Р3) – 200/10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564A042-117A-4580-8ACD-7B0EBA4B8D64}"/>
              </a:ext>
            </a:extLst>
          </p:cNvPr>
          <p:cNvSpPr/>
          <p:nvPr/>
        </p:nvSpPr>
        <p:spPr>
          <a:xfrm>
            <a:off x="354560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Методика виконання</a:t>
            </a:r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1E7E5C8-B7E9-4FCF-B6E8-3031C3042D70}"/>
              </a:ext>
            </a:extLst>
          </p:cNvPr>
          <p:cNvSpPr/>
          <p:nvPr/>
        </p:nvSpPr>
        <p:spPr>
          <a:xfrm>
            <a:off x="6575987" y="1310122"/>
            <a:ext cx="3937519" cy="86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Оцінка</a:t>
            </a:r>
            <a:endParaRPr lang="ru-RU" dirty="0"/>
          </a:p>
        </p:txBody>
      </p:sp>
      <p:sp>
        <p:nvSpPr>
          <p:cNvPr id="10" name="Объект 4">
            <a:extLst>
              <a:ext uri="{FF2B5EF4-FFF2-40B4-BE49-F238E27FC236}">
                <a16:creationId xmlns:a16="http://schemas.microsoft.com/office/drawing/2014/main" id="{53DF4DE2-C17C-4CE0-82BB-5AD6458A1967}"/>
              </a:ext>
            </a:extLst>
          </p:cNvPr>
          <p:cNvSpPr txBox="1">
            <a:spLocks/>
          </p:cNvSpPr>
          <p:nvPr/>
        </p:nvSpPr>
        <p:spPr>
          <a:xfrm>
            <a:off x="5857462" y="2110409"/>
            <a:ext cx="5979978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/>
          </a:p>
        </p:txBody>
      </p:sp>
      <p:sp>
        <p:nvSpPr>
          <p:cNvPr id="17" name="Объект 4">
            <a:extLst>
              <a:ext uri="{FF2B5EF4-FFF2-40B4-BE49-F238E27FC236}">
                <a16:creationId xmlns:a16="http://schemas.microsoft.com/office/drawing/2014/main" id="{B27DB457-8A1B-45FF-91A0-925A55F56C10}"/>
              </a:ext>
            </a:extLst>
          </p:cNvPr>
          <p:cNvSpPr txBox="1">
            <a:spLocks/>
          </p:cNvSpPr>
          <p:nvPr/>
        </p:nvSpPr>
        <p:spPr>
          <a:xfrm>
            <a:off x="5317841" y="2209588"/>
            <a:ext cx="6453809" cy="2097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результатами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тестування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розподіляються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фізкультурними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групами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Рівні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високий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вищий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середній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фізкультурна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практично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Навантаження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без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обмежень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Середній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підготовча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фізкультурна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займаються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основною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програмою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но не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здають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бігу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не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беруть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участь у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змаганнях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Задовільний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низький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фізкультурна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діти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потребують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ЛФК.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8960216-6744-430C-B2AB-BF0DC5E2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422587"/>
              </p:ext>
            </p:extLst>
          </p:nvPr>
        </p:nvGraphicFramePr>
        <p:xfrm>
          <a:off x="5127810" y="4441643"/>
          <a:ext cx="6833870" cy="2212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335">
                  <a:extLst>
                    <a:ext uri="{9D8B030D-6E8A-4147-A177-3AD203B41FA5}">
                      <a16:colId xmlns:a16="http://schemas.microsoft.com/office/drawing/2014/main" val="1646878933"/>
                    </a:ext>
                  </a:extLst>
                </a:gridCol>
                <a:gridCol w="1136015">
                  <a:extLst>
                    <a:ext uri="{9D8B030D-6E8A-4147-A177-3AD203B41FA5}">
                      <a16:colId xmlns:a16="http://schemas.microsoft.com/office/drawing/2014/main" val="2569348451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363861576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184177931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328999190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6061780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Рівень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Від 15 років і старше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13 - 14 років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11 – 12 років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9 – 10 років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7 – 8 років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6361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Низький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16,5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1796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Задовільно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11-15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12,5-16,5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14-18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15,5-19,5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17-21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9399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Середній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6-10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7,5-11,5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9-13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10,5-14,5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12-16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2104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Вище середнього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0,5-5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2-6,5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3,5-8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5-9,5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6,5-11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88721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Високий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1,5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</a:rPr>
                        <a:t>4,5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442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48557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673</Words>
  <Application>Microsoft Office PowerPoint</Application>
  <PresentationFormat>Широкоэкранный</PresentationFormat>
  <Paragraphs>123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Сектор</vt:lpstr>
      <vt:lpstr>Функціональні проби</vt:lpstr>
      <vt:lpstr>ІНДЕКС МАСИ ТІЛА (ІМТ) </vt:lpstr>
      <vt:lpstr>Проба штанге (затримка дихання на вдиху)  </vt:lpstr>
      <vt:lpstr>Проба генчі (затримка дихання на видиху)  </vt:lpstr>
      <vt:lpstr>Ортостатична проба  </vt:lpstr>
      <vt:lpstr>Проба руф’є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Функціональні проби</dc:title>
  <dc:creator>Пользователь</dc:creator>
  <cp:lastModifiedBy>Пользователь</cp:lastModifiedBy>
  <cp:revision>1</cp:revision>
  <dcterms:created xsi:type="dcterms:W3CDTF">2023-09-10T22:43:19Z</dcterms:created>
  <dcterms:modified xsi:type="dcterms:W3CDTF">2023-09-10T23:14:43Z</dcterms:modified>
</cp:coreProperties>
</file>