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7" r:id="rId13"/>
    <p:sldId id="266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A7114FF-D389-4820-81CC-A7F68CD6DA07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5736794-6C51-4CA0-8278-38E6FB473F8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186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14FF-D389-4820-81CC-A7F68CD6DA07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6794-6C51-4CA0-8278-38E6FB473F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01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14FF-D389-4820-81CC-A7F68CD6DA07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6794-6C51-4CA0-8278-38E6FB473F8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730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14FF-D389-4820-81CC-A7F68CD6DA07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6794-6C51-4CA0-8278-38E6FB473F8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965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14FF-D389-4820-81CC-A7F68CD6DA07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6794-6C51-4CA0-8278-38E6FB473F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038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14FF-D389-4820-81CC-A7F68CD6DA07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6794-6C51-4CA0-8278-38E6FB473F8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081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14FF-D389-4820-81CC-A7F68CD6DA07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6794-6C51-4CA0-8278-38E6FB473F8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110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14FF-D389-4820-81CC-A7F68CD6DA07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6794-6C51-4CA0-8278-38E6FB473F8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718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14FF-D389-4820-81CC-A7F68CD6DA07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6794-6C51-4CA0-8278-38E6FB473F8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001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14FF-D389-4820-81CC-A7F68CD6DA07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6794-6C51-4CA0-8278-38E6FB473F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28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14FF-D389-4820-81CC-A7F68CD6DA07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6794-6C51-4CA0-8278-38E6FB473F8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749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14FF-D389-4820-81CC-A7F68CD6DA07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6794-6C51-4CA0-8278-38E6FB473F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596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14FF-D389-4820-81CC-A7F68CD6DA07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6794-6C51-4CA0-8278-38E6FB473F84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753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14FF-D389-4820-81CC-A7F68CD6DA07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6794-6C51-4CA0-8278-38E6FB473F8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828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14FF-D389-4820-81CC-A7F68CD6DA07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6794-6C51-4CA0-8278-38E6FB473F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508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14FF-D389-4820-81CC-A7F68CD6DA07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6794-6C51-4CA0-8278-38E6FB473F8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322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14FF-D389-4820-81CC-A7F68CD6DA07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36794-6C51-4CA0-8278-38E6FB473F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221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A7114FF-D389-4820-81CC-A7F68CD6DA07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5736794-6C51-4CA0-8278-38E6FB473F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710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tpark.jimdofree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4000" dirty="0" smtClean="0"/>
              <a:t>Образотворче мистецтво  з методикою викладання мистецької галузі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uk-UA" dirty="0" smtClean="0"/>
              <a:t> </a:t>
            </a:r>
            <a:r>
              <a:rPr lang="uk-UA" dirty="0" err="1" smtClean="0"/>
              <a:t>гр</a:t>
            </a:r>
            <a:r>
              <a:rPr lang="uk-UA" dirty="0" smtClean="0"/>
              <a:t> К 13-20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493" y="3473629"/>
            <a:ext cx="2085013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21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56" y="744438"/>
            <a:ext cx="2952242" cy="26063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57" y="3569677"/>
            <a:ext cx="3054644" cy="26235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152" y="3569677"/>
            <a:ext cx="3492732" cy="22170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1632" y="3569677"/>
            <a:ext cx="2273870" cy="23377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9908" y="826477"/>
            <a:ext cx="2965593" cy="228211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73152" y="940777"/>
            <a:ext cx="2513447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</a:rPr>
              <a:t>Репродукції картин</a:t>
            </a:r>
            <a:endParaRPr lang="uk-UA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11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1259906"/>
          </a:xfrm>
        </p:spPr>
        <p:txBody>
          <a:bodyPr>
            <a:noAutofit/>
          </a:bodyPr>
          <a:lstStyle/>
          <a:p>
            <a:r>
              <a:rPr lang="uk-UA" sz="3200" b="1" dirty="0" smtClean="0"/>
              <a:t>Натурний фонд видів декоративного мистецтва</a:t>
            </a:r>
            <a:br>
              <a:rPr lang="uk-UA" sz="3200" b="1" dirty="0" smtClean="0"/>
            </a:br>
            <a:r>
              <a:rPr lang="uk-UA" sz="2400" b="1" dirty="0" smtClean="0"/>
              <a:t>керамічний посуд, українська іграшка, розписи, писанка, вишивка.</a:t>
            </a:r>
            <a:endParaRPr lang="uk-UA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4481" y="2806700"/>
            <a:ext cx="2400300" cy="1905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294" y="4114800"/>
            <a:ext cx="1608268" cy="17736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302" y="3819769"/>
            <a:ext cx="2324100" cy="1971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1432" y="2547118"/>
            <a:ext cx="1633870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36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Шаблони, трафарети для декоративного розпису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7922" y="2723540"/>
            <a:ext cx="2152650" cy="21240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146" y="2438399"/>
            <a:ext cx="3470031" cy="347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16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95" y="2929994"/>
            <a:ext cx="2373514" cy="31638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878" y="4071008"/>
            <a:ext cx="1847248" cy="18655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9655" y="1243379"/>
            <a:ext cx="2571750" cy="17811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437" y="3174023"/>
            <a:ext cx="3917822" cy="26915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32396" y="729762"/>
            <a:ext cx="3789074" cy="677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Наочні зразки , етапи зображень 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0532" y="1759645"/>
            <a:ext cx="21336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72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Мета навчальної </a:t>
            </a:r>
            <a:r>
              <a:rPr lang="uk-UA" dirty="0" err="1" smtClean="0"/>
              <a:t>дисцципліни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Навчальна дисципліна  „Образотворче мистецтво з методикою викладання мистецької галузі”.  належить до фундаментальних дисциплін, які формують професійні якості майбутніх педагогів початкових класів. </a:t>
            </a: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МЕА </a:t>
            </a: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формування основ </a:t>
            </a:r>
            <a:r>
              <a:rPr lang="uk-UA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професійно</a:t>
            </a: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-педагогічної свідомості вчителя початкових класів шляхом ознайомлення студентів </a:t>
            </a: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з основами образотворчої грамоти, з найефективнішими формами організації навчального процесу, найдоцільнішими методами і прийомами навчання </a:t>
            </a:r>
            <a:r>
              <a:rPr lang="uk-UA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навчання</a:t>
            </a: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молодших школярів на сучасному етапі розвитку школи і науки про дитячу художню </a:t>
            </a:r>
            <a:r>
              <a:rPr lang="uk-UA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творчість.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691463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Компетентності учнів початкової школи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err="1"/>
              <a:t>формування</a:t>
            </a:r>
            <a:r>
              <a:rPr lang="ru-RU" dirty="0"/>
              <a:t> в </a:t>
            </a:r>
            <a:r>
              <a:rPr lang="ru-RU" dirty="0" err="1"/>
              <a:t>учнів</a:t>
            </a:r>
            <a:r>
              <a:rPr lang="ru-RU" dirty="0"/>
              <a:t> </a:t>
            </a:r>
            <a:r>
              <a:rPr lang="ru-RU" dirty="0" err="1"/>
              <a:t>початкових</a:t>
            </a:r>
            <a:r>
              <a:rPr lang="ru-RU" dirty="0"/>
              <a:t> </a:t>
            </a:r>
            <a:r>
              <a:rPr lang="ru-RU" dirty="0" err="1"/>
              <a:t>класів</a:t>
            </a:r>
            <a:r>
              <a:rPr lang="ru-RU" dirty="0"/>
              <a:t> </a:t>
            </a:r>
            <a:r>
              <a:rPr lang="ru-RU" dirty="0" err="1"/>
              <a:t>кольорознавчих</a:t>
            </a:r>
            <a:r>
              <a:rPr lang="ru-RU" dirty="0"/>
              <a:t>, </a:t>
            </a:r>
            <a:r>
              <a:rPr lang="ru-RU" dirty="0" err="1"/>
              <a:t>композиційних</a:t>
            </a:r>
            <a:r>
              <a:rPr lang="ru-RU" dirty="0"/>
              <a:t> </a:t>
            </a:r>
            <a:r>
              <a:rPr lang="ru-RU" dirty="0" err="1"/>
              <a:t>знань</a:t>
            </a:r>
            <a:r>
              <a:rPr lang="ru-RU" dirty="0"/>
              <a:t>, </a:t>
            </a:r>
            <a:r>
              <a:rPr lang="ru-RU" dirty="0" err="1"/>
              <a:t>умінь</a:t>
            </a:r>
            <a:r>
              <a:rPr lang="ru-RU" dirty="0"/>
              <a:t> і </a:t>
            </a:r>
            <a:r>
              <a:rPr lang="ru-RU" dirty="0" err="1"/>
              <a:t>навичок</a:t>
            </a:r>
            <a:r>
              <a:rPr lang="ru-RU" dirty="0"/>
              <a:t>, </a:t>
            </a:r>
            <a:r>
              <a:rPr lang="ru-RU" dirty="0" err="1"/>
              <a:t>вміння</a:t>
            </a:r>
            <a:r>
              <a:rPr lang="ru-RU" dirty="0"/>
              <a:t> </a:t>
            </a:r>
            <a:r>
              <a:rPr lang="ru-RU" dirty="0" err="1"/>
              <a:t>передавати</a:t>
            </a:r>
            <a:r>
              <a:rPr lang="ru-RU" dirty="0"/>
              <a:t> форму </a:t>
            </a:r>
            <a:r>
              <a:rPr lang="ru-RU" dirty="0" err="1"/>
              <a:t>об’єктів</a:t>
            </a:r>
            <a:r>
              <a:rPr lang="ru-RU" dirty="0"/>
              <a:t> </a:t>
            </a:r>
            <a:r>
              <a:rPr lang="ru-RU" dirty="0" err="1"/>
              <a:t>навколишнього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, </a:t>
            </a:r>
            <a:r>
              <a:rPr lang="ru-RU" dirty="0" err="1"/>
              <a:t>об’єм</a:t>
            </a:r>
            <a:r>
              <a:rPr lang="ru-RU" dirty="0"/>
              <a:t> та </a:t>
            </a:r>
            <a:r>
              <a:rPr lang="ru-RU" dirty="0" err="1" smtClean="0"/>
              <a:t>простір</a:t>
            </a:r>
            <a:r>
              <a:rPr lang="ru-RU" dirty="0" smtClean="0"/>
              <a:t>;</a:t>
            </a:r>
          </a:p>
          <a:p>
            <a:r>
              <a:rPr lang="ru-RU" dirty="0" smtClean="0"/>
              <a:t> </a:t>
            </a:r>
            <a:r>
              <a:rPr lang="ru-RU" dirty="0" err="1"/>
              <a:t>вміння</a:t>
            </a:r>
            <a:r>
              <a:rPr lang="ru-RU" dirty="0"/>
              <a:t> і </a:t>
            </a:r>
            <a:r>
              <a:rPr lang="ru-RU" dirty="0" err="1"/>
              <a:t>навички</a:t>
            </a:r>
            <a:r>
              <a:rPr lang="ru-RU" dirty="0"/>
              <a:t> </a:t>
            </a:r>
            <a:r>
              <a:rPr lang="ru-RU" dirty="0" err="1"/>
              <a:t>формуються</a:t>
            </a:r>
            <a:r>
              <a:rPr lang="ru-RU" dirty="0"/>
              <a:t> в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опанування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образотворчої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: </a:t>
            </a:r>
            <a:r>
              <a:rPr lang="ru-RU" dirty="0" err="1"/>
              <a:t>малювання</a:t>
            </a:r>
            <a:r>
              <a:rPr lang="ru-RU" dirty="0"/>
              <a:t> на </a:t>
            </a:r>
            <a:r>
              <a:rPr lang="ru-RU" dirty="0" err="1"/>
              <a:t>площині</a:t>
            </a:r>
            <a:r>
              <a:rPr lang="ru-RU" dirty="0"/>
              <a:t>, декоративно-</a:t>
            </a:r>
            <a:r>
              <a:rPr lang="ru-RU" dirty="0" err="1"/>
              <a:t>прикладної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, </a:t>
            </a:r>
            <a:r>
              <a:rPr lang="ru-RU" dirty="0" err="1"/>
              <a:t>аплікації</a:t>
            </a:r>
            <a:r>
              <a:rPr lang="ru-RU" dirty="0"/>
              <a:t>, </a:t>
            </a:r>
            <a:r>
              <a:rPr lang="ru-RU" dirty="0" err="1"/>
              <a:t>ліплення</a:t>
            </a:r>
            <a:r>
              <a:rPr lang="ru-RU" dirty="0"/>
              <a:t>, </a:t>
            </a:r>
            <a:r>
              <a:rPr lang="ru-RU" dirty="0" err="1"/>
              <a:t>художнього</a:t>
            </a:r>
            <a:r>
              <a:rPr lang="ru-RU" dirty="0"/>
              <a:t> конструювання з </a:t>
            </a:r>
            <a:r>
              <a:rPr lang="ru-RU" dirty="0" err="1"/>
              <a:t>паперу</a:t>
            </a:r>
            <a:r>
              <a:rPr lang="ru-RU" dirty="0"/>
              <a:t>. Учитель </a:t>
            </a:r>
            <a:r>
              <a:rPr lang="ru-RU" dirty="0" err="1"/>
              <a:t>початкових</a:t>
            </a:r>
            <a:r>
              <a:rPr lang="ru-RU" dirty="0"/>
              <a:t> </a:t>
            </a:r>
            <a:r>
              <a:rPr lang="ru-RU" dirty="0" err="1"/>
              <a:t>класів</a:t>
            </a:r>
            <a:r>
              <a:rPr lang="ru-RU" dirty="0"/>
              <a:t> повинен </a:t>
            </a:r>
            <a:r>
              <a:rPr lang="ru-RU" dirty="0" err="1"/>
              <a:t>досконало</a:t>
            </a:r>
            <a:r>
              <a:rPr lang="ru-RU" dirty="0"/>
              <a:t> </a:t>
            </a:r>
            <a:r>
              <a:rPr lang="ru-RU" dirty="0" err="1"/>
              <a:t>володіти</a:t>
            </a:r>
            <a:r>
              <a:rPr lang="ru-RU" dirty="0"/>
              <a:t> основами </a:t>
            </a:r>
            <a:r>
              <a:rPr lang="ru-RU" dirty="0" err="1"/>
              <a:t>грамоти</a:t>
            </a:r>
            <a:r>
              <a:rPr lang="ru-RU" dirty="0"/>
              <a:t> </a:t>
            </a:r>
            <a:r>
              <a:rPr lang="ru-RU" dirty="0" err="1"/>
              <a:t>образотворчого</a:t>
            </a:r>
            <a:r>
              <a:rPr lang="ru-RU" dirty="0"/>
              <a:t> </a:t>
            </a:r>
            <a:r>
              <a:rPr lang="ru-RU" dirty="0" err="1"/>
              <a:t>мистецтва</a:t>
            </a:r>
            <a:r>
              <a:rPr lang="ru-RU" dirty="0"/>
              <a:t>, знати методику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викладання</a:t>
            </a:r>
            <a:r>
              <a:rPr lang="ru-RU" dirty="0"/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6108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Арт-</a:t>
            </a:r>
            <a:r>
              <a:rPr lang="uk-UA" dirty="0" err="1" smtClean="0"/>
              <a:t>проєкти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tpark.jimdofree.com</a:t>
            </a:r>
            <a:r>
              <a:rPr lang="uk-UA" dirty="0" smtClean="0"/>
              <a:t> Технопарк</a:t>
            </a:r>
          </a:p>
          <a:p>
            <a:r>
              <a:rPr lang="uk-UA" dirty="0"/>
              <a:t>сайт ЗОІППО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922" y="2556932"/>
            <a:ext cx="3114675" cy="20764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841" y="3338744"/>
            <a:ext cx="2962275" cy="2133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896" y="3965576"/>
            <a:ext cx="3038475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55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/>
              <a:t>Матеріали і обладнання до практичних занять</a:t>
            </a:r>
            <a:br>
              <a:rPr lang="uk-UA" sz="3200" b="1" dirty="0" smtClean="0"/>
            </a:br>
            <a:r>
              <a:rPr lang="uk-UA" sz="3200" b="1" dirty="0" smtClean="0"/>
              <a:t>(АЛЬБОМИ з образотворчого мистецтва 1-4 </a:t>
            </a:r>
            <a:r>
              <a:rPr lang="uk-UA" sz="3200" b="1" dirty="0" err="1" smtClean="0"/>
              <a:t>кл</a:t>
            </a:r>
            <a:r>
              <a:rPr lang="uk-UA" sz="3200" b="1" dirty="0" smtClean="0"/>
              <a:t>)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7165" y="2574525"/>
            <a:ext cx="5363978" cy="30433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74525"/>
            <a:ext cx="5354159" cy="315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85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051" y="2289376"/>
            <a:ext cx="4712790" cy="26092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74972" y="650631"/>
            <a:ext cx="10498990" cy="44840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Презентації, навчальні фільми про види і жанри ОМ, картинні галереї  відео майстер класів, аудіо файли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198" y="1230412"/>
            <a:ext cx="3676031" cy="18365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198" y="3453337"/>
            <a:ext cx="3567058" cy="199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12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2479431"/>
            <a:ext cx="2499198" cy="32116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498" y="891007"/>
            <a:ext cx="4974264" cy="24188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162" y="3596053"/>
            <a:ext cx="4800600" cy="20310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020" y="782515"/>
            <a:ext cx="2883165" cy="169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0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8508" y="982134"/>
            <a:ext cx="4739054" cy="1435752"/>
          </a:xfrm>
          <a:solidFill>
            <a:schemeClr val="accent4"/>
          </a:solidFill>
        </p:spPr>
        <p:txBody>
          <a:bodyPr>
            <a:normAutofit fontScale="90000"/>
          </a:bodyPr>
          <a:lstStyle/>
          <a:p>
            <a:r>
              <a:rPr lang="uk-UA" b="1" dirty="0" smtClean="0"/>
              <a:t>Натурний фонд.</a:t>
            </a:r>
            <a:br>
              <a:rPr lang="uk-UA" b="1" dirty="0" smtClean="0"/>
            </a:br>
            <a:r>
              <a:rPr lang="uk-UA" sz="2200" b="1" dirty="0" smtClean="0"/>
              <a:t>Муляжі </a:t>
            </a:r>
            <a:r>
              <a:rPr lang="uk-UA" sz="2200" b="1" dirty="0" smtClean="0"/>
              <a:t>фруктів</a:t>
            </a:r>
            <a:r>
              <a:rPr lang="uk-UA" sz="2200" b="1" dirty="0" smtClean="0"/>
              <a:t>, овочів, квіти</a:t>
            </a:r>
            <a:r>
              <a:rPr lang="uk-UA" sz="2200" dirty="0"/>
              <a:t> 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sz="3100" dirty="0" smtClean="0"/>
              <a:t>( </a:t>
            </a:r>
            <a:r>
              <a:rPr lang="uk-UA" sz="1800" dirty="0" smtClean="0"/>
              <a:t>або </a:t>
            </a:r>
            <a:r>
              <a:rPr lang="uk-UA" sz="2000" dirty="0" smtClean="0"/>
              <a:t>натуральні</a:t>
            </a:r>
            <a:r>
              <a:rPr lang="uk-UA" sz="3100" dirty="0" smtClean="0"/>
              <a:t>)</a:t>
            </a:r>
            <a:endParaRPr lang="ru-RU" sz="31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9272" y="3226568"/>
            <a:ext cx="2613259" cy="26132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853" y="3033766"/>
            <a:ext cx="3688348" cy="27618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6684" y="3674452"/>
            <a:ext cx="1850754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51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031" y="1495825"/>
            <a:ext cx="3799642" cy="28542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504" y="1440920"/>
            <a:ext cx="3955427" cy="296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176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200</TotalTime>
  <Words>208</Words>
  <Application>Microsoft Office PowerPoint</Application>
  <PresentationFormat>Широкоэкранный</PresentationFormat>
  <Paragraphs>18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Garamond</vt:lpstr>
      <vt:lpstr>Times New Roman</vt:lpstr>
      <vt:lpstr>Натуральные материалы</vt:lpstr>
      <vt:lpstr>Образотворче мистецтво  з методикою викладання мистецької галузі</vt:lpstr>
      <vt:lpstr>Мета навчальної дисцципліни</vt:lpstr>
      <vt:lpstr>Компетентності учнів початкової школи</vt:lpstr>
      <vt:lpstr>Арт-проєкти</vt:lpstr>
      <vt:lpstr>Матеріали і обладнання до практичних занять (АЛЬБОМИ з образотворчого мистецтва 1-4 кл)</vt:lpstr>
      <vt:lpstr>Презентация PowerPoint</vt:lpstr>
      <vt:lpstr>Презентация PowerPoint</vt:lpstr>
      <vt:lpstr>Натурний фонд. Муляжі фруктів, овочів, квіти  ( або натуральні)</vt:lpstr>
      <vt:lpstr>Презентация PowerPoint</vt:lpstr>
      <vt:lpstr>Презентация PowerPoint</vt:lpstr>
      <vt:lpstr>Натурний фонд видів декоративного мистецтва керамічний посуд, українська іграшка, розписи, писанка, вишивка.</vt:lpstr>
      <vt:lpstr>Шаблони, трафарети для декоративного розпису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</dc:creator>
  <cp:lastModifiedBy>RePack by Diakov</cp:lastModifiedBy>
  <cp:revision>19</cp:revision>
  <dcterms:created xsi:type="dcterms:W3CDTF">2023-02-07T04:15:48Z</dcterms:created>
  <dcterms:modified xsi:type="dcterms:W3CDTF">2023-02-08T08:51:58Z</dcterms:modified>
</cp:coreProperties>
</file>