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EBBAF69E-5F28-4845-963D-BBD4DFE8EAF4}" type="datetimeFigureOut">
              <a:rPr lang="ru-RU" smtClean="0"/>
              <a:t>17.02.2023</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BA530E5-7135-47AF-BAE1-C3029E1134C0}" type="slidenum">
              <a:rPr lang="ru-RU" smtClean="0"/>
              <a:t>‹#›</a:t>
            </a:fld>
            <a:endParaRPr lang="ru-RU"/>
          </a:p>
        </p:txBody>
      </p:sp>
    </p:spTree>
    <p:extLst>
      <p:ext uri="{BB962C8B-B14F-4D97-AF65-F5344CB8AC3E}">
        <p14:creationId xmlns:p14="http://schemas.microsoft.com/office/powerpoint/2010/main" val="3650584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BBAF69E-5F28-4845-963D-BBD4DFE8EAF4}" type="datetimeFigureOut">
              <a:rPr lang="ru-RU" smtClean="0"/>
              <a:t>17.02.2023</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BA530E5-7135-47AF-BAE1-C3029E1134C0}" type="slidenum">
              <a:rPr lang="ru-RU" smtClean="0"/>
              <a:t>‹#›</a:t>
            </a:fld>
            <a:endParaRPr lang="ru-RU"/>
          </a:p>
        </p:txBody>
      </p:sp>
    </p:spTree>
    <p:extLst>
      <p:ext uri="{BB962C8B-B14F-4D97-AF65-F5344CB8AC3E}">
        <p14:creationId xmlns:p14="http://schemas.microsoft.com/office/powerpoint/2010/main" val="768814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BBAF69E-5F28-4845-963D-BBD4DFE8EAF4}" type="datetimeFigureOut">
              <a:rPr lang="ru-RU" smtClean="0"/>
              <a:t>17.02.2023</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BA530E5-7135-47AF-BAE1-C3029E1134C0}"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77754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EBBAF69E-5F28-4845-963D-BBD4DFE8EAF4}" type="datetimeFigureOut">
              <a:rPr lang="ru-RU" smtClean="0"/>
              <a:t>17.02.2023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BA530E5-7135-47AF-BAE1-C3029E1134C0}" type="slidenum">
              <a:rPr lang="ru-RU" smtClean="0"/>
              <a:t>‹#›</a:t>
            </a:fld>
            <a:endParaRPr lang="ru-RU"/>
          </a:p>
        </p:txBody>
      </p:sp>
    </p:spTree>
    <p:extLst>
      <p:ext uri="{BB962C8B-B14F-4D97-AF65-F5344CB8AC3E}">
        <p14:creationId xmlns:p14="http://schemas.microsoft.com/office/powerpoint/2010/main" val="19697937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EBBAF69E-5F28-4845-963D-BBD4DFE8EAF4}" type="datetimeFigureOut">
              <a:rPr lang="ru-RU" smtClean="0"/>
              <a:t>17.02.2023</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BA530E5-7135-47AF-BAE1-C3029E1134C0}"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440584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EBBAF69E-5F28-4845-963D-BBD4DFE8EAF4}" type="datetimeFigureOut">
              <a:rPr lang="ru-RU" smtClean="0"/>
              <a:t>17.02.2023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BA530E5-7135-47AF-BAE1-C3029E1134C0}" type="slidenum">
              <a:rPr lang="ru-RU" smtClean="0"/>
              <a:t>‹#›</a:t>
            </a:fld>
            <a:endParaRPr lang="ru-RU"/>
          </a:p>
        </p:txBody>
      </p:sp>
    </p:spTree>
    <p:extLst>
      <p:ext uri="{BB962C8B-B14F-4D97-AF65-F5344CB8AC3E}">
        <p14:creationId xmlns:p14="http://schemas.microsoft.com/office/powerpoint/2010/main" val="24499232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BBAF69E-5F28-4845-963D-BBD4DFE8EAF4}" type="datetimeFigureOut">
              <a:rPr lang="ru-RU" smtClean="0"/>
              <a:t>17.02.2023</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BA530E5-7135-47AF-BAE1-C3029E1134C0}" type="slidenum">
              <a:rPr lang="ru-RU" smtClean="0"/>
              <a:t>‹#›</a:t>
            </a:fld>
            <a:endParaRPr lang="ru-RU"/>
          </a:p>
        </p:txBody>
      </p:sp>
    </p:spTree>
    <p:extLst>
      <p:ext uri="{BB962C8B-B14F-4D97-AF65-F5344CB8AC3E}">
        <p14:creationId xmlns:p14="http://schemas.microsoft.com/office/powerpoint/2010/main" val="22907295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BBAF69E-5F28-4845-963D-BBD4DFE8EAF4}" type="datetimeFigureOut">
              <a:rPr lang="ru-RU" smtClean="0"/>
              <a:t>17.02.2023</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BA530E5-7135-47AF-BAE1-C3029E1134C0}" type="slidenum">
              <a:rPr lang="ru-RU" smtClean="0"/>
              <a:t>‹#›</a:t>
            </a:fld>
            <a:endParaRPr lang="ru-RU"/>
          </a:p>
        </p:txBody>
      </p:sp>
    </p:spTree>
    <p:extLst>
      <p:ext uri="{BB962C8B-B14F-4D97-AF65-F5344CB8AC3E}">
        <p14:creationId xmlns:p14="http://schemas.microsoft.com/office/powerpoint/2010/main" val="337476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BBAF69E-5F28-4845-963D-BBD4DFE8EAF4}" type="datetimeFigureOut">
              <a:rPr lang="ru-RU" smtClean="0"/>
              <a:t>17.02.2023</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BA530E5-7135-47AF-BAE1-C3029E1134C0}" type="slidenum">
              <a:rPr lang="ru-RU" smtClean="0"/>
              <a:t>‹#›</a:t>
            </a:fld>
            <a:endParaRPr lang="ru-RU"/>
          </a:p>
        </p:txBody>
      </p:sp>
    </p:spTree>
    <p:extLst>
      <p:ext uri="{BB962C8B-B14F-4D97-AF65-F5344CB8AC3E}">
        <p14:creationId xmlns:p14="http://schemas.microsoft.com/office/powerpoint/2010/main" val="2880458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BBAF69E-5F28-4845-963D-BBD4DFE8EAF4}" type="datetimeFigureOut">
              <a:rPr lang="ru-RU" smtClean="0"/>
              <a:t>17.02.2023</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BA530E5-7135-47AF-BAE1-C3029E1134C0}" type="slidenum">
              <a:rPr lang="ru-RU" smtClean="0"/>
              <a:t>‹#›</a:t>
            </a:fld>
            <a:endParaRPr lang="ru-RU"/>
          </a:p>
        </p:txBody>
      </p:sp>
    </p:spTree>
    <p:extLst>
      <p:ext uri="{BB962C8B-B14F-4D97-AF65-F5344CB8AC3E}">
        <p14:creationId xmlns:p14="http://schemas.microsoft.com/office/powerpoint/2010/main" val="3762733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BBAF69E-5F28-4845-963D-BBD4DFE8EAF4}" type="datetimeFigureOut">
              <a:rPr lang="ru-RU" smtClean="0"/>
              <a:t>17.02.2023</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BA530E5-7135-47AF-BAE1-C3029E1134C0}" type="slidenum">
              <a:rPr lang="ru-RU" smtClean="0"/>
              <a:t>‹#›</a:t>
            </a:fld>
            <a:endParaRPr lang="ru-RU"/>
          </a:p>
        </p:txBody>
      </p:sp>
    </p:spTree>
    <p:extLst>
      <p:ext uri="{BB962C8B-B14F-4D97-AF65-F5344CB8AC3E}">
        <p14:creationId xmlns:p14="http://schemas.microsoft.com/office/powerpoint/2010/main" val="1563245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EBBAF69E-5F28-4845-963D-BBD4DFE8EAF4}" type="datetimeFigureOut">
              <a:rPr lang="ru-RU" smtClean="0"/>
              <a:t>17.02.2023</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BA530E5-7135-47AF-BAE1-C3029E1134C0}" type="slidenum">
              <a:rPr lang="ru-RU" smtClean="0"/>
              <a:t>‹#›</a:t>
            </a:fld>
            <a:endParaRPr lang="ru-RU"/>
          </a:p>
        </p:txBody>
      </p:sp>
    </p:spTree>
    <p:extLst>
      <p:ext uri="{BB962C8B-B14F-4D97-AF65-F5344CB8AC3E}">
        <p14:creationId xmlns:p14="http://schemas.microsoft.com/office/powerpoint/2010/main" val="3076040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EBBAF69E-5F28-4845-963D-BBD4DFE8EAF4}" type="datetimeFigureOut">
              <a:rPr lang="ru-RU" smtClean="0"/>
              <a:t>17.02.2023</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BA530E5-7135-47AF-BAE1-C3029E1134C0}" type="slidenum">
              <a:rPr lang="ru-RU" smtClean="0"/>
              <a:t>‹#›</a:t>
            </a:fld>
            <a:endParaRPr lang="ru-RU"/>
          </a:p>
        </p:txBody>
      </p:sp>
    </p:spTree>
    <p:extLst>
      <p:ext uri="{BB962C8B-B14F-4D97-AF65-F5344CB8AC3E}">
        <p14:creationId xmlns:p14="http://schemas.microsoft.com/office/powerpoint/2010/main" val="2694182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BAF69E-5F28-4845-963D-BBD4DFE8EAF4}" type="datetimeFigureOut">
              <a:rPr lang="ru-RU" smtClean="0"/>
              <a:t>17.02.2023</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BA530E5-7135-47AF-BAE1-C3029E1134C0}" type="slidenum">
              <a:rPr lang="ru-RU" smtClean="0"/>
              <a:t>‹#›</a:t>
            </a:fld>
            <a:endParaRPr lang="ru-RU"/>
          </a:p>
        </p:txBody>
      </p:sp>
    </p:spTree>
    <p:extLst>
      <p:ext uri="{BB962C8B-B14F-4D97-AF65-F5344CB8AC3E}">
        <p14:creationId xmlns:p14="http://schemas.microsoft.com/office/powerpoint/2010/main" val="2984668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EBBAF69E-5F28-4845-963D-BBD4DFE8EAF4}" type="datetimeFigureOut">
              <a:rPr lang="ru-RU" smtClean="0"/>
              <a:t>17.02.2023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BA530E5-7135-47AF-BAE1-C3029E1134C0}" type="slidenum">
              <a:rPr lang="ru-RU" smtClean="0"/>
              <a:t>‹#›</a:t>
            </a:fld>
            <a:endParaRPr lang="ru-RU"/>
          </a:p>
        </p:txBody>
      </p:sp>
    </p:spTree>
    <p:extLst>
      <p:ext uri="{BB962C8B-B14F-4D97-AF65-F5344CB8AC3E}">
        <p14:creationId xmlns:p14="http://schemas.microsoft.com/office/powerpoint/2010/main" val="464060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EBBAF69E-5F28-4845-963D-BBD4DFE8EAF4}" type="datetimeFigureOut">
              <a:rPr lang="ru-RU" smtClean="0"/>
              <a:t>17.02.2023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BA530E5-7135-47AF-BAE1-C3029E1134C0}" type="slidenum">
              <a:rPr lang="ru-RU" smtClean="0"/>
              <a:t>‹#›</a:t>
            </a:fld>
            <a:endParaRPr lang="ru-RU"/>
          </a:p>
        </p:txBody>
      </p:sp>
    </p:spTree>
    <p:extLst>
      <p:ext uri="{BB962C8B-B14F-4D97-AF65-F5344CB8AC3E}">
        <p14:creationId xmlns:p14="http://schemas.microsoft.com/office/powerpoint/2010/main" val="3818802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BBAF69E-5F28-4845-963D-BBD4DFE8EAF4}" type="datetimeFigureOut">
              <a:rPr lang="ru-RU" smtClean="0"/>
              <a:t>17.02.2023</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BA530E5-7135-47AF-BAE1-C3029E1134C0}" type="slidenum">
              <a:rPr lang="ru-RU" smtClean="0"/>
              <a:t>‹#›</a:t>
            </a:fld>
            <a:endParaRPr lang="ru-RU"/>
          </a:p>
        </p:txBody>
      </p:sp>
    </p:spTree>
    <p:extLst>
      <p:ext uri="{BB962C8B-B14F-4D97-AF65-F5344CB8AC3E}">
        <p14:creationId xmlns:p14="http://schemas.microsoft.com/office/powerpoint/2010/main" val="13508634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10">
          <a:fgClr>
            <a:schemeClr val="accent1"/>
          </a:fgClr>
          <a:bgClr>
            <a:schemeClr val="bg1"/>
          </a:bgClr>
        </a:patt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88B4A36-707F-4DA6-99C0-488AF649DA5D}"/>
              </a:ext>
            </a:extLst>
          </p:cNvPr>
          <p:cNvSpPr txBox="1"/>
          <p:nvPr/>
        </p:nvSpPr>
        <p:spPr>
          <a:xfrm>
            <a:off x="857839" y="838986"/>
            <a:ext cx="8283804" cy="1969898"/>
          </a:xfrm>
          <a:prstGeom prst="rect">
            <a:avLst/>
          </a:prstGeom>
          <a:noFill/>
        </p:spPr>
        <p:txBody>
          <a:bodyPr wrap="square">
            <a:spAutoFit/>
          </a:bodyPr>
          <a:lstStyle/>
          <a:p>
            <a:pPr>
              <a:lnSpc>
                <a:spcPct val="107000"/>
              </a:lnSpc>
              <a:spcAft>
                <a:spcPts val="800"/>
              </a:spcAft>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Лекція. Соціальна робота з сім’ями з практиками насильства.</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План.</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1. Поняття насильства та його сутнісні характеристики.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2. Види та прояви насильства.</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3. Допомога соціальних робітників сім’ям з практиками насильства.</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4400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1C54B4-2E32-4874-8754-35DA2748E6BF}"/>
              </a:ext>
            </a:extLst>
          </p:cNvPr>
          <p:cNvSpPr txBox="1"/>
          <p:nvPr/>
        </p:nvSpPr>
        <p:spPr>
          <a:xfrm>
            <a:off x="1263192" y="212270"/>
            <a:ext cx="10360057" cy="5252720"/>
          </a:xfrm>
          <a:prstGeom prst="rect">
            <a:avLst/>
          </a:prstGeom>
          <a:noFill/>
        </p:spPr>
        <p:txBody>
          <a:bodyPr wrap="square">
            <a:spAutoFit/>
          </a:bodyPr>
          <a:lstStyle/>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Основні напрями надання допомоги та захисту жертв домашнього насильства: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1) надання постраждалим особам інформації про їхні права;</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2) забезпечення доступу до загальних та спеціалізованих служб підтримки;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3) надання у разі потреби тимчасового притулку для безпечного розміщення постраждалих осіб;</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4) забезпечення постраждалим особам доступу до правосуддя та інших механізмів юридичного захисту;</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5) утворення цілодобового безоплатного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кол</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-центру з питань запобігання та протидії домашньому насильству.</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Діагностування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міжсімейних</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відносин проводиться на основі відповідних анкет і діагностичних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методик</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Для визначення наявності в сім'ї конфліктних структур можна йти двома шляхами: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робота з дітьми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робота з батьками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29351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F264CEF-0939-484A-80AE-A9DC8B920E7E}"/>
              </a:ext>
            </a:extLst>
          </p:cNvPr>
          <p:cNvSpPr txBox="1"/>
          <p:nvPr/>
        </p:nvSpPr>
        <p:spPr>
          <a:xfrm>
            <a:off x="1112363" y="1366886"/>
            <a:ext cx="9785023" cy="3941848"/>
          </a:xfrm>
          <a:prstGeom prst="rect">
            <a:avLst/>
          </a:prstGeom>
          <a:noFill/>
        </p:spPr>
        <p:txBody>
          <a:bodyPr wrap="square">
            <a:spAutoFit/>
          </a:bodyPr>
          <a:lstStyle/>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Екстреної допомоги потребують сім'ї, в яких існує таке явище, як внутрішньо сімейне насильство. Такого роду відносини зазвичай приховані від оточення, але об'єктивні дослідження свідчать про їх достатньо велику поширеність. Фізичним насильством вважаються побої, спроби задушення, нанесення поранень, навмисні опіки, укуси тощо. В деяких випадках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свідоцтв</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жорстокого звернення (синяків, подряпин і ін.) не залишається або вони швидко зникають.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Тому слід знати прямі і непрямі ознаки жорстокого поводження в сім'ї з дітьми: агресивність, дратівливість, відчуженість, байдужість, зайва поступливість або обережність, зайва (не за віком) сексуальна обізнаність, болі в животі незрозумілої етіології, проблеми з їжею (від того, що систематично об'їдається до повної втрати апетиту), неспокійний сон, нічне нетримання сечі.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Сукупність таких ознак повинна стати причиною для серйозного дослідження ситуації в сім'ї.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Участь в цьому дослідженні фахівця з соціальної роботи, психолога, лікаря, іноді співробітника органів внутрішніх справ повинно дати об'єктивну картину, що відбувається в сім'ї.</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09121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DDAD83-3A7D-4CA2-B6C9-9488984A57CA}"/>
              </a:ext>
            </a:extLst>
          </p:cNvPr>
          <p:cNvSpPr txBox="1"/>
          <p:nvPr/>
        </p:nvSpPr>
        <p:spPr>
          <a:xfrm>
            <a:off x="1084082" y="867266"/>
            <a:ext cx="10284643" cy="5343899"/>
          </a:xfrm>
          <a:prstGeom prst="rect">
            <a:avLst/>
          </a:prstGeom>
          <a:noFill/>
        </p:spPr>
        <p:txBody>
          <a:bodyPr wrap="square">
            <a:spAutoFit/>
          </a:bodyPr>
          <a:lstStyle/>
          <a:p>
            <a:pPr>
              <a:lnSpc>
                <a:spcPct val="107000"/>
              </a:lnSpc>
              <a:spcAft>
                <a:spcPts val="800"/>
              </a:spcAft>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1. Поняття насильства та його сутнісні характеристики.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Від домашнього насильства страждають не лише жінки, а й чоловіки, діти, батьки, інші члени родини. Зародження домашнього насильства відбувається ще за доби Середньовіччя, пов’язуючи цю архаїчну традицію з, наприклад, правом чоловіків фізично дисциплінувати власних дружин, слуг, учнів за певні провини.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З 1999 р.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щoрoку</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25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листoпада</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у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свiтi</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вiдзначають</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Мiжнарoдний</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дeнь</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бoрoтьби</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за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лiквiдацiю</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насильства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пiд</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eгiдoю</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OOН та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прoвoдять</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щoрiчну</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Всeсвiтню</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акцiю</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«16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днiв</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прoтидiї</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ґeндeрнoму</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насильству»</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У тлумачних словниках термін «насильство» визначено як: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1) застосування фізичної сили до кого-небудь; силування, примус;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2) дія обмежувальна, образлива, незаконна;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3) навмисна дія, спрямована на знищення людини (людей) або завдання їй шкоди і яка здійснюється поза її волею.</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22489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0096444-A2EB-4C25-85B5-B80A25952D41}"/>
              </a:ext>
            </a:extLst>
          </p:cNvPr>
          <p:cNvSpPr txBox="1"/>
          <p:nvPr/>
        </p:nvSpPr>
        <p:spPr>
          <a:xfrm>
            <a:off x="1357460" y="1329179"/>
            <a:ext cx="9690754" cy="3143938"/>
          </a:xfrm>
          <a:prstGeom prst="rect">
            <a:avLst/>
          </a:prstGeom>
          <a:noFill/>
        </p:spPr>
        <p:txBody>
          <a:bodyPr wrap="square">
            <a:spAutoFit/>
          </a:bodyPr>
          <a:lstStyle/>
          <a:p>
            <a:pPr algn="just">
              <a:lnSpc>
                <a:spcPct val="107000"/>
              </a:lnSpc>
              <a:spcAft>
                <a:spcPts val="800"/>
              </a:spcAft>
            </a:pP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Закoн</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України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Прo</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пoпeрeджeння</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насильства в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сiм’ї</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(2020).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Насильствo</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в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сiм’ї</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цe</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будь-</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якi</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b="1" dirty="0" err="1">
                <a:effectLst/>
                <a:latin typeface="Times New Roman" panose="02020603050405020304" pitchFamily="18" charset="0"/>
                <a:ea typeface="Calibri" panose="020F0502020204030204" pitchFamily="34" charset="0"/>
                <a:cs typeface="Times New Roman" panose="02020603050405020304" pitchFamily="18" charset="0"/>
              </a:rPr>
              <a:t>умиснi</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дiї</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фiзичнoгo</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сeксуальнoгo</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психoлoгiчнoгo</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чи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eкoнoмiчнoгo</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спрямування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oднoгo</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члeна</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сiм’ї</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щoдo</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iншoгo</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члeна</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сiм’ї</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якщo</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цi</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дiї</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пoрушують</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кoнституцiйнi</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права i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свoбoди</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члeна</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сiм’ї</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як людини та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грoмадянина</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i завдають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йoму</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мoральнoї</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b="1" dirty="0" err="1">
                <a:effectLst/>
                <a:latin typeface="Times New Roman" panose="02020603050405020304" pitchFamily="18" charset="0"/>
                <a:ea typeface="Calibri" panose="020F0502020204030204" pitchFamily="34" charset="0"/>
                <a:cs typeface="Times New Roman" panose="02020603050405020304" pitchFamily="18" charset="0"/>
              </a:rPr>
              <a:t>шкoди</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шкoди</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йoгo</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фiзичнoму</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чи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психiчнoму</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здoрoв’ю</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Насильство</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 крайня форма агресії, яка виражається в умисному та цілеспрямованому нанесенні фізичної чи психологічної шкоди, характеризується ворожістю, жорстокістю та свідомим бажанням. Вчинення насильницьких дій проти особи характеризується тим, що дії мають конкретний умисний намір та наносять шкоду фізичному, психологічному, економічному, соціальному благополуччю людини.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58424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169EB0A-6652-4052-B1D8-C100530C4EB5}"/>
              </a:ext>
            </a:extLst>
          </p:cNvPr>
          <p:cNvSpPr txBox="1"/>
          <p:nvPr/>
        </p:nvSpPr>
        <p:spPr>
          <a:xfrm>
            <a:off x="952107" y="914399"/>
            <a:ext cx="10199802" cy="4443396"/>
          </a:xfrm>
          <a:prstGeom prst="rect">
            <a:avLst/>
          </a:prstGeom>
          <a:noFill/>
        </p:spPr>
        <p:txBody>
          <a:bodyPr wrap="square">
            <a:spAutoFit/>
          </a:bodyPr>
          <a:lstStyle/>
          <a:p>
            <a:pPr algn="just">
              <a:lnSpc>
                <a:spcPct val="107000"/>
              </a:lnSpc>
              <a:spcAft>
                <a:spcPts val="800"/>
              </a:spcAft>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Специфіка – повторювані інциденти.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Цикл насильства:</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1. Ескалація конфлікту. Напади дратівливості і агресії у вербальній формі. Жертва намагається виправдати поведінку агресора і всіляко задобрити його. Агресор пояснює свою поведінку тим, що жертва сама його провокує.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2. Інцидент. Агресія набуває відкриті форми. Насильство супроводжується звинуваченнями, погрозами, люттю і спалахами гніву.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3. Примирення. Конфлікт згасає, і на цьому етапі агресор відчуває провину.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4. «Медовий місяць». Відносини агресора і жертви повертаються до первинних. Поведінка агресора стає турботливою і ніжною, жертва, в свою чергу, забуває про насильство і сподівається, що цикл не повториться. Повторення всіх чотирьох етапів стає закономірністю взаємин жертви і агресора, з плином часу «агресивні дії стають все більш інтенсивними і повторюються через все більш короткі проміжки часу».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56904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B63AF97-3C6A-465B-9AD2-22F7CC00B640}"/>
              </a:ext>
            </a:extLst>
          </p:cNvPr>
          <p:cNvSpPr txBox="1"/>
          <p:nvPr/>
        </p:nvSpPr>
        <p:spPr>
          <a:xfrm>
            <a:off x="1140643" y="953178"/>
            <a:ext cx="10218656" cy="4659994"/>
          </a:xfrm>
          <a:prstGeom prst="rect">
            <a:avLst/>
          </a:prstGeom>
          <a:noFill/>
        </p:spPr>
        <p:txBody>
          <a:bodyPr wrap="square">
            <a:spAutoFit/>
          </a:bodyPr>
          <a:lstStyle/>
          <a:p>
            <a:pPr>
              <a:lnSpc>
                <a:spcPct val="107000"/>
              </a:lnSpc>
              <a:spcAft>
                <a:spcPts val="800"/>
              </a:spcAft>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2. Види та прояви насильства.</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Причини насильства:</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результат негативного особистого життєвого досвіду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«травма дитинства»</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алкоголізм</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психопатологія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культурні та родинні традиції (ускладнює ідентифікацію насильства, адже жертва сприймає це як нормальну поведінку</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відсутність реакції правоохоронної системи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зниження рівня життя</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пропагування насильства в ЗМІ</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відсутність культури поведінки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94389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ED8B6F4-E736-4B8C-A91C-9D506D308F98}"/>
              </a:ext>
            </a:extLst>
          </p:cNvPr>
          <p:cNvSpPr txBox="1"/>
          <p:nvPr/>
        </p:nvSpPr>
        <p:spPr>
          <a:xfrm>
            <a:off x="1121790" y="1545996"/>
            <a:ext cx="10312923" cy="4238212"/>
          </a:xfrm>
          <a:prstGeom prst="rect">
            <a:avLst/>
          </a:prstGeom>
          <a:noFill/>
        </p:spPr>
        <p:txBody>
          <a:bodyPr wrap="square">
            <a:spAutoFit/>
          </a:bodyPr>
          <a:lstStyle/>
          <a:p>
            <a:pPr algn="just">
              <a:lnSpc>
                <a:spcPct val="107000"/>
              </a:lnSpc>
              <a:spcAft>
                <a:spcPts val="800"/>
              </a:spcAft>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Домашнє насильство</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 це система агресивної поведінки однієї людини для збереження влади і контролю над іншою людиною, яка характеризується повторюваними в часі умисними діями.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В домашньому насильстві джерелом виступає родина.</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Сімейне насильство не можна визначати як конфлікт, оскільки він зазвичай має у своїй основі якусь конкретну проблему, яку можна вирішити, дійти до компромісу або консенсусу, в сім’ї, навпаки, відбувається з метою здобуття повної влади та повного контролю над постраждалою стороною. Кривдник може перераховувати різні причини насильницького акту, але всі вони, насправді, не входять до числа реальних причин насильства.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Основна сила, яка керує агресором – прагнення встановити повну владу над партнером, дитиною, іншим членом сім'ї. В ситуації «хронічного» насильства в сім'ї одна людина контролює або намагається контролювати поведінку і почуття іншого, використовуючи не тільки фізичне насилля, а й маніпуляції, погрози, образи тощо. В результаті такого натиску людина, яка піддалась, може отримати психологічні, соціальні, економічні, сексуальні чи фізичні проблеми або травми.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05833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CC7487-9B03-43BB-AE5C-F88D3450D196}"/>
              </a:ext>
            </a:extLst>
          </p:cNvPr>
          <p:cNvSpPr txBox="1"/>
          <p:nvPr/>
        </p:nvSpPr>
        <p:spPr>
          <a:xfrm>
            <a:off x="509047" y="584463"/>
            <a:ext cx="10850252" cy="6262740"/>
          </a:xfrm>
          <a:prstGeom prst="rect">
            <a:avLst/>
          </a:prstGeom>
          <a:noFill/>
        </p:spPr>
        <p:txBody>
          <a:bodyPr wrap="square">
            <a:spAutoFit/>
          </a:bodyPr>
          <a:lstStyle/>
          <a:p>
            <a:pPr algn="just">
              <a:lnSpc>
                <a:spcPct val="107000"/>
              </a:lnSpc>
              <a:spcAft>
                <a:spcPts val="800"/>
              </a:spcAft>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Види насильства:</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 фізичне:</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ляпаси, стусани, штовхання, щипання, кусання, незаконне позбавленні волі, нанесення побоїв, мордування, заподіянні тілесних ушкоджень різного ступеня тяжкості, залишенні в небезпеці, ненаданні допомоги особі, яка перебуває в небезпечному для життя стані, заподіянні смерті, вчиненні інших правопорушень насильницького характеру;</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b="1" dirty="0">
                <a:effectLst/>
                <a:latin typeface="Times New Roman" panose="02020603050405020304" pitchFamily="18" charset="0"/>
                <a:ea typeface="Calibri" panose="020F0502020204030204" pitchFamily="34" charset="0"/>
              </a:rPr>
              <a:t>– сексуальне:</a:t>
            </a:r>
            <a:r>
              <a:rPr lang="uk-UA" sz="1800" dirty="0">
                <a:effectLst/>
                <a:latin typeface="Times New Roman" panose="02020603050405020304" pitchFamily="18" charset="0"/>
                <a:ea typeface="Calibri" panose="020F0502020204030204" pitchFamily="34" charset="0"/>
              </a:rPr>
              <a:t> будь-які діяння сексуального характеру, вчинених стосовно повнолітньої особи без її згоди або стосовно дитини незалежно від її згоди, або в присутності дитини, примушуванні до акту сексуального характеру з третьою особою, а також інших правопорушеннях проти статевої свободи чи статевої недоторканості особи, у тому числі вчинені стосовно дитини або в її присутності; </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07000"/>
              </a:lnSpc>
              <a:spcAft>
                <a:spcPts val="800"/>
              </a:spcAft>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 психологічне:</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словесні образи, погрози, у тому числі щодо третіх осіб, приниження, переслідування, залякування, інші діяння, спрямовані на обмеження волевиявлення особи, контроль у репродуктивній сфері, якщо такі дії або бездіяльність викликали у постраждалої особи побоювання за свою безпеку чи безпеку третіх осіб, спричинили емоційну невпевненість, нездатність захистити себе або завдали шкоди психічному здоров’ю особи;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 економічне:</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умисне позбавлення житла, їжі, одягу, іншого майна, коштів чи документів або можливості користуватися ними, залишення без догляду чи піклування, перешкоджання в отриманні необхідних послуг з лікування чи реабілітації, заборона працювати, примушування до праці, заборона навчатися та ін.</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60179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08CAEB-A503-4C93-8C89-DC2BFF188F06}"/>
              </a:ext>
            </a:extLst>
          </p:cNvPr>
          <p:cNvSpPr txBox="1"/>
          <p:nvPr/>
        </p:nvSpPr>
        <p:spPr>
          <a:xfrm>
            <a:off x="1102936" y="942680"/>
            <a:ext cx="10482605" cy="4352217"/>
          </a:xfrm>
          <a:prstGeom prst="rect">
            <a:avLst/>
          </a:prstGeom>
          <a:noFill/>
        </p:spPr>
        <p:txBody>
          <a:bodyPr wrap="square">
            <a:spAutoFit/>
          </a:bodyPr>
          <a:lstStyle/>
          <a:p>
            <a:pPr>
              <a:lnSpc>
                <a:spcPct val="107000"/>
              </a:lnSpc>
              <a:spcAft>
                <a:spcPts val="800"/>
              </a:spcAft>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3. Допомога соціальних робітників сім’ям з практиками насильства.</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Мають право на допомогу: громадяни України, іноземці та особи без громадянства, які перебувають в Україні на законних підставах.</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Започаткування процедури допомоги – звернення постраждалої особи: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звернення до уповноваженого державою органу або установи (Національна поліція – заборонний або обмежувальний припис), якщо є тілесні ушкодження + органи охорони здоров’я (документування випадку) + система безоплатної правової допомоги;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служба у справах дітей (якщо звернення з дітьми);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служби підтримки постраждалих осіб (якщо є потреба у психологічній допомозі та у спеціалізованому направленні: спеціалізовані Центри, мобільні бригади, звернення на гарячу лінію за допомогою).</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Ювенальна превенція:</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робота з насиллям, вчиненим дітьми та/або по відношенню до них.</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65553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FB181F-F23D-4937-BACF-FEC82ED32E5E}"/>
              </a:ext>
            </a:extLst>
          </p:cNvPr>
          <p:cNvSpPr txBox="1"/>
          <p:nvPr/>
        </p:nvSpPr>
        <p:spPr>
          <a:xfrm>
            <a:off x="1112363" y="1074655"/>
            <a:ext cx="10435472" cy="4751172"/>
          </a:xfrm>
          <a:prstGeom prst="rect">
            <a:avLst/>
          </a:prstGeom>
          <a:noFill/>
        </p:spPr>
        <p:txBody>
          <a:bodyPr wrap="square">
            <a:spAutoFit/>
          </a:bodyPr>
          <a:lstStyle/>
          <a:p>
            <a:pPr>
              <a:lnSpc>
                <a:spcPct val="107000"/>
              </a:lnSpc>
              <a:spcAft>
                <a:spcPts val="800"/>
              </a:spcAft>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Профілактичні заходи:</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проведення інформаційних кампаній у ЗМІ, школах, формування небайдужого ставлення.</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Додатково залучаються: громадські об’єднання, іноземні неурядові організації, міжнародні організації, інші юридичні та фізичні особи.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Експериментально обґрунтована модель діяльності соціального працівника з сім'єю включає наступні компоненти: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наявність у фахівця знань про зміст підтримки сім'ї як клієнта і про уявлення клієнта про зміст і форму цієї підтримки;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диференціація сімей на типи відповідно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деформованості</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сімейних структур;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розробка програми соціальних дій на сім'ю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коректувально</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-виховній спрямованості;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входження в контакт з метою реалізації програми соціальних дій;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відстежування результатів діяльності з сім'єю і внесення необхідних змін.</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57479016"/>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TotalTime>
  <Words>1448</Words>
  <Application>Microsoft Office PowerPoint</Application>
  <PresentationFormat>Широкоэкранный</PresentationFormat>
  <Paragraphs>74</Paragraphs>
  <Slides>11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11</vt:i4>
      </vt:variant>
    </vt:vector>
  </HeadingPairs>
  <TitlesOfParts>
    <vt:vector size="17" baseType="lpstr">
      <vt:lpstr>Arial</vt:lpstr>
      <vt:lpstr>Calibri</vt:lpstr>
      <vt:lpstr>Century Gothic</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1</cp:revision>
  <dcterms:created xsi:type="dcterms:W3CDTF">2023-02-17T09:44:55Z</dcterms:created>
  <dcterms:modified xsi:type="dcterms:W3CDTF">2023-02-17T09:51:47Z</dcterms:modified>
</cp:coreProperties>
</file>