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65" r:id="rId2"/>
    <p:sldId id="268" r:id="rId3"/>
    <p:sldId id="269" r:id="rId4"/>
    <p:sldId id="260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1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01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2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3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1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5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5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1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9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9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56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0"/>
            <a:ext cx="10754699" cy="1944710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latin typeface="Monotype Corsiva" panose="03010101010201010101" pitchFamily="66" charset="0"/>
              </a:rPr>
              <a:t/>
            </a:r>
            <a:br>
              <a:rPr lang="uk-UA" sz="6000" dirty="0" smtClean="0">
                <a:latin typeface="Monotype Corsiva" panose="03010101010201010101" pitchFamily="66" charset="0"/>
              </a:rPr>
            </a:br>
            <a:r>
              <a:rPr lang="uk-UA" sz="6000" dirty="0">
                <a:latin typeface="Monotype Corsiva" panose="03010101010201010101" pitchFamily="66" charset="0"/>
              </a:rPr>
              <a:t/>
            </a:r>
            <a:br>
              <a:rPr lang="uk-UA" sz="6000" dirty="0">
                <a:latin typeface="Monotype Corsiva" panose="03010101010201010101" pitchFamily="66" charset="0"/>
              </a:rPr>
            </a:br>
            <a:r>
              <a:rPr lang="uk-UA" sz="6000" dirty="0" smtClean="0">
                <a:latin typeface="Monotype Corsiva" panose="03010101010201010101" pitchFamily="66" charset="0"/>
              </a:rPr>
              <a:t/>
            </a:r>
            <a:br>
              <a:rPr lang="uk-UA" sz="6000" dirty="0" smtClean="0">
                <a:latin typeface="Monotype Corsiva" panose="03010101010201010101" pitchFamily="66" charset="0"/>
              </a:rPr>
            </a:br>
            <a:r>
              <a:rPr lang="uk-UA" sz="6000" dirty="0" smtClean="0">
                <a:latin typeface="Monotype Corsiva" panose="03010101010201010101" pitchFamily="66" charset="0"/>
              </a:rPr>
              <a:t/>
            </a:r>
            <a:br>
              <a:rPr lang="uk-UA" sz="6000" dirty="0" smtClean="0">
                <a:latin typeface="Monotype Corsiva" panose="03010101010201010101" pitchFamily="66" charset="0"/>
              </a:rPr>
            </a:br>
            <a:r>
              <a:rPr lang="uk-UA" sz="6000" u="sng" dirty="0" smtClean="0">
                <a:latin typeface="Monotype Corsiva" panose="03010101010201010101" pitchFamily="66" charset="0"/>
              </a:rPr>
              <a:t>Безконфліктне навчання у початковій школі</a:t>
            </a:r>
            <a:endParaRPr lang="ru-RU" sz="6000" u="sng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2453" y="1099751"/>
            <a:ext cx="5462157" cy="5288692"/>
          </a:xfrm>
        </p:spPr>
        <p:txBody>
          <a:bodyPr>
            <a:normAutofit/>
          </a:bodyPr>
          <a:lstStyle/>
          <a:p>
            <a:r>
              <a:rPr lang="uk-UA" sz="2600" b="1" dirty="0" smtClean="0"/>
              <a:t> </a:t>
            </a:r>
            <a:r>
              <a:rPr lang="ru-RU" sz="2800" b="1" dirty="0" err="1" smtClean="0"/>
              <a:t>Рекотова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Олена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Сергіївна</a:t>
            </a:r>
            <a:endParaRPr lang="ru-RU" sz="28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1800" b="1" i="1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Бути вчителем початкової школи – це </a:t>
            </a:r>
            <a:r>
              <a:rPr lang="uk-UA" sz="18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наука</a:t>
            </a:r>
            <a:r>
              <a:rPr lang="uk-UA" sz="1800" b="1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та </a:t>
            </a:r>
            <a:r>
              <a:rPr lang="uk-UA" sz="18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мистецтво.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Наука – </a:t>
            </a:r>
            <a:r>
              <a:rPr lang="uk-UA" sz="1800" b="1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у знанні  чітких алгоритмів формування певних навичок, а </a:t>
            </a:r>
            <a:r>
              <a:rPr lang="uk-UA" sz="18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мистецтво</a:t>
            </a:r>
            <a:r>
              <a:rPr lang="uk-UA" sz="1800" b="1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– у вмінні сполучити  ефективні методи та прийоми та  створити комфортне безконфліктне навчальне середовище на запит сучасних дітей початкової школи.</a:t>
            </a:r>
            <a:endParaRPr lang="ru-RU" sz="18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2290" name="Picture 2" descr="&amp;Pcy;&amp;ocy;&amp;ncy;&amp;ocy;&amp;mcy;&amp;acy;&amp;rcy;&amp;softcy;&amp;ocy;&amp;vcy; &amp;Vcy;&amp;acy;&amp;lcy;&amp;iecy;&amp;ncy;&amp;tcy;&amp;icy;&amp;ncy; &amp;Ocy;&amp;lcy;&amp;iecy;&amp;kcy;&amp;scy;&amp;acy;&amp;ncy;&amp;dcy;&amp;rcy;&amp;ocy;&amp;vcy;&amp;i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814680" y="6091707"/>
            <a:ext cx="100618" cy="147704"/>
          </a:xfrm>
          <a:prstGeom prst="rect">
            <a:avLst/>
          </a:prstGeom>
          <a:noFill/>
        </p:spPr>
      </p:pic>
      <p:pic>
        <p:nvPicPr>
          <p:cNvPr id="1026" name="Picture 2" descr="Обов&amp;#39;язкова освіта в Європі: 2019-2020 навчальний рік » Профспілка  працівників освіти і науки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" y="2343955"/>
            <a:ext cx="5872451" cy="42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81891">
            <a:off x="672949" y="1033019"/>
            <a:ext cx="10711599" cy="14688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Monotype Corsiva" panose="03010101010201010101" pitchFamily="66" charset="0"/>
              </a:rPr>
              <a:t>Розкриємо теми:    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858314"/>
          </a:xfrm>
        </p:spPr>
        <p:txBody>
          <a:bodyPr>
            <a:normAutofit fontScale="40000" lnSpcReduction="20000"/>
          </a:bodyPr>
          <a:lstStyle/>
          <a:p>
            <a:r>
              <a:rPr lang="uk-UA" sz="2600" b="1" dirty="0" smtClean="0"/>
              <a:t> </a:t>
            </a:r>
            <a:endParaRPr lang="ru-RU" dirty="0"/>
          </a:p>
          <a:p>
            <a:pPr marL="342900" indent="-342900">
              <a:buFontTx/>
              <a:buChar char="-"/>
            </a:pPr>
            <a:r>
              <a:rPr lang="ru-RU" sz="4200" b="1" dirty="0" err="1" smtClean="0"/>
              <a:t>Складові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ефективного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управління</a:t>
            </a:r>
            <a:r>
              <a:rPr lang="ru-RU" sz="4200" b="1" dirty="0" smtClean="0"/>
              <a:t> </a:t>
            </a:r>
            <a:r>
              <a:rPr lang="ru-RU" sz="4200" b="1" dirty="0" err="1" smtClean="0"/>
              <a:t>класом</a:t>
            </a:r>
            <a:r>
              <a:rPr lang="ru-RU" sz="4200" b="1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4200" b="1" dirty="0" smtClean="0"/>
              <a:t> </a:t>
            </a:r>
            <a:r>
              <a:rPr lang="ru-RU" sz="4200" b="1" dirty="0" err="1"/>
              <a:t>що</a:t>
            </a:r>
            <a:r>
              <a:rPr lang="ru-RU" sz="4200" b="1" dirty="0"/>
              <a:t> </a:t>
            </a:r>
            <a:r>
              <a:rPr lang="ru-RU" sz="4200" b="1" dirty="0" err="1"/>
              <a:t>таке</a:t>
            </a:r>
            <a:r>
              <a:rPr lang="ru-RU" sz="4200" b="1" dirty="0"/>
              <a:t> </a:t>
            </a:r>
            <a:r>
              <a:rPr lang="ru-RU" sz="4200" b="1" dirty="0" err="1"/>
              <a:t>конфлікти</a:t>
            </a:r>
            <a:r>
              <a:rPr lang="ru-RU" sz="4200" b="1" dirty="0"/>
              <a:t> та </a:t>
            </a:r>
            <a:r>
              <a:rPr lang="ru-RU" sz="4200" b="1" dirty="0" err="1"/>
              <a:t>чому</a:t>
            </a:r>
            <a:r>
              <a:rPr lang="ru-RU" sz="4200" b="1" dirty="0"/>
              <a:t> вони </a:t>
            </a:r>
            <a:r>
              <a:rPr lang="ru-RU" sz="4200" b="1" dirty="0" err="1"/>
              <a:t>виникають</a:t>
            </a:r>
            <a:r>
              <a:rPr lang="ru-RU" sz="4200" b="1" dirty="0"/>
              <a:t>;</a:t>
            </a:r>
          </a:p>
          <a:p>
            <a:r>
              <a:rPr lang="ru-RU" sz="4200" b="1" dirty="0"/>
              <a:t>- </a:t>
            </a:r>
            <a:r>
              <a:rPr lang="ru-RU" sz="4200" b="1" dirty="0" err="1"/>
              <a:t>хто</a:t>
            </a:r>
            <a:r>
              <a:rPr lang="ru-RU" sz="4200" b="1" dirty="0"/>
              <a:t> </a:t>
            </a:r>
            <a:r>
              <a:rPr lang="ru-RU" sz="4200" b="1" dirty="0" err="1"/>
              <a:t>бере</a:t>
            </a:r>
            <a:r>
              <a:rPr lang="ru-RU" sz="4200" b="1" dirty="0"/>
              <a:t> участь у </a:t>
            </a:r>
            <a:r>
              <a:rPr lang="ru-RU" sz="4200" b="1" dirty="0" err="1"/>
              <a:t>суперечках</a:t>
            </a:r>
            <a:r>
              <a:rPr lang="ru-RU" sz="4200" b="1" dirty="0"/>
              <a:t> та </a:t>
            </a:r>
            <a:r>
              <a:rPr lang="ru-RU" sz="4200" b="1" dirty="0" err="1"/>
              <a:t>які</a:t>
            </a:r>
            <a:r>
              <a:rPr lang="ru-RU" sz="4200" b="1" dirty="0"/>
              <a:t> </a:t>
            </a:r>
            <a:r>
              <a:rPr lang="ru-RU" sz="4200" b="1" dirty="0" err="1"/>
              <a:t>їхні</a:t>
            </a:r>
            <a:r>
              <a:rPr lang="ru-RU" sz="4200" b="1" dirty="0"/>
              <a:t> </a:t>
            </a:r>
            <a:r>
              <a:rPr lang="ru-RU" sz="4200" b="1" dirty="0" err="1"/>
              <a:t>ролі</a:t>
            </a:r>
            <a:r>
              <a:rPr lang="ru-RU" sz="4200" b="1" dirty="0"/>
              <a:t>;</a:t>
            </a:r>
          </a:p>
          <a:p>
            <a:r>
              <a:rPr lang="ru-RU" sz="4200" b="1" dirty="0"/>
              <a:t>- </a:t>
            </a:r>
            <a:r>
              <a:rPr lang="ru-RU" sz="4200" b="1" dirty="0" err="1"/>
              <a:t>емоції</a:t>
            </a:r>
            <a:r>
              <a:rPr lang="ru-RU" sz="4200" b="1" dirty="0"/>
              <a:t> в </a:t>
            </a:r>
            <a:r>
              <a:rPr lang="ru-RU" sz="4200" b="1" dirty="0" err="1"/>
              <a:t>конфліктах</a:t>
            </a:r>
            <a:r>
              <a:rPr lang="ru-RU" sz="4200" b="1" dirty="0"/>
              <a:t>: </a:t>
            </a:r>
            <a:r>
              <a:rPr lang="ru-RU" sz="4200" b="1" dirty="0" err="1"/>
              <a:t>заважають</a:t>
            </a:r>
            <a:r>
              <a:rPr lang="ru-RU" sz="4200" b="1" dirty="0"/>
              <a:t> </a:t>
            </a:r>
            <a:r>
              <a:rPr lang="ru-RU" sz="4200" b="1" dirty="0" err="1"/>
              <a:t>чи</a:t>
            </a:r>
            <a:r>
              <a:rPr lang="ru-RU" sz="4200" b="1" dirty="0"/>
              <a:t> </a:t>
            </a:r>
            <a:r>
              <a:rPr lang="ru-RU" sz="4200" b="1" dirty="0" err="1"/>
              <a:t>допомагають</a:t>
            </a:r>
            <a:r>
              <a:rPr lang="ru-RU" sz="4200" b="1" dirty="0"/>
              <a:t>;</a:t>
            </a:r>
          </a:p>
          <a:p>
            <a:r>
              <a:rPr lang="ru-RU" sz="4200" b="1" dirty="0"/>
              <a:t>- </a:t>
            </a:r>
            <a:r>
              <a:rPr lang="ru-RU" sz="4200" b="1" dirty="0" err="1"/>
              <a:t>що</a:t>
            </a:r>
            <a:r>
              <a:rPr lang="ru-RU" sz="4200" b="1" dirty="0"/>
              <a:t> </a:t>
            </a:r>
            <a:r>
              <a:rPr lang="ru-RU" sz="4200" b="1" dirty="0" err="1"/>
              <a:t>таке</a:t>
            </a:r>
            <a:r>
              <a:rPr lang="ru-RU" sz="4200" b="1" dirty="0"/>
              <a:t> </a:t>
            </a:r>
            <a:r>
              <a:rPr lang="ru-RU" sz="4200" b="1" dirty="0" err="1"/>
              <a:t>маніпуляції</a:t>
            </a:r>
            <a:r>
              <a:rPr lang="ru-RU" sz="4200" b="1" dirty="0"/>
              <a:t> та як </a:t>
            </a:r>
            <a:r>
              <a:rPr lang="ru-RU" sz="4200" b="1" dirty="0" err="1"/>
              <a:t>від</a:t>
            </a:r>
            <a:r>
              <a:rPr lang="ru-RU" sz="4200" b="1" dirty="0"/>
              <a:t> них </a:t>
            </a:r>
            <a:r>
              <a:rPr lang="ru-RU" sz="4200" b="1" dirty="0" err="1"/>
              <a:t>уберегтися</a:t>
            </a:r>
            <a:r>
              <a:rPr lang="ru-RU" sz="4200" b="1" dirty="0"/>
              <a:t>;</a:t>
            </a:r>
          </a:p>
          <a:p>
            <a:r>
              <a:rPr lang="ru-RU" sz="4200" b="1" dirty="0"/>
              <a:t>- як </a:t>
            </a:r>
            <a:r>
              <a:rPr lang="ru-RU" sz="4200" b="1" dirty="0" err="1"/>
              <a:t>протидіяти</a:t>
            </a:r>
            <a:r>
              <a:rPr lang="ru-RU" sz="4200" b="1" dirty="0"/>
              <a:t> </a:t>
            </a:r>
            <a:r>
              <a:rPr lang="ru-RU" sz="4200" b="1" dirty="0" err="1"/>
              <a:t>булінгу</a:t>
            </a:r>
            <a:r>
              <a:rPr lang="ru-RU" sz="4200" b="1" dirty="0"/>
              <a:t> в </a:t>
            </a:r>
            <a:r>
              <a:rPr lang="ru-RU" sz="4200" b="1" dirty="0" err="1"/>
              <a:t>школі</a:t>
            </a:r>
            <a:r>
              <a:rPr lang="ru-RU" sz="4200" b="1" dirty="0"/>
              <a:t>;</a:t>
            </a:r>
          </a:p>
          <a:p>
            <a:r>
              <a:rPr lang="ru-RU" sz="4200" b="1" dirty="0"/>
              <a:t>- як </a:t>
            </a:r>
            <a:r>
              <a:rPr lang="ru-RU" sz="4200" b="1" dirty="0" err="1"/>
              <a:t>застосовувати</a:t>
            </a:r>
            <a:r>
              <a:rPr lang="ru-RU" sz="4200" b="1" dirty="0"/>
              <a:t> </a:t>
            </a:r>
            <a:r>
              <a:rPr lang="ru-RU" sz="4200" b="1" dirty="0" err="1"/>
              <a:t>медіацію</a:t>
            </a:r>
            <a:r>
              <a:rPr lang="ru-RU" sz="4200" b="1" dirty="0"/>
              <a:t> як </a:t>
            </a:r>
            <a:r>
              <a:rPr lang="ru-RU" sz="4200" b="1" dirty="0" err="1"/>
              <a:t>ефективний</a:t>
            </a:r>
            <a:r>
              <a:rPr lang="ru-RU" sz="4200" b="1" dirty="0"/>
              <a:t> </a:t>
            </a:r>
            <a:r>
              <a:rPr lang="ru-RU" sz="4200" b="1" dirty="0" err="1"/>
              <a:t>спосіб</a:t>
            </a:r>
            <a:r>
              <a:rPr lang="ru-RU" sz="4200" b="1" dirty="0"/>
              <a:t> </a:t>
            </a:r>
            <a:r>
              <a:rPr lang="ru-RU" sz="4200" b="1" dirty="0" err="1"/>
              <a:t>вирішення</a:t>
            </a:r>
            <a:r>
              <a:rPr lang="ru-RU" sz="4200" b="1" dirty="0"/>
              <a:t> </a:t>
            </a:r>
            <a:r>
              <a:rPr lang="ru-RU" sz="4200" b="1" dirty="0" err="1"/>
              <a:t>спорів</a:t>
            </a:r>
            <a:r>
              <a:rPr lang="ru-RU" sz="4200" b="1" dirty="0"/>
              <a:t> у </a:t>
            </a:r>
            <a:r>
              <a:rPr lang="ru-RU" sz="4200" b="1" dirty="0" err="1"/>
              <a:t>школі</a:t>
            </a:r>
            <a:r>
              <a:rPr lang="ru-RU" sz="4200" b="1" dirty="0"/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pic>
        <p:nvPicPr>
          <p:cNvPr id="2050" name="Picture 2" descr="Цікаві факти про книги | Вінницький міський палац дітей та юнацтва ім. Лялі  Ратушно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5575" y="2425699"/>
            <a:ext cx="8134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Удивленный ребенок картинки, стоковые фото Удивленный ребенок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Удивленный ребенок картинки, стоковые фото Удивленный ребенок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Удивленный ребенок картинки, стоковые фото Удивленный ребенок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к игрушки влияют на развитие детей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87" y="312736"/>
            <a:ext cx="5960694" cy="32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490" y="425003"/>
            <a:ext cx="10706121" cy="64329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 smtClean="0"/>
              <a:t> </a:t>
            </a:r>
            <a:r>
              <a:rPr lang="uk-UA" sz="3200" b="1" dirty="0" smtClean="0"/>
              <a:t>Під час вивчення курсу ви оволодієте наступними </a:t>
            </a:r>
            <a:r>
              <a:rPr lang="uk-UA" sz="3200" b="1" dirty="0" err="1" smtClean="0"/>
              <a:t>компетентностями</a:t>
            </a:r>
            <a:r>
              <a:rPr lang="uk-UA" sz="3200" b="1" dirty="0" smtClean="0"/>
              <a:t>:</a:t>
            </a:r>
            <a:endParaRPr lang="ru-RU" sz="3200" b="1" dirty="0"/>
          </a:p>
          <a:p>
            <a:pPr marL="285750" indent="-285750">
              <a:buFontTx/>
              <a:buChar char="-"/>
            </a:pPr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застосовувати</a:t>
            </a:r>
            <a:r>
              <a:rPr lang="ru-RU" sz="1800" dirty="0" smtClean="0"/>
              <a:t>  </a:t>
            </a:r>
            <a:r>
              <a:rPr lang="ru-RU" sz="1800" dirty="0" err="1" smtClean="0"/>
              <a:t>знання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управління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класом</a:t>
            </a:r>
            <a:r>
              <a:rPr lang="ru-RU" sz="1800" dirty="0" smtClean="0"/>
              <a:t>  у </a:t>
            </a:r>
            <a:r>
              <a:rPr lang="ru-RU" sz="1800" dirty="0" err="1" smtClean="0"/>
              <a:t>практичних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ситуаціях</a:t>
            </a:r>
            <a:r>
              <a:rPr lang="ru-RU" sz="18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методи</a:t>
            </a:r>
            <a:r>
              <a:rPr lang="ru-RU" sz="1800" dirty="0" smtClean="0"/>
              <a:t>  та </a:t>
            </a:r>
            <a:r>
              <a:rPr lang="ru-RU" sz="1800" dirty="0" err="1" smtClean="0"/>
              <a:t>прийоми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  для  </a:t>
            </a:r>
            <a:r>
              <a:rPr lang="ru-RU" sz="1800" dirty="0" err="1" smtClean="0"/>
              <a:t>ефективного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безконфліктного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розрізняти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маніпуляції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учасників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протидіяти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булінгу</a:t>
            </a:r>
            <a:r>
              <a:rPr lang="ru-RU" sz="1800" dirty="0" smtClean="0"/>
              <a:t> у </a:t>
            </a:r>
            <a:r>
              <a:rPr lang="ru-RU" sz="1800" dirty="0" err="1" smtClean="0"/>
              <a:t>школі</a:t>
            </a:r>
            <a:r>
              <a:rPr lang="ru-RU" sz="1800" dirty="0" smtClean="0"/>
              <a:t>;</a:t>
            </a:r>
            <a:endParaRPr lang="ru-RU" sz="1800" dirty="0"/>
          </a:p>
          <a:p>
            <a:r>
              <a:rPr lang="ru-RU" sz="1800" dirty="0" smtClean="0"/>
              <a:t> - </a:t>
            </a:r>
            <a:r>
              <a:rPr lang="ru-RU" sz="1800" dirty="0"/>
              <a:t>як </a:t>
            </a:r>
            <a:r>
              <a:rPr lang="ru-RU" sz="1800" dirty="0" err="1"/>
              <a:t>застосовувати</a:t>
            </a:r>
            <a:r>
              <a:rPr lang="ru-RU" sz="1800" dirty="0"/>
              <a:t> </a:t>
            </a:r>
            <a:r>
              <a:rPr lang="ru-RU" sz="1800" dirty="0" err="1"/>
              <a:t>медіацію</a:t>
            </a:r>
            <a:r>
              <a:rPr lang="ru-RU" sz="1800" dirty="0"/>
              <a:t> як </a:t>
            </a:r>
            <a:r>
              <a:rPr lang="ru-RU" sz="1800" dirty="0" err="1"/>
              <a:t>ефективний</a:t>
            </a:r>
            <a:r>
              <a:rPr lang="ru-RU" sz="1800" dirty="0"/>
              <a:t> </a:t>
            </a:r>
            <a:r>
              <a:rPr lang="ru-RU" sz="1800" dirty="0" err="1"/>
              <a:t>спосіб</a:t>
            </a:r>
            <a:r>
              <a:rPr lang="ru-RU" sz="1800" dirty="0"/>
              <a:t> </a:t>
            </a:r>
            <a:r>
              <a:rPr lang="ru-RU" sz="1800" dirty="0" err="1"/>
              <a:t>вирішення</a:t>
            </a:r>
            <a:r>
              <a:rPr lang="ru-RU" sz="1800" dirty="0"/>
              <a:t> </a:t>
            </a:r>
            <a:r>
              <a:rPr lang="ru-RU" sz="1800" dirty="0" err="1"/>
              <a:t>спорів</a:t>
            </a:r>
            <a:r>
              <a:rPr lang="ru-RU" sz="1800" dirty="0"/>
              <a:t> у </a:t>
            </a:r>
            <a:r>
              <a:rPr lang="ru-RU" sz="1800" dirty="0" smtClean="0"/>
              <a:t>     </a:t>
            </a:r>
            <a:r>
              <a:rPr lang="ru-RU" sz="1800" dirty="0" err="1" smtClean="0"/>
              <a:t>школі</a:t>
            </a:r>
            <a:r>
              <a:rPr lang="ru-RU" sz="1800" dirty="0" smtClean="0"/>
              <a:t>;</a:t>
            </a:r>
          </a:p>
          <a:p>
            <a:r>
              <a:rPr lang="uk-UA" sz="1800" dirty="0"/>
              <a:t> </a:t>
            </a:r>
            <a:r>
              <a:rPr lang="uk-UA" sz="1800" dirty="0" smtClean="0"/>
              <a:t>- здатність </a:t>
            </a:r>
            <a:r>
              <a:rPr lang="uk-UA" sz="1800" dirty="0" err="1" smtClean="0"/>
              <a:t>викорстовувати</a:t>
            </a:r>
            <a:r>
              <a:rPr lang="uk-UA" sz="1800" dirty="0" smtClean="0"/>
              <a:t> </a:t>
            </a:r>
            <a:r>
              <a:rPr lang="uk-UA" sz="1800" dirty="0" err="1" smtClean="0"/>
              <a:t>проактивний</a:t>
            </a:r>
            <a:r>
              <a:rPr lang="uk-UA" sz="1800" dirty="0" smtClean="0"/>
              <a:t> підхід до дисципліни та створювати комфортний мікроклімат для співпраці учасників навчального процесу  в початковій школі;</a:t>
            </a:r>
            <a:endParaRPr lang="ru-RU" sz="1800" dirty="0"/>
          </a:p>
          <a:p>
            <a:r>
              <a:rPr lang="ru-RU" b="1" u="sng" dirty="0"/>
              <a:t>На вас </a:t>
            </a:r>
            <a:r>
              <a:rPr lang="ru-RU" b="1" u="sng" dirty="0" err="1"/>
              <a:t>чекає</a:t>
            </a:r>
            <a:r>
              <a:rPr lang="ru-RU" b="1" u="sng" dirty="0"/>
              <a:t> </a:t>
            </a:r>
            <a:r>
              <a:rPr lang="ru-RU" b="1" u="sng" dirty="0" err="1"/>
              <a:t>чимало</a:t>
            </a:r>
            <a:r>
              <a:rPr lang="ru-RU" b="1" u="sng" dirty="0"/>
              <a:t> </a:t>
            </a:r>
            <a:r>
              <a:rPr lang="ru-RU" b="1" u="sng" dirty="0" err="1"/>
              <a:t>корисних</a:t>
            </a:r>
            <a:r>
              <a:rPr lang="ru-RU" b="1" u="sng" dirty="0"/>
              <a:t> </a:t>
            </a:r>
            <a:r>
              <a:rPr lang="ru-RU" b="1" u="sng" dirty="0" err="1"/>
              <a:t>порад</a:t>
            </a:r>
            <a:r>
              <a:rPr lang="ru-RU" b="1" u="sng" dirty="0"/>
              <a:t>, </a:t>
            </a:r>
            <a:r>
              <a:rPr lang="ru-RU" b="1" u="sng" dirty="0" err="1"/>
              <a:t>практичних</a:t>
            </a:r>
            <a:r>
              <a:rPr lang="ru-RU" b="1" u="sng" dirty="0"/>
              <a:t> </a:t>
            </a:r>
            <a:r>
              <a:rPr lang="ru-RU" b="1" u="sng" dirty="0" err="1"/>
              <a:t>вправ</a:t>
            </a:r>
            <a:r>
              <a:rPr lang="ru-RU" b="1" u="sng" dirty="0"/>
              <a:t> та </a:t>
            </a:r>
            <a:r>
              <a:rPr lang="ru-RU" b="1" u="sng" dirty="0" err="1"/>
              <a:t>додаткові</a:t>
            </a:r>
            <a:r>
              <a:rPr lang="ru-RU" b="1" u="sng" dirty="0"/>
              <a:t> </a:t>
            </a:r>
            <a:r>
              <a:rPr lang="ru-RU" b="1" u="sng" dirty="0" err="1"/>
              <a:t>матеріали</a:t>
            </a:r>
            <a:r>
              <a:rPr lang="ru-RU" b="1" u="sng" dirty="0"/>
              <a:t>, </a:t>
            </a:r>
            <a:r>
              <a:rPr lang="ru-RU" b="1" u="sng" dirty="0" err="1"/>
              <a:t>які</a:t>
            </a:r>
            <a:r>
              <a:rPr lang="ru-RU" b="1" u="sng" dirty="0"/>
              <a:t> </a:t>
            </a:r>
            <a:r>
              <a:rPr lang="ru-RU" b="1" u="sng" dirty="0" err="1"/>
              <a:t>ви</a:t>
            </a:r>
            <a:r>
              <a:rPr lang="ru-RU" b="1" u="sng" dirty="0"/>
              <a:t> можете </a:t>
            </a:r>
            <a:r>
              <a:rPr lang="ru-RU" b="1" u="sng" dirty="0" err="1"/>
              <a:t>зберегти</a:t>
            </a:r>
            <a:r>
              <a:rPr lang="ru-RU" b="1" u="sng" dirty="0"/>
              <a:t> та </a:t>
            </a:r>
            <a:r>
              <a:rPr lang="ru-RU" b="1" u="sng" dirty="0" err="1"/>
              <a:t>використовувати</a:t>
            </a:r>
            <a:r>
              <a:rPr lang="ru-RU" b="1" u="sng" dirty="0"/>
              <a:t> за потреби. </a:t>
            </a:r>
          </a:p>
          <a:p>
            <a:r>
              <a:rPr lang="ru-RU" sz="1000" dirty="0"/>
              <a:t> 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000" b="1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1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733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446" y="383177"/>
            <a:ext cx="8915400" cy="377762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84" y="5937161"/>
            <a:ext cx="752805" cy="56387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53" y="5937161"/>
            <a:ext cx="462805" cy="2591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3285234"/>
            <a:ext cx="8718998" cy="33565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4552" y="383177"/>
            <a:ext cx="10032642" cy="273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chemeClr val="accent1"/>
                </a:solidFill>
              </a:rPr>
              <a:t>Під час вивчення курсу ви оволодієте </a:t>
            </a:r>
            <a:r>
              <a:rPr lang="uk-UA" sz="3200" b="1" dirty="0" smtClean="0">
                <a:solidFill>
                  <a:schemeClr val="accent1"/>
                </a:solidFill>
              </a:rPr>
              <a:t>наступними практичними знаннями:</a:t>
            </a:r>
            <a:endParaRPr lang="ru-RU" sz="3200" b="1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Як </a:t>
            </a:r>
            <a:r>
              <a:rPr lang="ru-RU" dirty="0" err="1" smtClean="0">
                <a:solidFill>
                  <a:schemeClr val="accent1"/>
                </a:solidFill>
              </a:rPr>
              <a:t>облаштувати</a:t>
            </a:r>
            <a:r>
              <a:rPr lang="ru-RU" dirty="0" smtClean="0">
                <a:solidFill>
                  <a:schemeClr val="accent1"/>
                </a:solidFill>
              </a:rPr>
              <a:t> комфортно </a:t>
            </a:r>
            <a:r>
              <a:rPr lang="ru-RU" dirty="0" err="1" smtClean="0">
                <a:solidFill>
                  <a:schemeClr val="accent1"/>
                </a:solidFill>
              </a:rPr>
              <a:t>психологічне</a:t>
            </a:r>
            <a:r>
              <a:rPr lang="ru-RU" dirty="0" smtClean="0">
                <a:solidFill>
                  <a:schemeClr val="accent1"/>
                </a:solidFill>
              </a:rPr>
              <a:t> та </a:t>
            </a:r>
            <a:r>
              <a:rPr lang="ru-RU" dirty="0" err="1" smtClean="0">
                <a:solidFill>
                  <a:schemeClr val="accent1"/>
                </a:solidFill>
              </a:rPr>
              <a:t>фізичне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середовище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класу</a:t>
            </a:r>
            <a:r>
              <a:rPr lang="ru-RU" dirty="0" smtClean="0">
                <a:solidFill>
                  <a:schemeClr val="accent1"/>
                </a:solidFill>
              </a:rPr>
              <a:t>;</a:t>
            </a:r>
            <a:endParaRPr lang="ru-RU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Як </a:t>
            </a:r>
            <a:r>
              <a:rPr lang="ru-RU" dirty="0" err="1" smtClean="0">
                <a:solidFill>
                  <a:schemeClr val="accent1"/>
                </a:solidFill>
              </a:rPr>
              <a:t>встановити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турботливі</a:t>
            </a:r>
            <a:r>
              <a:rPr lang="ru-RU" dirty="0" smtClean="0">
                <a:solidFill>
                  <a:schemeClr val="accent1"/>
                </a:solidFill>
              </a:rPr>
              <a:t> та </a:t>
            </a:r>
            <a:r>
              <a:rPr lang="ru-RU" dirty="0" err="1" smtClean="0">
                <a:solidFill>
                  <a:schemeClr val="accent1"/>
                </a:solidFill>
              </a:rPr>
              <a:t>дружні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взаємовідносини</a:t>
            </a:r>
            <a:r>
              <a:rPr lang="ru-RU" dirty="0" smtClean="0">
                <a:solidFill>
                  <a:schemeClr val="accent1"/>
                </a:solidFill>
              </a:rPr>
              <a:t>  у </a:t>
            </a:r>
            <a:r>
              <a:rPr lang="ru-RU" dirty="0" err="1" smtClean="0">
                <a:solidFill>
                  <a:schemeClr val="accent1"/>
                </a:solidFill>
              </a:rPr>
              <a:t>дитячому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колективі</a:t>
            </a:r>
            <a:r>
              <a:rPr lang="ru-RU" dirty="0" smtClean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Як </a:t>
            </a:r>
            <a:r>
              <a:rPr lang="ru-RU" dirty="0" err="1" smtClean="0">
                <a:solidFill>
                  <a:schemeClr val="accent1"/>
                </a:solidFill>
              </a:rPr>
              <a:t>розробити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ефективні</a:t>
            </a:r>
            <a:r>
              <a:rPr lang="ru-RU" dirty="0" smtClean="0">
                <a:solidFill>
                  <a:schemeClr val="accent1"/>
                </a:solidFill>
              </a:rPr>
              <a:t> правила  та </a:t>
            </a:r>
            <a:r>
              <a:rPr lang="ru-RU" dirty="0" err="1" smtClean="0">
                <a:solidFill>
                  <a:schemeClr val="accent1"/>
                </a:solidFill>
              </a:rPr>
              <a:t>впровадити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рутини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1"/>
                </a:solidFill>
              </a:rPr>
              <a:t>Як </a:t>
            </a:r>
            <a:r>
              <a:rPr lang="ru-RU" dirty="0" err="1" smtClean="0">
                <a:solidFill>
                  <a:schemeClr val="accent1"/>
                </a:solidFill>
              </a:rPr>
              <a:t>ефективно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спланувати</a:t>
            </a:r>
            <a:r>
              <a:rPr lang="ru-RU" dirty="0" smtClean="0">
                <a:solidFill>
                  <a:schemeClr val="accent1"/>
                </a:solidFill>
              </a:rPr>
              <a:t> урок (тайм-менеджмент, </a:t>
            </a:r>
            <a:r>
              <a:rPr lang="ru-RU" dirty="0" err="1" smtClean="0">
                <a:solidFill>
                  <a:schemeClr val="accent1"/>
                </a:solidFill>
              </a:rPr>
              <a:t>чіткі</a:t>
            </a:r>
            <a:r>
              <a:rPr lang="ru-RU" dirty="0" smtClean="0">
                <a:solidFill>
                  <a:schemeClr val="accent1"/>
                </a:solidFill>
              </a:rPr>
              <a:t> та </a:t>
            </a:r>
            <a:r>
              <a:rPr lang="ru-RU" dirty="0" err="1" smtClean="0">
                <a:solidFill>
                  <a:schemeClr val="accent1"/>
                </a:solidFill>
              </a:rPr>
              <a:t>зрозумілі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інструкції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моделювання</a:t>
            </a:r>
            <a:r>
              <a:rPr lang="ru-RU" dirty="0" smtClean="0">
                <a:solidFill>
                  <a:schemeClr val="accent1"/>
                </a:solidFill>
              </a:rPr>
              <a:t>, паузи для </a:t>
            </a:r>
            <a:r>
              <a:rPr lang="ru-RU" dirty="0" err="1" smtClean="0">
                <a:solidFill>
                  <a:schemeClr val="accent1"/>
                </a:solidFill>
              </a:rPr>
              <a:t>мозку</a:t>
            </a:r>
            <a:r>
              <a:rPr lang="ru-RU" dirty="0" smtClean="0">
                <a:solidFill>
                  <a:schemeClr val="accent1"/>
                </a:solidFill>
              </a:rPr>
              <a:t> та </a:t>
            </a:r>
            <a:r>
              <a:rPr lang="ru-RU" dirty="0" err="1" smtClean="0">
                <a:solidFill>
                  <a:schemeClr val="accent1"/>
                </a:solidFill>
              </a:rPr>
              <a:t>тіла</a:t>
            </a:r>
            <a:r>
              <a:rPr lang="ru-RU" dirty="0" smtClean="0">
                <a:solidFill>
                  <a:schemeClr val="accent1"/>
                </a:solidFill>
              </a:rPr>
              <a:t>).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81891">
            <a:off x="2746694" y="754447"/>
            <a:ext cx="8600433" cy="1468800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latin typeface="Monotype Corsiva" panose="03010101010201010101" pitchFamily="66" charset="0"/>
              </a:rPr>
              <a:t>Дякую  за  увагу</a:t>
            </a:r>
            <a:r>
              <a:rPr lang="uk-UA" sz="6000" i="1" dirty="0" smtClean="0">
                <a:latin typeface="Monotype Corsiva" panose="03010101010201010101" pitchFamily="66" charset="0"/>
              </a:rPr>
              <a:t> </a:t>
            </a:r>
            <a:r>
              <a:rPr lang="uk-UA" sz="6000" dirty="0" smtClean="0">
                <a:latin typeface="Monotype Corsiva" panose="03010101010201010101" pitchFamily="66" charset="0"/>
              </a:rPr>
              <a:t>!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8952" y="29673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/>
                </a:solidFill>
              </a:rPr>
              <a:t>На вас </a:t>
            </a:r>
            <a:r>
              <a:rPr lang="ru-RU" b="1" u="sng" dirty="0" err="1">
                <a:solidFill>
                  <a:schemeClr val="accent1"/>
                </a:solidFill>
              </a:rPr>
              <a:t>чекає</a:t>
            </a:r>
            <a:r>
              <a:rPr lang="ru-RU" b="1" u="sng" dirty="0">
                <a:solidFill>
                  <a:schemeClr val="accent1"/>
                </a:solidFill>
              </a:rPr>
              <a:t> </a:t>
            </a:r>
            <a:r>
              <a:rPr lang="ru-RU" b="1" u="sng" dirty="0" err="1">
                <a:solidFill>
                  <a:schemeClr val="accent1"/>
                </a:solidFill>
              </a:rPr>
              <a:t>чимало</a:t>
            </a:r>
            <a:r>
              <a:rPr lang="ru-RU" b="1" u="sng" dirty="0">
                <a:solidFill>
                  <a:schemeClr val="accent1"/>
                </a:solidFill>
              </a:rPr>
              <a:t> </a:t>
            </a:r>
            <a:r>
              <a:rPr lang="ru-RU" b="1" u="sng" dirty="0" err="1">
                <a:solidFill>
                  <a:schemeClr val="accent1"/>
                </a:solidFill>
              </a:rPr>
              <a:t>корисних</a:t>
            </a:r>
            <a:r>
              <a:rPr lang="ru-RU" b="1" u="sng" dirty="0">
                <a:solidFill>
                  <a:schemeClr val="accent1"/>
                </a:solidFill>
              </a:rPr>
              <a:t> </a:t>
            </a:r>
            <a:r>
              <a:rPr lang="ru-RU" b="1" u="sng" dirty="0" err="1">
                <a:solidFill>
                  <a:schemeClr val="accent1"/>
                </a:solidFill>
              </a:rPr>
              <a:t>порад</a:t>
            </a:r>
            <a:r>
              <a:rPr lang="ru-RU" b="1" u="sng" dirty="0">
                <a:solidFill>
                  <a:schemeClr val="accent1"/>
                </a:solidFill>
              </a:rPr>
              <a:t>, </a:t>
            </a:r>
            <a:r>
              <a:rPr lang="ru-RU" b="1" u="sng" dirty="0" err="1">
                <a:solidFill>
                  <a:schemeClr val="accent1"/>
                </a:solidFill>
              </a:rPr>
              <a:t>практичних</a:t>
            </a:r>
            <a:r>
              <a:rPr lang="ru-RU" b="1" u="sng" dirty="0">
                <a:solidFill>
                  <a:schemeClr val="accent1"/>
                </a:solidFill>
              </a:rPr>
              <a:t> </a:t>
            </a:r>
            <a:r>
              <a:rPr lang="ru-RU" b="1" u="sng" dirty="0" err="1">
                <a:solidFill>
                  <a:schemeClr val="accent1"/>
                </a:solidFill>
              </a:rPr>
              <a:t>вправ</a:t>
            </a:r>
            <a:r>
              <a:rPr lang="ru-RU" b="1" u="sng" dirty="0">
                <a:solidFill>
                  <a:schemeClr val="accent1"/>
                </a:solidFill>
              </a:rPr>
              <a:t> та </a:t>
            </a:r>
            <a:r>
              <a:rPr lang="ru-RU" b="1" u="sng" dirty="0" err="1">
                <a:solidFill>
                  <a:schemeClr val="accent1"/>
                </a:solidFill>
              </a:rPr>
              <a:t>додаткові</a:t>
            </a:r>
            <a:r>
              <a:rPr lang="ru-RU" b="1" u="sng" dirty="0">
                <a:solidFill>
                  <a:schemeClr val="accent1"/>
                </a:solidFill>
              </a:rPr>
              <a:t> </a:t>
            </a:r>
            <a:r>
              <a:rPr lang="ru-RU" b="1" u="sng" dirty="0" err="1">
                <a:solidFill>
                  <a:schemeClr val="accent1"/>
                </a:solidFill>
              </a:rPr>
              <a:t>матеріали</a:t>
            </a:r>
            <a:r>
              <a:rPr lang="ru-RU" b="1" u="sng" dirty="0">
                <a:solidFill>
                  <a:schemeClr val="accent1"/>
                </a:solidFill>
              </a:rPr>
              <a:t>, </a:t>
            </a:r>
            <a:r>
              <a:rPr lang="ru-RU" b="1" u="sng" dirty="0" err="1">
                <a:solidFill>
                  <a:schemeClr val="accent1"/>
                </a:solidFill>
              </a:rPr>
              <a:t>які</a:t>
            </a:r>
            <a:r>
              <a:rPr lang="ru-RU" b="1" u="sng" dirty="0">
                <a:solidFill>
                  <a:schemeClr val="accent1"/>
                </a:solidFill>
              </a:rPr>
              <a:t> </a:t>
            </a:r>
            <a:r>
              <a:rPr lang="ru-RU" b="1" u="sng" dirty="0" err="1">
                <a:solidFill>
                  <a:schemeClr val="accent1"/>
                </a:solidFill>
              </a:rPr>
              <a:t>ви</a:t>
            </a:r>
            <a:r>
              <a:rPr lang="ru-RU" b="1" u="sng" dirty="0">
                <a:solidFill>
                  <a:schemeClr val="accent1"/>
                </a:solidFill>
              </a:rPr>
              <a:t> можете </a:t>
            </a:r>
            <a:r>
              <a:rPr lang="ru-RU" b="1" u="sng" dirty="0" err="1">
                <a:solidFill>
                  <a:schemeClr val="accent1"/>
                </a:solidFill>
              </a:rPr>
              <a:t>зберегти</a:t>
            </a:r>
            <a:r>
              <a:rPr lang="ru-RU" b="1" u="sng" dirty="0">
                <a:solidFill>
                  <a:schemeClr val="accent1"/>
                </a:solidFill>
              </a:rPr>
              <a:t> та </a:t>
            </a:r>
            <a:r>
              <a:rPr lang="ru-RU" b="1" u="sng" dirty="0" err="1">
                <a:solidFill>
                  <a:schemeClr val="accent1"/>
                </a:solidFill>
              </a:rPr>
              <a:t>використовувати</a:t>
            </a:r>
            <a:r>
              <a:rPr lang="ru-RU" b="1" u="sng" dirty="0">
                <a:solidFill>
                  <a:schemeClr val="accent1"/>
                </a:solidFill>
              </a:rPr>
              <a:t> за потреби. 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Пілотування 2-го класу НУШ. Чого чекати вчителям | Нова українська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97" y="3889419"/>
            <a:ext cx="5269926" cy="28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494</TotalTime>
  <Words>298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Monotype Corsiva</vt:lpstr>
      <vt:lpstr>Times New Roman</vt:lpstr>
      <vt:lpstr>Wingdings 3</vt:lpstr>
      <vt:lpstr>Ион</vt:lpstr>
      <vt:lpstr>    Безконфліктне навчання у початковій школі</vt:lpstr>
      <vt:lpstr>Розкриємо теми:    </vt:lpstr>
      <vt:lpstr>Презентация PowerPoint</vt:lpstr>
      <vt:lpstr>Презентация PowerPoint</vt:lpstr>
      <vt:lpstr>Дякую  за  увагу !</vt:lpstr>
    </vt:vector>
  </TitlesOfParts>
  <Company>Russia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 : Захист від кримінальних небезпек. Поняття і межі доступної самооборони. Основи самозахисту.</dc:title>
  <dc:creator>Zverdvd.org</dc:creator>
  <cp:lastModifiedBy>user</cp:lastModifiedBy>
  <cp:revision>36</cp:revision>
  <dcterms:created xsi:type="dcterms:W3CDTF">2020-04-09T08:38:35Z</dcterms:created>
  <dcterms:modified xsi:type="dcterms:W3CDTF">2022-02-07T09:36:22Z</dcterms:modified>
</cp:coreProperties>
</file>