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</p:sldMasterIdLst>
  <p:notesMasterIdLst>
    <p:notesMasterId r:id="rId15"/>
  </p:notesMasterIdLst>
  <p:sldIdLst>
    <p:sldId id="256" r:id="rId5"/>
    <p:sldId id="274" r:id="rId6"/>
    <p:sldId id="281" r:id="rId7"/>
    <p:sldId id="273" r:id="rId8"/>
    <p:sldId id="275" r:id="rId9"/>
    <p:sldId id="276" r:id="rId10"/>
    <p:sldId id="277" r:id="rId11"/>
    <p:sldId id="278" r:id="rId12"/>
    <p:sldId id="27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9" autoAdjust="0"/>
    <p:restoredTop sz="94660"/>
  </p:normalViewPr>
  <p:slideViewPr>
    <p:cSldViewPr>
      <p:cViewPr varScale="1">
        <p:scale>
          <a:sx n="69" d="100"/>
          <a:sy n="69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F4C1-4EA9-4DCD-8742-A49667A1DFD1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89477-E83D-41B2-93EB-6B6C8585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37364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591106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487772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2A47-BA29-4224-8960-891E40BC4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165599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E1C2-36FC-422E-AB32-DC289985F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8548826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F5E4-54FC-4430-9C26-DDE2CBA06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5080822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33FD-3AD8-4724-A5AA-39146F950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63887887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8AA79-29E6-4471-9C2D-D8A04A087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961138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81845-B4B4-47D8-A0BD-D17A9E2C0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2031199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AC0B-5007-4F10-8ACE-CF474D505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44025664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D73B-2AC8-4F18-907D-A91ADAAD9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9490841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364628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841B-2F97-41B7-84A0-477E45AFA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517920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D13C-4E17-4557-8E6B-DCAF92A47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295770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07BD-488C-4C06-A6EA-EC4800DC6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62290495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D149-0A54-4063-8FB4-30C060534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42932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56CA-A7BD-48C1-8B31-732C64A30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878450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AB8B-AEEC-42DE-B5C7-56C51D671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869549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A0F3-93C1-46EA-99A4-4FF4DFC9B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048237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DB3A-4FEB-4DC8-87EC-A2E50DA7D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524969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324C-308F-4BEA-B09C-D3793B90E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28654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353B-C2FB-4D5F-92DE-6A75A400C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72599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589019"/>
      </p:ext>
    </p:extLst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BAB6-1007-4C78-B2E6-2033F26E3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912684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BDA6-9E76-42DC-AB4B-F482DF513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96549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A191-93BF-4A2C-9512-E2F1A6DD2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047524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1431-1DC8-48DB-BDE3-8482565A5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15081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3DB2-8964-41AF-AADF-7BA4925FA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784645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0167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9921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9501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8098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2186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167437"/>
      </p:ext>
    </p:extLst>
  </p:cSld>
  <p:clrMapOvr>
    <a:masterClrMapping/>
  </p:clrMapOvr>
  <p:transition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5967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8826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66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39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4184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6048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685799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313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/>
        </p:nvSpPr>
        <p:spPr>
          <a:xfrm>
            <a:off x="0" y="-2032"/>
            <a:ext cx="4572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0" y="323494"/>
            <a:ext cx="421875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09" y="1262831"/>
            <a:ext cx="421875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6548" y="323850"/>
            <a:ext cx="4202906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767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350" y="3524663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0" y="0"/>
            <a:ext cx="421875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504001"/>
            <a:ext cx="4318811" cy="57743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350" y="4374000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1344" y="145450"/>
            <a:ext cx="2730656" cy="292172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0094" y="145451"/>
            <a:ext cx="2730656" cy="292172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777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90" y="370236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0" y="3429000"/>
            <a:ext cx="9144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00" y="365125"/>
            <a:ext cx="3915553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9700" y="1309573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6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328056"/>
      </p:ext>
    </p:extLst>
  </p:cSld>
  <p:clrMapOvr>
    <a:masterClrMapping/>
  </p:clrMapOvr>
  <p:transition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/>
        </p:nvSpPr>
        <p:spPr>
          <a:xfrm>
            <a:off x="6158250" y="1809000"/>
            <a:ext cx="30375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/>
        </p:nvSpPr>
        <p:spPr>
          <a:xfrm>
            <a:off x="5156002" y="4686300"/>
            <a:ext cx="433983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685799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429" y="2573339"/>
            <a:ext cx="4831556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/>
        </p:nvSpPr>
        <p:spPr>
          <a:xfrm>
            <a:off x="0" y="-10104"/>
            <a:ext cx="69345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/>
        </p:nvSpPr>
        <p:spPr>
          <a:xfrm>
            <a:off x="626367" y="2158894"/>
            <a:ext cx="5835634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04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/>
        </p:nvSpPr>
        <p:spPr>
          <a:xfrm>
            <a:off x="1" y="-2032"/>
            <a:ext cx="399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22" y="3429001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549001"/>
            <a:ext cx="4083750" cy="57293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5831" y="4368338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47950" y="234001"/>
            <a:ext cx="6244050" cy="27901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685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/>
        </p:nvSpPr>
        <p:spPr>
          <a:xfrm>
            <a:off x="5145751" y="0"/>
            <a:ext cx="399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375113"/>
            <a:ext cx="3510799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351079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67001" y="375112"/>
            <a:ext cx="4724999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352060" y="4149000"/>
            <a:ext cx="637994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41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/>
        </p:nvSpPr>
        <p:spPr>
          <a:xfrm>
            <a:off x="7204501" y="0"/>
            <a:ext cx="210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375113"/>
            <a:ext cx="5029549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502954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9968" y="365125"/>
            <a:ext cx="2970782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7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899883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459602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50889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423025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uk-UA" altLang="ru-RU" sz="2400"/>
            </a:p>
          </p:txBody>
        </p:sp>
        <p:sp>
          <p:nvSpPr>
            <p:cNvPr id="79876" name="Rectangle 4">
              <a:extLst/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9878" name="Rectangle 6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79" name="Rectangle 7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0" name="Rectangle 8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1" name="Rectangle 9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2" name="Rectangle 1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3" name="Rectangle 11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4" name="Rectangle 12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5" name="Rectangle 13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6" name="Rectangle 1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7" name="Rectangle 15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</p:grpSp>
      </p:grpSp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" name="Rectangle 1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9DCF9F5-D17F-4B9A-9118-FFBDB6C90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5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3ABDC77-AF6D-4AAA-90B8-68D88F619F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6021" name="Rectangle 5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uk-UA" altLang="ru-RU" sz="2400"/>
            </a:p>
          </p:txBody>
        </p:sp>
        <p:sp>
          <p:nvSpPr>
            <p:cNvPr id="86022" name="Rectangle 6">
              <a:extLst/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sp>
          <p:nvSpPr>
            <p:cNvPr id="86023" name="Rectangle 7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4" name="Rectangle 8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5" name="Rectangle 9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6" name="Rectangle 10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7" name="Rectangle 11">
              <a:extLst/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sp>
          <p:nvSpPr>
            <p:cNvPr id="86028" name="Rectangle 12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9" name="Rectangle 13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92528" name="Rectangle 1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ADDF-4F45-48A2-A2DA-6947802825DC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hlinkClick r:id="rId22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4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icbo.ru/blog/salary_taxes/&amp;psig=AOvVaw2kVhp1Y1avR13YMdH1TzFe&amp;ust=1587757639229000&amp;source=images&amp;cd=vfe&amp;ved=0CAIQjRxqFwoTCIjFt6Wo_-gCFQAAAAAdAAAAAB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url=https://kremenchug.ua/news/economics/45556-zarabotnaja-plata-v-poltavskoj-oblasti-v-janvare-2019-goda.html&amp;psig=AOvVaw2kVhp1Y1avR13YMdH1TzFe&amp;ust=1587757639229000&amp;source=images&amp;cd=vfe&amp;ved=0CAIQjRxqFwoTCIjFt6Wo_-gCFQAAAAAdAAAAABA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68580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ОСНОВИ Б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ІЗНЕСУ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4714884"/>
            <a:ext cx="6858000" cy="107157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Циклова комісія економічних дисциплін, менеджменту та туризму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media.imopedia.ro/usr/thumbs/thumb_800_x_0_17677-crestere_economic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148993" cy="217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4603" y="0"/>
            <a:ext cx="7514035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5400" b="1" dirty="0" err="1" smtClean="0">
                <a:solidFill>
                  <a:srgbClr val="008000"/>
                </a:solidFill>
              </a:rPr>
              <a:t>Дякую</a:t>
            </a:r>
            <a:r>
              <a:rPr lang="ru-RU" altLang="ru-RU" sz="5400" b="1" dirty="0" smtClean="0">
                <a:solidFill>
                  <a:srgbClr val="008000"/>
                </a:solidFill>
              </a:rPr>
              <a:t> </a:t>
            </a:r>
            <a:r>
              <a:rPr lang="ru-RU" altLang="ru-RU" sz="5400" b="1" dirty="0">
                <a:solidFill>
                  <a:srgbClr val="008000"/>
                </a:solidFill>
              </a:rPr>
              <a:t>за </a:t>
            </a:r>
            <a:r>
              <a:rPr lang="ru-RU" altLang="ru-RU" sz="5400" b="1" dirty="0" smtClean="0">
                <a:solidFill>
                  <a:srgbClr val="008000"/>
                </a:solidFill>
              </a:rPr>
              <a:t>Ваш час!</a:t>
            </a:r>
            <a:endParaRPr lang="ru-RU" altLang="ru-RU" sz="5400" b="1" dirty="0">
              <a:solidFill>
                <a:srgbClr val="008000"/>
              </a:solidFill>
            </a:endParaRPr>
          </a:p>
        </p:txBody>
      </p:sp>
      <p:pic>
        <p:nvPicPr>
          <p:cNvPr id="6" name="Picture 2" descr="Как рассчитывается заработная плат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5929354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414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Викладач курсу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572000" y="1214422"/>
            <a:ext cx="4071966" cy="499428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Маркова Світлана Вікторівна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доктор економічних наук, доцент кафедри бізнес-адміністрування і менеджменту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Запорізького національного університету,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викладач вищої категорії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915816" y="347936"/>
            <a:ext cx="5832648" cy="2438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uk-UA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uk-UA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uk-UA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справа, діло)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підприємницька, комерційна чи будь-яка інша діяльність, що не може суперечити закону і спрямована на отримання прибутку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uk-U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uk-UA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БІЗНЕС </a:t>
            </a:r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ПІДПРИЄМНИЦТВО</a:t>
            </a:r>
          </a:p>
          <a:p>
            <a:pPr marL="45720" indent="0" algn="just">
              <a:buNone/>
            </a:pP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ДОКУМЕНТИ\КПІ\для основ бызнесу\Рис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3596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Заработная плата в Полтавской области в январе 2019 год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4705350" cy="23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622354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курсу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у майбутніх спеціалістів сучасного управлінського мислення та системи спеціалізованих знань у галузі підприємницької діяльності, розуміння концептуальних основ системного управління організаціями, набуття умінь аналізу внутрішнього та зовнішнього середовища, прийняття адекватних управлінських рішень.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214290"/>
            <a:ext cx="2628918" cy="16430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17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студент повинен: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607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сутність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основну мету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ведення 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економічні основи підприємницької діяльності;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нормативно-правові акти, що визначають форми організації 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бізнес-план, його структура та стадії розробки;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сутність державного регулювання підприємництва;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цілі державної політики підтримки підприємництва.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85062"/>
            <a:ext cx="2179241" cy="20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85860"/>
            <a:ext cx="7886700" cy="4891103"/>
          </a:xfrm>
        </p:spPr>
        <p:txBody>
          <a:bodyPr>
            <a:normAutofit/>
          </a:bodyPr>
          <a:lstStyle/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розрізняти види підприємницької діяльності;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аналізувати переваги, недоліки підприємств різних за формою власності та організацією;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розрізняти підприємства за їх видами;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вміти аналізувати статут підприємства, установчий договір;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розробити бізнес план-підприємства (майбутньої фірми);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Інтегральна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невизначеністю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умов; нести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ukachevo.net/Content/img/news/p_28103_1_gallerybig.jpg"/>
          <p:cNvPicPr>
            <a:picLocks noChangeAspect="1" noChangeArrowheads="1"/>
          </p:cNvPicPr>
          <p:nvPr/>
        </p:nvPicPr>
        <p:blipFill>
          <a:blip r:embed="rId2" cstate="print"/>
          <a:srcRect b="13262"/>
          <a:stretch>
            <a:fillRect/>
          </a:stretch>
        </p:blipFill>
        <p:spPr bwMode="auto">
          <a:xfrm>
            <a:off x="5715008" y="4976202"/>
            <a:ext cx="2270001" cy="188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Загальні компетентності: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Здатність застосовувати знання в практичних ситуаціях.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комунікаційні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Здатність до пошуку, оброблення та аналізу інформації з різних джерел.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Програмні результати навчання: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14422"/>
            <a:ext cx="7886700" cy="49625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Мати навички письмової та усної  професійної комунікації державною та іноземною мовами.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Застосовувати правові норми,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охорони праці, безпеки життєдіяльності у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Застосовувати сучасний інструментарій менеджменту під час вирішення професійних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сучасні інформаційні і комунікаційні технології для вирішення професійних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вміння розв’язувати типові спеціалізовані задачі в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Знаходити оптимальні, обґрунтовані, творчі  рішення для розв'язування професійних задач.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Пропонувати ефективні методи мотивування персоналу підприємства (підрозділу) для підвищення продуктивності праці.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самостійної роботи, критики та самокритики, відкритості до нових знань.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пошуку, збирання, оброблення та аналізування інформації у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командної роботи, лідерства для налагодження комунікації в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вміння планувати, аналізувати, контролювати  та оцінювати власну роботу та роботу інших осіб у спеціалізованому контексті.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1_Пиксел 14">
      <a:dk1>
        <a:srgbClr val="000000"/>
      </a:dk1>
      <a:lt1>
        <a:srgbClr val="FFFFFF"/>
      </a:lt1>
      <a:dk2>
        <a:srgbClr val="000000"/>
      </a:dk2>
      <a:lt2>
        <a:srgbClr val="A0BCB3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3">
        <a:dk1>
          <a:srgbClr val="000000"/>
        </a:dk1>
        <a:lt1>
          <a:srgbClr val="FFFFFF"/>
        </a:lt1>
        <a:dk2>
          <a:srgbClr val="000000"/>
        </a:dk2>
        <a:lt2>
          <a:srgbClr val="85A99D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4">
        <a:dk1>
          <a:srgbClr val="000000"/>
        </a:dk1>
        <a:lt1>
          <a:srgbClr val="FFFFFF"/>
        </a:lt1>
        <a:dk2>
          <a:srgbClr val="000000"/>
        </a:dk2>
        <a:lt2>
          <a:srgbClr val="A0BCB3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2" id="{18938D31-8867-4BC7-8555-03877D8C9012}" vid="{624DE008-FF3D-4229-840F-D3783F76F1B1}"/>
    </a:ext>
  </a:extLst>
</a:theme>
</file>

<file path=ppt/theme/theme3.xml><?xml version="1.0" encoding="utf-8"?>
<a:theme xmlns:a="http://schemas.openxmlformats.org/drawingml/2006/main" name="Пиксел">
  <a:themeElements>
    <a:clrScheme name="Пиксел 14">
      <a:dk1>
        <a:srgbClr val="000000"/>
      </a:dk1>
      <a:lt1>
        <a:srgbClr val="FFFFFF"/>
      </a:lt1>
      <a:dk2>
        <a:srgbClr val="000000"/>
      </a:dk2>
      <a:lt2>
        <a:srgbClr val="A0BCB3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FFFFFF"/>
        </a:lt1>
        <a:dk2>
          <a:srgbClr val="000000"/>
        </a:dk2>
        <a:lt2>
          <a:srgbClr val="85A99D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FF"/>
        </a:lt1>
        <a:dk2>
          <a:srgbClr val="000000"/>
        </a:dk2>
        <a:lt2>
          <a:srgbClr val="A0BCB3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352</TotalTime>
  <Words>412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Тема9</vt:lpstr>
      <vt:lpstr>Тема2</vt:lpstr>
      <vt:lpstr>Пиксел</vt:lpstr>
      <vt:lpstr>Тема5</vt:lpstr>
      <vt:lpstr>ОСНОВИ БІЗНЕСУ</vt:lpstr>
      <vt:lpstr>Викладач курсу</vt:lpstr>
      <vt:lpstr>Слайд 3</vt:lpstr>
      <vt:lpstr>Мета курсу</vt:lpstr>
      <vt:lpstr>У результаті вивчення навчальної дисципліни студент повинен:</vt:lpstr>
      <vt:lpstr>вміти: </vt:lpstr>
      <vt:lpstr>Інтегральна компетентність</vt:lpstr>
      <vt:lpstr>Загальні компетентності: </vt:lpstr>
      <vt:lpstr>Програмні результати навчання: </vt:lpstr>
      <vt:lpstr>Дякую за Ваш час!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ТАЙМ-МЕНЕДЖМЕНТ, ЯК ВСТИГНУТИ ВСЕ…</dc:title>
  <dc:creator>S</dc:creator>
  <cp:lastModifiedBy>S</cp:lastModifiedBy>
  <cp:revision>52</cp:revision>
  <dcterms:created xsi:type="dcterms:W3CDTF">2021-12-21T19:46:25Z</dcterms:created>
  <dcterms:modified xsi:type="dcterms:W3CDTF">2022-01-30T18:59:37Z</dcterms:modified>
</cp:coreProperties>
</file>