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59" r:id="rId7"/>
    <p:sldId id="266" r:id="rId8"/>
    <p:sldId id="260" r:id="rId9"/>
    <p:sldId id="267" r:id="rId10"/>
    <p:sldId id="261" r:id="rId11"/>
    <p:sldId id="262" r:id="rId12"/>
    <p:sldId id="263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CC3399"/>
    <a:srgbClr val="00CC66"/>
    <a:srgbClr val="CC33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764704"/>
            <a:ext cx="7772400" cy="1974081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Лекція №1 </a:t>
            </a:r>
            <a:b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ЛФК </a:t>
            </a:r>
            <a:r>
              <a:rPr lang="uk-UA" dirty="0">
                <a:solidFill>
                  <a:schemeClr val="accent4">
                    <a:lumMod val="75000"/>
                  </a:schemeClr>
                </a:solidFill>
              </a:rPr>
              <a:t>як наукова дисципліна та засіб реабілітації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4">
                    <a:lumMod val="75000"/>
                  </a:schemeClr>
                </a:solidFill>
              </a:rPr>
            </a:b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708920"/>
            <a:ext cx="6450013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7820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540001"/>
            <a:ext cx="2286000" cy="231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84976" cy="1143000"/>
          </a:xfrm>
          <a:solidFill>
            <a:srgbClr val="00CC66"/>
          </a:solidFill>
        </p:spPr>
        <p:txBody>
          <a:bodyPr>
            <a:normAutofit fontScale="90000"/>
          </a:bodyPr>
          <a:lstStyle/>
          <a:p>
            <a:r>
              <a:rPr lang="uk-UA" dirty="0"/>
              <a:t>4</a:t>
            </a:r>
            <a:r>
              <a:rPr lang="ru-RU" dirty="0"/>
              <a:t>. </a:t>
            </a:r>
            <a:r>
              <a:rPr lang="ru-RU" dirty="0" err="1"/>
              <a:t>Поняття</a:t>
            </a:r>
            <a:r>
              <a:rPr lang="ru-RU" dirty="0"/>
              <a:t> про </a:t>
            </a:r>
            <a:r>
              <a:rPr lang="ru-RU" dirty="0" err="1"/>
              <a:t>лікувальну</a:t>
            </a:r>
            <a:r>
              <a:rPr lang="ru-RU" dirty="0"/>
              <a:t> </a:t>
            </a:r>
            <a:r>
              <a:rPr lang="ru-RU" dirty="0" err="1"/>
              <a:t>фізкультуру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4525963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uk-UA" dirty="0" smtClean="0"/>
              <a:t>	Лікувальна </a:t>
            </a:r>
            <a:r>
              <a:rPr lang="uk-UA" dirty="0"/>
              <a:t>фізична культура - це метод лікування, який використовує засоби та принципи фізичної культури для лікування захворювань і ушкоджень, а також попередження ускладнень для більш швидкого відновлення здоров’я та працездатності хворого. </a:t>
            </a:r>
            <a:r>
              <a:rPr lang="ru-RU" dirty="0" err="1"/>
              <a:t>Головним</a:t>
            </a:r>
            <a:r>
              <a:rPr lang="ru-RU" dirty="0"/>
              <a:t> </a:t>
            </a:r>
            <a:r>
              <a:rPr lang="ru-RU" dirty="0" err="1"/>
              <a:t>засобом</a:t>
            </a:r>
            <a:r>
              <a:rPr lang="ru-RU" dirty="0"/>
              <a:t> </a:t>
            </a:r>
            <a:r>
              <a:rPr lang="ru-RU" dirty="0" err="1"/>
              <a:t>лікувальної</a:t>
            </a:r>
            <a:r>
              <a:rPr lang="ru-RU" dirty="0"/>
              <a:t> </a:t>
            </a:r>
            <a:r>
              <a:rPr lang="ru-RU" dirty="0" err="1"/>
              <a:t>фізкультури</a:t>
            </a:r>
            <a:r>
              <a:rPr lang="ru-RU" dirty="0"/>
              <a:t> є </a:t>
            </a:r>
            <a:r>
              <a:rPr lang="ru-RU" dirty="0" err="1"/>
              <a:t>фізичні</a:t>
            </a:r>
            <a:r>
              <a:rPr lang="ru-RU" dirty="0"/>
              <a:t> </a:t>
            </a:r>
            <a:r>
              <a:rPr lang="ru-RU" dirty="0" err="1"/>
              <a:t>вправи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uk-UA" dirty="0" smtClean="0"/>
              <a:t>	Існує </a:t>
            </a:r>
            <a:r>
              <a:rPr lang="uk-UA" dirty="0"/>
              <a:t>безпосередня залежність та тісний зв’язок між </a:t>
            </a:r>
            <a:r>
              <a:rPr lang="uk-UA" dirty="0" err="1"/>
              <a:t>м’язевою</a:t>
            </a:r>
            <a:r>
              <a:rPr lang="uk-UA" dirty="0"/>
              <a:t> роботою і діяльністю внутрішніх органів, нормальним функціонуванням ЦНС. </a:t>
            </a:r>
            <a:r>
              <a:rPr lang="ru-RU" dirty="0"/>
              <a:t>З </a:t>
            </a:r>
            <a:r>
              <a:rPr lang="ru-RU" dirty="0" err="1"/>
              <a:t>огляду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,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рухової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приводить до </a:t>
            </a:r>
            <a:r>
              <a:rPr lang="ru-RU" dirty="0" err="1"/>
              <a:t>порушень</a:t>
            </a:r>
            <a:r>
              <a:rPr lang="ru-RU" dirty="0"/>
              <a:t> </a:t>
            </a:r>
            <a:r>
              <a:rPr lang="ru-RU" dirty="0" err="1"/>
              <a:t>функціонального</a:t>
            </a:r>
            <a:r>
              <a:rPr lang="ru-RU" dirty="0"/>
              <a:t> стану </a:t>
            </a:r>
            <a:r>
              <a:rPr lang="ru-RU" dirty="0" err="1"/>
              <a:t>організму</a:t>
            </a:r>
            <a:r>
              <a:rPr lang="ru-RU" dirty="0"/>
              <a:t>,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хворобливих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з боку </a:t>
            </a:r>
            <a:r>
              <a:rPr lang="ru-RU" dirty="0" err="1"/>
              <a:t>серцево-судинної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травлення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dirty="0" smtClean="0"/>
              <a:t>	З </a:t>
            </a:r>
            <a:r>
              <a:rPr lang="uk-UA" dirty="0"/>
              <a:t>метою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умов для </a:t>
            </a:r>
            <a:r>
              <a:rPr lang="ru-RU" dirty="0" err="1"/>
              <a:t>одужання</a:t>
            </a:r>
            <a:r>
              <a:rPr lang="ru-RU" dirty="0"/>
              <a:t> та </a:t>
            </a:r>
            <a:r>
              <a:rPr lang="ru-RU" dirty="0" err="1"/>
              <a:t>попередження</a:t>
            </a:r>
            <a:r>
              <a:rPr lang="ru-RU" dirty="0"/>
              <a:t> </a:t>
            </a:r>
            <a:r>
              <a:rPr lang="ru-RU" dirty="0" err="1"/>
              <a:t>ускладнень</a:t>
            </a:r>
            <a:r>
              <a:rPr lang="ru-RU" dirty="0"/>
              <a:t>, </a:t>
            </a:r>
            <a:r>
              <a:rPr lang="ru-RU" dirty="0" err="1"/>
              <a:t>хворим</a:t>
            </a:r>
            <a:r>
              <a:rPr lang="ru-RU" dirty="0"/>
              <a:t> </a:t>
            </a:r>
            <a:r>
              <a:rPr lang="ru-RU" dirty="0" err="1"/>
              <a:t>призначають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/>
              <a:t>спокій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обмежують</a:t>
            </a:r>
            <a:r>
              <a:rPr lang="ru-RU" dirty="0"/>
              <a:t> </a:t>
            </a:r>
            <a:r>
              <a:rPr lang="ru-RU" dirty="0" err="1"/>
              <a:t>рухову</a:t>
            </a:r>
            <a:r>
              <a:rPr lang="ru-RU" dirty="0"/>
              <a:t> </a:t>
            </a:r>
            <a:r>
              <a:rPr lang="ru-RU" dirty="0" err="1"/>
              <a:t>активність</a:t>
            </a:r>
            <a:r>
              <a:rPr lang="ru-RU" dirty="0"/>
              <a:t>.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тривалий</a:t>
            </a:r>
            <a:r>
              <a:rPr lang="ru-RU" dirty="0"/>
              <a:t> </a:t>
            </a:r>
            <a:r>
              <a:rPr lang="ru-RU" dirty="0" err="1"/>
              <a:t>спокій</a:t>
            </a:r>
            <a:r>
              <a:rPr lang="ru-RU" dirty="0"/>
              <a:t> </a:t>
            </a:r>
            <a:r>
              <a:rPr lang="ru-RU" dirty="0" err="1"/>
              <a:t>спричинює</a:t>
            </a:r>
            <a:r>
              <a:rPr lang="ru-RU" dirty="0"/>
              <a:t> </a:t>
            </a:r>
            <a:r>
              <a:rPr lang="ru-RU" dirty="0" err="1"/>
              <a:t>міни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систем та </a:t>
            </a:r>
            <a:r>
              <a:rPr lang="ru-RU" dirty="0" err="1"/>
              <a:t>організму</a:t>
            </a:r>
            <a:r>
              <a:rPr lang="ru-RU" dirty="0"/>
              <a:t> в </a:t>
            </a:r>
            <a:r>
              <a:rPr lang="ru-RU" dirty="0" err="1"/>
              <a:t>цілому</a:t>
            </a:r>
            <a:r>
              <a:rPr lang="ru-RU" dirty="0"/>
              <a:t>, </a:t>
            </a:r>
            <a:r>
              <a:rPr lang="ru-RU" dirty="0" err="1"/>
              <a:t>підсилює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, </a:t>
            </a:r>
            <a:r>
              <a:rPr lang="ru-RU" dirty="0" err="1"/>
              <a:t>викликані</a:t>
            </a:r>
            <a:r>
              <a:rPr lang="ru-RU" dirty="0"/>
              <a:t> хворобою. 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призвести</a:t>
            </a:r>
            <a:r>
              <a:rPr lang="ru-RU" dirty="0"/>
              <a:t> до </a:t>
            </a:r>
            <a:r>
              <a:rPr lang="ru-RU" dirty="0" err="1"/>
              <a:t>цілого</a:t>
            </a:r>
            <a:r>
              <a:rPr lang="ru-RU" dirty="0"/>
              <a:t> ряду </a:t>
            </a:r>
            <a:r>
              <a:rPr lang="ru-RU" dirty="0" err="1"/>
              <a:t>ускладнень</a:t>
            </a:r>
            <a:r>
              <a:rPr lang="ru-RU" dirty="0"/>
              <a:t> і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загрожувати</a:t>
            </a:r>
            <a:r>
              <a:rPr lang="ru-RU" dirty="0"/>
              <a:t> </a:t>
            </a:r>
            <a:r>
              <a:rPr lang="ru-RU" dirty="0" err="1"/>
              <a:t>життю</a:t>
            </a:r>
            <a:r>
              <a:rPr lang="ru-RU" dirty="0"/>
              <a:t> хворого. Тому в </a:t>
            </a:r>
            <a:r>
              <a:rPr lang="ru-RU" dirty="0" err="1"/>
              <a:t>сучасній</a:t>
            </a:r>
            <a:r>
              <a:rPr lang="ru-RU" dirty="0"/>
              <a:t> </a:t>
            </a:r>
            <a:r>
              <a:rPr lang="ru-RU" dirty="0" err="1"/>
              <a:t>медицині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поєднувати</a:t>
            </a:r>
            <a:r>
              <a:rPr lang="ru-RU" dirty="0"/>
              <a:t> </a:t>
            </a:r>
            <a:r>
              <a:rPr lang="ru-RU" dirty="0" err="1"/>
              <a:t>спокій</a:t>
            </a:r>
            <a:r>
              <a:rPr lang="ru-RU" dirty="0"/>
              <a:t> з </a:t>
            </a:r>
            <a:r>
              <a:rPr lang="ru-RU" dirty="0" err="1"/>
              <a:t>фізичними</a:t>
            </a:r>
            <a:r>
              <a:rPr lang="ru-RU" dirty="0"/>
              <a:t> </a:t>
            </a:r>
            <a:r>
              <a:rPr lang="ru-RU" dirty="0" err="1"/>
              <a:t>рухами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стан хворого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. </a:t>
            </a:r>
            <a:r>
              <a:rPr lang="ru-RU" dirty="0" err="1"/>
              <a:t>Добираючи</a:t>
            </a:r>
            <a:r>
              <a:rPr lang="ru-RU" dirty="0"/>
              <a:t>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вправи</a:t>
            </a:r>
            <a:r>
              <a:rPr lang="ru-RU" dirty="0"/>
              <a:t>, </a:t>
            </a:r>
            <a:r>
              <a:rPr lang="ru-RU" dirty="0" err="1"/>
              <a:t>дозуючи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, в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характеру і </a:t>
            </a:r>
            <a:r>
              <a:rPr lang="ru-RU" dirty="0" err="1"/>
              <a:t>клінічного</a:t>
            </a:r>
            <a:r>
              <a:rPr lang="ru-RU" dirty="0"/>
              <a:t> </a:t>
            </a:r>
            <a:r>
              <a:rPr lang="ru-RU" dirty="0" err="1"/>
              <a:t>перебігу</a:t>
            </a:r>
            <a:r>
              <a:rPr lang="ru-RU" dirty="0"/>
              <a:t> </a:t>
            </a:r>
            <a:r>
              <a:rPr lang="ru-RU" dirty="0" err="1"/>
              <a:t>хвороби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перенесеної</a:t>
            </a:r>
            <a:r>
              <a:rPr lang="ru-RU" dirty="0"/>
              <a:t> </a:t>
            </a:r>
            <a:r>
              <a:rPr lang="ru-RU" dirty="0" err="1"/>
              <a:t>травми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цілеспрямовано</a:t>
            </a:r>
            <a:r>
              <a:rPr lang="ru-RU" dirty="0"/>
              <a:t> </a:t>
            </a:r>
            <a:r>
              <a:rPr lang="ru-RU" dirty="0" err="1"/>
              <a:t>впливати</a:t>
            </a:r>
            <a:r>
              <a:rPr lang="ru-RU" dirty="0"/>
              <a:t> і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/>
              <a:t>змінювати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 шляхом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ушкоджених</a:t>
            </a:r>
            <a:r>
              <a:rPr lang="ru-RU" dirty="0"/>
              <a:t> систем. Тому ЛФК є </a:t>
            </a:r>
            <a:r>
              <a:rPr lang="ru-RU" dirty="0" err="1"/>
              <a:t>обов’язковим</a:t>
            </a:r>
            <a:r>
              <a:rPr lang="ru-RU" dirty="0"/>
              <a:t> </a:t>
            </a:r>
            <a:r>
              <a:rPr lang="ru-RU" dirty="0" err="1"/>
              <a:t>лікувальним</a:t>
            </a:r>
            <a:r>
              <a:rPr lang="ru-RU" dirty="0"/>
              <a:t> </a:t>
            </a:r>
            <a:r>
              <a:rPr lang="ru-RU" dirty="0" err="1"/>
              <a:t>засобом</a:t>
            </a:r>
            <a:r>
              <a:rPr lang="ru-RU" dirty="0"/>
              <a:t> і </a:t>
            </a:r>
            <a:r>
              <a:rPr lang="ru-RU" dirty="0" err="1"/>
              <a:t>невід’ємною</a:t>
            </a:r>
            <a:r>
              <a:rPr lang="ru-RU" dirty="0"/>
              <a:t> </a:t>
            </a:r>
            <a:r>
              <a:rPr lang="ru-RU" dirty="0" err="1"/>
              <a:t>складовою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реабілітації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dirty="0" smtClean="0"/>
              <a:t>	ЛФК </a:t>
            </a:r>
            <a:r>
              <a:rPr lang="ru-RU" dirty="0"/>
              <a:t>є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лікувально</a:t>
            </a:r>
            <a:r>
              <a:rPr lang="ru-RU" dirty="0"/>
              <a:t> – </a:t>
            </a:r>
            <a:r>
              <a:rPr lang="ru-RU" dirty="0" err="1"/>
              <a:t>профілактичним</a:t>
            </a:r>
            <a:r>
              <a:rPr lang="ru-RU" dirty="0"/>
              <a:t> </a:t>
            </a:r>
            <a:r>
              <a:rPr lang="ru-RU" dirty="0" err="1"/>
              <a:t>засобом</a:t>
            </a:r>
            <a:r>
              <a:rPr lang="ru-RU" dirty="0"/>
              <a:t>,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але </a:t>
            </a:r>
            <a:r>
              <a:rPr lang="ru-RU" dirty="0"/>
              <a:t>і </a:t>
            </a:r>
            <a:r>
              <a:rPr lang="ru-RU" dirty="0" err="1"/>
              <a:t>лікувально</a:t>
            </a:r>
            <a:r>
              <a:rPr lang="ru-RU" dirty="0"/>
              <a:t> – </a:t>
            </a:r>
            <a:r>
              <a:rPr lang="ru-RU" dirty="0" err="1"/>
              <a:t>виховним</a:t>
            </a:r>
            <a:r>
              <a:rPr lang="ru-RU" dirty="0"/>
              <a:t> </a:t>
            </a:r>
            <a:r>
              <a:rPr lang="ru-RU" dirty="0" err="1"/>
              <a:t>процесом</a:t>
            </a:r>
            <a:r>
              <a:rPr lang="ru-RU" dirty="0"/>
              <a:t>. ЛФК </a:t>
            </a:r>
            <a:r>
              <a:rPr lang="ru-RU" dirty="0" err="1"/>
              <a:t>виховує</a:t>
            </a:r>
            <a:r>
              <a:rPr lang="ru-RU" dirty="0"/>
              <a:t> у хворого </a:t>
            </a:r>
            <a:r>
              <a:rPr lang="ru-RU" dirty="0" err="1"/>
              <a:t>свідоме</a:t>
            </a:r>
            <a:r>
              <a:rPr lang="ru-RU" dirty="0"/>
              <a:t> </a:t>
            </a:r>
            <a:r>
              <a:rPr lang="ru-RU" dirty="0" err="1"/>
              <a:t>відношення</a:t>
            </a:r>
            <a:r>
              <a:rPr lang="ru-RU" dirty="0"/>
              <a:t>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і </a:t>
            </a:r>
            <a:r>
              <a:rPr lang="ru-RU" dirty="0" err="1"/>
              <a:t>активну</a:t>
            </a:r>
            <a:r>
              <a:rPr lang="ru-RU" dirty="0"/>
              <a:t> участь в </a:t>
            </a:r>
            <a:r>
              <a:rPr lang="ru-RU" dirty="0" err="1"/>
              <a:t>лікувальному</a:t>
            </a:r>
            <a:r>
              <a:rPr lang="ru-RU" dirty="0"/>
              <a:t> та </a:t>
            </a:r>
            <a:r>
              <a:rPr lang="ru-RU" dirty="0" err="1"/>
              <a:t>реабілітаційному</a:t>
            </a:r>
            <a:r>
              <a:rPr lang="ru-RU" dirty="0"/>
              <a:t> </a:t>
            </a:r>
            <a:r>
              <a:rPr lang="ru-RU" dirty="0" err="1"/>
              <a:t>процесах</a:t>
            </a:r>
            <a:r>
              <a:rPr lang="ru-RU" dirty="0"/>
              <a:t>. В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</a:t>
            </a:r>
            <a:r>
              <a:rPr lang="ru-RU" dirty="0" smtClean="0"/>
              <a:t>хворого</a:t>
            </a:r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лікуванні</a:t>
            </a:r>
            <a:r>
              <a:rPr lang="ru-RU" dirty="0"/>
              <a:t> є </a:t>
            </a:r>
            <a:r>
              <a:rPr lang="ru-RU" dirty="0" err="1"/>
              <a:t>навчання</a:t>
            </a:r>
            <a:r>
              <a:rPr lang="ru-RU" dirty="0"/>
              <a:t> та </a:t>
            </a:r>
            <a:r>
              <a:rPr lang="ru-RU" dirty="0" err="1"/>
              <a:t>опанування</a:t>
            </a:r>
            <a:r>
              <a:rPr lang="ru-RU" dirty="0"/>
              <a:t> </a:t>
            </a:r>
            <a:r>
              <a:rPr lang="ru-RU" dirty="0" err="1"/>
              <a:t>фізичними</a:t>
            </a:r>
            <a:r>
              <a:rPr lang="ru-RU" dirty="0"/>
              <a:t> справами.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 </a:t>
            </a:r>
            <a:r>
              <a:rPr lang="ru-RU" dirty="0" smtClean="0"/>
              <a:t>ЛФК</a:t>
            </a:r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dirty="0"/>
              <a:t>є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лікувальним</a:t>
            </a:r>
            <a:r>
              <a:rPr lang="ru-RU" dirty="0"/>
              <a:t>, але і </a:t>
            </a:r>
            <a:r>
              <a:rPr lang="ru-RU" dirty="0" err="1"/>
              <a:t>педагогічним</a:t>
            </a:r>
            <a:r>
              <a:rPr lang="ru-RU" dirty="0"/>
              <a:t> </a:t>
            </a:r>
            <a:r>
              <a:rPr lang="ru-RU" dirty="0" err="1"/>
              <a:t>процесом</a:t>
            </a:r>
            <a:r>
              <a:rPr lang="ru-RU" dirty="0"/>
              <a:t>.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5064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  <a:solidFill>
            <a:srgbClr val="CC3399"/>
          </a:solidFill>
        </p:spPr>
        <p:txBody>
          <a:bodyPr>
            <a:normAutofit fontScale="90000"/>
          </a:bodyPr>
          <a:lstStyle/>
          <a:p>
            <a:r>
              <a:rPr lang="uk-UA" dirty="0"/>
              <a:t>5. Загальні показання і протипоказання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/>
              <a:t>Показання для призначення ЛФК ідентичні при всіх захворюваннях. </a:t>
            </a:r>
            <a:endParaRPr lang="ru-RU" dirty="0"/>
          </a:p>
          <a:p>
            <a:r>
              <a:rPr lang="uk-UA" dirty="0"/>
              <a:t>Протипоказання для призначення ЛФК: </a:t>
            </a:r>
            <a:endParaRPr lang="ru-RU" dirty="0"/>
          </a:p>
          <a:p>
            <a:r>
              <a:rPr lang="uk-UA" dirty="0"/>
              <a:t>а) відсутність контакту з хворим внаслідок його важкого стану або порушення психіки; </a:t>
            </a:r>
            <a:endParaRPr lang="ru-RU" dirty="0"/>
          </a:p>
          <a:p>
            <a:r>
              <a:rPr lang="uk-UA" dirty="0"/>
              <a:t>б) гострий період захворювання або його прогресуючий перебіг; </a:t>
            </a:r>
            <a:endParaRPr lang="ru-RU" dirty="0"/>
          </a:p>
          <a:p>
            <a:r>
              <a:rPr lang="uk-UA" dirty="0"/>
              <a:t>в) наростання недостатності кровообігу – </a:t>
            </a:r>
            <a:r>
              <a:rPr lang="uk-UA" dirty="0" err="1"/>
              <a:t>синусова</a:t>
            </a:r>
            <a:r>
              <a:rPr lang="uk-UA" dirty="0"/>
              <a:t> тахікардія понад 100 ударів за 1 хв. Або брадикардія пульсу 50 ударів за 1 хв., приступи пароксизмальної тахікардії або миготливої аритмії, негативна динаміка ЕКГ, артеріальна гіпертензія 200-220 / 100-120 мм </a:t>
            </a:r>
            <a:r>
              <a:rPr lang="uk-UA" dirty="0" err="1"/>
              <a:t>рт.ст</a:t>
            </a:r>
            <a:r>
              <a:rPr lang="uk-UA" dirty="0"/>
              <a:t>. або гіпотонія 90/ 50 мм </a:t>
            </a:r>
            <a:r>
              <a:rPr lang="uk-UA" dirty="0" err="1"/>
              <a:t>рт.ст</a:t>
            </a:r>
            <a:r>
              <a:rPr lang="uk-UA" dirty="0"/>
              <a:t>.; </a:t>
            </a:r>
            <a:endParaRPr lang="ru-RU" dirty="0"/>
          </a:p>
          <a:p>
            <a:r>
              <a:rPr lang="ru-RU" dirty="0"/>
              <a:t>г) </a:t>
            </a:r>
            <a:r>
              <a:rPr lang="ru-RU" dirty="0" err="1"/>
              <a:t>загроза</a:t>
            </a:r>
            <a:r>
              <a:rPr lang="ru-RU" dirty="0"/>
              <a:t> </a:t>
            </a:r>
            <a:r>
              <a:rPr lang="ru-RU" dirty="0" err="1"/>
              <a:t>кровотечі</a:t>
            </a:r>
            <a:r>
              <a:rPr lang="ru-RU" dirty="0"/>
              <a:t>, </a:t>
            </a:r>
            <a:r>
              <a:rPr lang="ru-RU" dirty="0" err="1"/>
              <a:t>збільшення</a:t>
            </a:r>
            <a:r>
              <a:rPr lang="ru-RU" dirty="0"/>
              <a:t> ШОЕ 20-25 мм / год.; </a:t>
            </a:r>
          </a:p>
          <a:p>
            <a:r>
              <a:rPr lang="uk-UA" dirty="0"/>
              <a:t>д) злоякісні пухлини. </a:t>
            </a:r>
            <a:endParaRPr lang="ru-RU" dirty="0"/>
          </a:p>
          <a:p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28" y="4467202"/>
            <a:ext cx="2105025" cy="2419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2647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8"/>
          <a:stretch/>
        </p:blipFill>
        <p:spPr bwMode="auto">
          <a:xfrm>
            <a:off x="0" y="1628800"/>
            <a:ext cx="3033236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143000"/>
          </a:xfrm>
          <a:solidFill>
            <a:srgbClr val="FF9900"/>
          </a:solidFill>
        </p:spPr>
        <p:txBody>
          <a:bodyPr>
            <a:normAutofit fontScale="90000"/>
          </a:bodyPr>
          <a:lstStyle/>
          <a:p>
            <a:r>
              <a:rPr lang="uk-UA" dirty="0"/>
              <a:t>6. Механізм лікувальної дії фізичних вправ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33236" y="1600200"/>
            <a:ext cx="5931252" cy="2476872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4000" dirty="0" err="1" smtClean="0"/>
              <a:t>Вплив</a:t>
            </a:r>
            <a:r>
              <a:rPr lang="ru-RU" sz="4000" dirty="0" smtClean="0"/>
              <a:t> </a:t>
            </a:r>
            <a:r>
              <a:rPr lang="ru-RU" sz="4000" dirty="0"/>
              <a:t>ЛФК на </a:t>
            </a:r>
            <a:r>
              <a:rPr lang="ru-RU" sz="4000" dirty="0" err="1"/>
              <a:t>організм</a:t>
            </a:r>
            <a:r>
              <a:rPr lang="ru-RU" sz="4000" dirty="0"/>
              <a:t> </a:t>
            </a:r>
            <a:r>
              <a:rPr lang="ru-RU" sz="4000" dirty="0" err="1"/>
              <a:t>людини</a:t>
            </a:r>
            <a:r>
              <a:rPr lang="ru-RU" sz="4000" dirty="0"/>
              <a:t> </a:t>
            </a:r>
            <a:r>
              <a:rPr lang="ru-RU" sz="4000" dirty="0" err="1"/>
              <a:t>здійснюється</a:t>
            </a:r>
            <a:r>
              <a:rPr lang="ru-RU" sz="4000" dirty="0"/>
              <a:t> шляхом </a:t>
            </a:r>
            <a:r>
              <a:rPr lang="ru-RU" sz="4000" dirty="0" err="1"/>
              <a:t>взаємодії</a:t>
            </a:r>
            <a:r>
              <a:rPr lang="ru-RU" sz="4000" dirty="0"/>
              <a:t> </a:t>
            </a:r>
            <a:r>
              <a:rPr lang="ru-RU" sz="4000" dirty="0" err="1"/>
              <a:t>нервової</a:t>
            </a:r>
            <a:r>
              <a:rPr lang="ru-RU" sz="4000" dirty="0"/>
              <a:t> та </a:t>
            </a:r>
            <a:r>
              <a:rPr lang="ru-RU" sz="4000" dirty="0" err="1"/>
              <a:t>гуморальної</a:t>
            </a:r>
            <a:r>
              <a:rPr lang="ru-RU" sz="4000" dirty="0"/>
              <a:t> систем, моторно – </a:t>
            </a:r>
            <a:r>
              <a:rPr lang="ru-RU" sz="4000" dirty="0" err="1"/>
              <a:t>вісцеральними</a:t>
            </a:r>
            <a:r>
              <a:rPr lang="ru-RU" sz="4000" dirty="0"/>
              <a:t> рефлексами. Будь-яке </a:t>
            </a:r>
            <a:r>
              <a:rPr lang="ru-RU" sz="4000" dirty="0" err="1"/>
              <a:t>скорочення</a:t>
            </a:r>
            <a:r>
              <a:rPr lang="ru-RU" sz="4000" dirty="0"/>
              <a:t> </a:t>
            </a:r>
            <a:r>
              <a:rPr lang="ru-RU" sz="4000" dirty="0" err="1"/>
              <a:t>м’язів</a:t>
            </a:r>
            <a:r>
              <a:rPr lang="ru-RU" sz="4000" dirty="0"/>
              <a:t> </a:t>
            </a:r>
            <a:r>
              <a:rPr lang="ru-RU" sz="4000" dirty="0" err="1"/>
              <a:t>подразнює</a:t>
            </a:r>
            <a:r>
              <a:rPr lang="ru-RU" sz="4000" dirty="0"/>
              <a:t> </a:t>
            </a:r>
            <a:r>
              <a:rPr lang="ru-RU" sz="4000" dirty="0" err="1"/>
              <a:t>закладені</a:t>
            </a:r>
            <a:r>
              <a:rPr lang="ru-RU" sz="4000" dirty="0"/>
              <a:t> в них </a:t>
            </a:r>
            <a:r>
              <a:rPr lang="ru-RU" sz="4000" dirty="0" err="1"/>
              <a:t>нервові</a:t>
            </a:r>
            <a:r>
              <a:rPr lang="ru-RU" sz="4000" dirty="0"/>
              <a:t> </a:t>
            </a:r>
            <a:r>
              <a:rPr lang="ru-RU" sz="4000" dirty="0" err="1"/>
              <a:t>закінчення</a:t>
            </a:r>
            <a:r>
              <a:rPr lang="ru-RU" sz="4000" dirty="0"/>
              <a:t>. </a:t>
            </a:r>
            <a:endParaRPr lang="ru-RU" sz="4000" dirty="0" smtClean="0"/>
          </a:p>
          <a:p>
            <a:pPr marL="0" indent="0" algn="just">
              <a:buNone/>
            </a:pPr>
            <a:r>
              <a:rPr lang="ru-RU" sz="4000" dirty="0" smtClean="0"/>
              <a:t>	</a:t>
            </a:r>
            <a:r>
              <a:rPr lang="ru-RU" sz="4000" dirty="0" err="1" smtClean="0"/>
              <a:t>Під</a:t>
            </a:r>
            <a:r>
              <a:rPr lang="ru-RU" sz="4000" dirty="0" smtClean="0"/>
              <a:t> </a:t>
            </a:r>
            <a:r>
              <a:rPr lang="ru-RU" sz="4000" dirty="0"/>
              <a:t>час </a:t>
            </a:r>
            <a:r>
              <a:rPr lang="ru-RU" sz="4000" dirty="0" err="1"/>
              <a:t>фізичних</a:t>
            </a:r>
            <a:r>
              <a:rPr lang="ru-RU" sz="4000" dirty="0"/>
              <a:t> </a:t>
            </a:r>
            <a:r>
              <a:rPr lang="ru-RU" sz="4000" dirty="0" err="1"/>
              <a:t>навантажень</a:t>
            </a:r>
            <a:r>
              <a:rPr lang="ru-RU" sz="4000" dirty="0"/>
              <a:t> в </a:t>
            </a:r>
            <a:r>
              <a:rPr lang="ru-RU" sz="4000" dirty="0" err="1"/>
              <a:t>м’язах</a:t>
            </a:r>
            <a:r>
              <a:rPr lang="ru-RU" sz="4000" dirty="0"/>
              <a:t>, </a:t>
            </a:r>
            <a:r>
              <a:rPr lang="ru-RU" sz="4000" dirty="0" err="1"/>
              <a:t>зв’язках</a:t>
            </a:r>
            <a:r>
              <a:rPr lang="ru-RU" sz="4000" dirty="0"/>
              <a:t> і </a:t>
            </a:r>
            <a:r>
              <a:rPr lang="ru-RU" sz="4000" dirty="0" err="1"/>
              <a:t>суглобових</a:t>
            </a:r>
            <a:r>
              <a:rPr lang="ru-RU" sz="4000" dirty="0"/>
              <a:t> сумках </a:t>
            </a:r>
            <a:r>
              <a:rPr lang="ru-RU" sz="4000" dirty="0" err="1"/>
              <a:t>виникають</a:t>
            </a:r>
            <a:r>
              <a:rPr lang="ru-RU" sz="4000" dirty="0"/>
              <a:t> </a:t>
            </a:r>
            <a:r>
              <a:rPr lang="ru-RU" sz="4000" dirty="0" err="1"/>
              <a:t>пропріцептивні</a:t>
            </a:r>
            <a:r>
              <a:rPr lang="ru-RU" sz="4000" dirty="0"/>
              <a:t> </a:t>
            </a:r>
            <a:r>
              <a:rPr lang="ru-RU" sz="4000" dirty="0" err="1"/>
              <a:t>імпульси</a:t>
            </a:r>
            <a:r>
              <a:rPr lang="ru-RU" sz="4000" dirty="0"/>
              <a:t>. </a:t>
            </a:r>
            <a:r>
              <a:rPr lang="ru-RU" sz="4000" dirty="0" err="1"/>
              <a:t>Це</a:t>
            </a:r>
            <a:r>
              <a:rPr lang="ru-RU" sz="4000" dirty="0"/>
              <a:t> – початок моторно - </a:t>
            </a:r>
            <a:r>
              <a:rPr lang="ru-RU" sz="4000" dirty="0" err="1"/>
              <a:t>вісцерального</a:t>
            </a:r>
            <a:r>
              <a:rPr lang="ru-RU" sz="4000" dirty="0"/>
              <a:t> рефлексу. </a:t>
            </a:r>
            <a:r>
              <a:rPr lang="ru-RU" sz="4000" dirty="0" err="1"/>
              <a:t>Далі</a:t>
            </a:r>
            <a:r>
              <a:rPr lang="ru-RU" sz="4000" dirty="0"/>
              <a:t> </a:t>
            </a:r>
            <a:r>
              <a:rPr lang="ru-RU" sz="4000" dirty="0" err="1"/>
              <a:t>такі</a:t>
            </a:r>
            <a:r>
              <a:rPr lang="ru-RU" sz="4000" dirty="0"/>
              <a:t> </a:t>
            </a:r>
            <a:r>
              <a:rPr lang="ru-RU" sz="4000" dirty="0" err="1"/>
              <a:t>імпульси</a:t>
            </a:r>
            <a:r>
              <a:rPr lang="ru-RU" sz="4000" dirty="0"/>
              <a:t> по </a:t>
            </a:r>
            <a:r>
              <a:rPr lang="ru-RU" sz="4000" dirty="0" err="1"/>
              <a:t>аферентних</a:t>
            </a:r>
            <a:r>
              <a:rPr lang="ru-RU" sz="4000" dirty="0"/>
              <a:t> шляхах </a:t>
            </a:r>
            <a:r>
              <a:rPr lang="ru-RU" sz="4000" dirty="0" err="1"/>
              <a:t>досягають</a:t>
            </a:r>
            <a:r>
              <a:rPr lang="ru-RU" sz="4000" dirty="0"/>
              <a:t> кори головного </a:t>
            </a:r>
            <a:r>
              <a:rPr lang="ru-RU" sz="4000" dirty="0" err="1"/>
              <a:t>мозку</a:t>
            </a:r>
            <a:r>
              <a:rPr lang="ru-RU" sz="4000" dirty="0"/>
              <a:t>, де </a:t>
            </a:r>
            <a:r>
              <a:rPr lang="ru-RU" sz="4000" dirty="0" err="1"/>
              <a:t>синтезуються</a:t>
            </a:r>
            <a:r>
              <a:rPr lang="ru-RU" sz="4000" dirty="0"/>
              <a:t> (</a:t>
            </a:r>
            <a:r>
              <a:rPr lang="ru-RU" sz="4000" dirty="0" err="1"/>
              <a:t>утворюються</a:t>
            </a:r>
            <a:r>
              <a:rPr lang="ru-RU" sz="4000" dirty="0"/>
              <a:t>) та </a:t>
            </a:r>
            <a:r>
              <a:rPr lang="ru-RU" sz="4000" dirty="0" err="1"/>
              <a:t>інтегруються</a:t>
            </a:r>
            <a:r>
              <a:rPr lang="ru-RU" sz="4000" dirty="0"/>
              <a:t> (</a:t>
            </a:r>
            <a:r>
              <a:rPr lang="ru-RU" sz="4000" dirty="0" err="1"/>
              <a:t>об’єднуються</a:t>
            </a:r>
            <a:r>
              <a:rPr lang="ru-RU" sz="4000" dirty="0"/>
              <a:t>). </a:t>
            </a:r>
            <a:r>
              <a:rPr lang="ru-RU" sz="4000" dirty="0" err="1"/>
              <a:t>Потім</a:t>
            </a:r>
            <a:r>
              <a:rPr lang="ru-RU" sz="4000" dirty="0"/>
              <a:t> по </a:t>
            </a:r>
            <a:r>
              <a:rPr lang="ru-RU" sz="4000" dirty="0" err="1"/>
              <a:t>еферентним</a:t>
            </a:r>
            <a:r>
              <a:rPr lang="ru-RU" sz="4000" dirty="0"/>
              <a:t> шляхам </a:t>
            </a:r>
            <a:r>
              <a:rPr lang="ru-RU" sz="4000" dirty="0" err="1"/>
              <a:t>імпульси</a:t>
            </a:r>
            <a:r>
              <a:rPr lang="ru-RU" sz="4000" dirty="0"/>
              <a:t> </a:t>
            </a:r>
            <a:r>
              <a:rPr lang="ru-RU" sz="4000" dirty="0" err="1"/>
              <a:t>надходять</a:t>
            </a:r>
            <a:r>
              <a:rPr lang="ru-RU" sz="4000" dirty="0"/>
              <a:t> на </a:t>
            </a:r>
            <a:r>
              <a:rPr lang="ru-RU" sz="4000" dirty="0" err="1"/>
              <a:t>периферію</a:t>
            </a:r>
            <a:r>
              <a:rPr lang="ru-RU" sz="4000" dirty="0"/>
              <a:t>, до </a:t>
            </a:r>
            <a:r>
              <a:rPr lang="ru-RU" sz="4000" dirty="0" err="1"/>
              <a:t>внутрішніх</a:t>
            </a:r>
            <a:r>
              <a:rPr lang="ru-RU" sz="4000" dirty="0"/>
              <a:t> </a:t>
            </a:r>
            <a:r>
              <a:rPr lang="ru-RU" sz="4000" dirty="0" err="1"/>
              <a:t>органів</a:t>
            </a:r>
            <a:r>
              <a:rPr lang="ru-RU" sz="4000" dirty="0"/>
              <a:t>, де і </a:t>
            </a:r>
            <a:r>
              <a:rPr lang="ru-RU" sz="4000" dirty="0" err="1"/>
              <a:t>впливають</a:t>
            </a:r>
            <a:r>
              <a:rPr lang="ru-RU" sz="4000" dirty="0"/>
              <a:t> на </a:t>
            </a:r>
            <a:r>
              <a:rPr lang="ru-RU" sz="4000" dirty="0" err="1"/>
              <a:t>їхню</a:t>
            </a:r>
            <a:r>
              <a:rPr lang="ru-RU" sz="4000" dirty="0"/>
              <a:t> </a:t>
            </a:r>
            <a:r>
              <a:rPr lang="ru-RU" sz="4000" dirty="0" err="1"/>
              <a:t>діяльність</a:t>
            </a:r>
            <a:r>
              <a:rPr lang="ru-RU" sz="4000" dirty="0"/>
              <a:t>. 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3789040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	</a:t>
            </a:r>
            <a:r>
              <a:rPr lang="ru-RU" sz="1600" dirty="0" err="1" smtClean="0"/>
              <a:t>Одночасно</a:t>
            </a:r>
            <a:r>
              <a:rPr lang="ru-RU" sz="1600" dirty="0" smtClean="0"/>
              <a:t> </a:t>
            </a:r>
            <a:r>
              <a:rPr lang="ru-RU" sz="1600" dirty="0"/>
              <a:t>у </a:t>
            </a:r>
            <a:r>
              <a:rPr lang="ru-RU" sz="1600" dirty="0" err="1"/>
              <a:t>цьому</a:t>
            </a:r>
            <a:r>
              <a:rPr lang="ru-RU" sz="1600" dirty="0"/>
              <a:t> </a:t>
            </a:r>
            <a:r>
              <a:rPr lang="ru-RU" sz="1600" dirty="0" err="1"/>
              <a:t>процесі</a:t>
            </a:r>
            <a:r>
              <a:rPr lang="ru-RU" sz="1600" dirty="0"/>
              <a:t> </a:t>
            </a:r>
            <a:r>
              <a:rPr lang="ru-RU" sz="1600" dirty="0" err="1"/>
              <a:t>бере</a:t>
            </a:r>
            <a:r>
              <a:rPr lang="ru-RU" sz="1600" dirty="0"/>
              <a:t> участь і </a:t>
            </a:r>
            <a:r>
              <a:rPr lang="ru-RU" sz="1600" dirty="0" err="1"/>
              <a:t>гуморальна</a:t>
            </a:r>
            <a:r>
              <a:rPr lang="ru-RU" sz="1600" dirty="0"/>
              <a:t> система: </a:t>
            </a:r>
            <a:r>
              <a:rPr lang="ru-RU" sz="1600" dirty="0" err="1"/>
              <a:t>продукти</a:t>
            </a:r>
            <a:r>
              <a:rPr lang="ru-RU" sz="1600" dirty="0"/>
              <a:t> </a:t>
            </a:r>
            <a:r>
              <a:rPr lang="ru-RU" sz="1600" dirty="0" err="1"/>
              <a:t>обміну</a:t>
            </a:r>
            <a:r>
              <a:rPr lang="ru-RU" sz="1600" dirty="0"/>
              <a:t> </a:t>
            </a:r>
            <a:r>
              <a:rPr lang="ru-RU" sz="1600" dirty="0" err="1"/>
              <a:t>речовин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утворились</a:t>
            </a:r>
            <a:r>
              <a:rPr lang="ru-RU" sz="1600" dirty="0"/>
              <a:t> в </a:t>
            </a:r>
            <a:r>
              <a:rPr lang="ru-RU" sz="1600" dirty="0" err="1"/>
              <a:t>м’язах</a:t>
            </a:r>
            <a:r>
              <a:rPr lang="ru-RU" sz="1600" dirty="0"/>
              <a:t>, </a:t>
            </a:r>
            <a:r>
              <a:rPr lang="ru-RU" sz="1600" dirty="0" err="1"/>
              <a:t>попадають</a:t>
            </a:r>
            <a:r>
              <a:rPr lang="ru-RU" sz="1600" dirty="0"/>
              <a:t> в </a:t>
            </a:r>
            <a:r>
              <a:rPr lang="ru-RU" sz="1600" dirty="0" err="1"/>
              <a:t>кровоносне</a:t>
            </a:r>
            <a:r>
              <a:rPr lang="ru-RU" sz="1600" dirty="0"/>
              <a:t> русло і </a:t>
            </a:r>
            <a:r>
              <a:rPr lang="ru-RU" sz="1600" dirty="0" err="1"/>
              <a:t>далі</a:t>
            </a:r>
            <a:r>
              <a:rPr lang="ru-RU" sz="1600" dirty="0"/>
              <a:t> </a:t>
            </a:r>
            <a:r>
              <a:rPr lang="ru-RU" sz="1600" dirty="0" err="1"/>
              <a:t>діють</a:t>
            </a:r>
            <a:r>
              <a:rPr lang="ru-RU" sz="1600" dirty="0"/>
              <a:t> на </a:t>
            </a:r>
            <a:r>
              <a:rPr lang="ru-RU" sz="1600" dirty="0" err="1"/>
              <a:t>нервову</a:t>
            </a:r>
            <a:r>
              <a:rPr lang="ru-RU" sz="1600" dirty="0"/>
              <a:t> систему (</a:t>
            </a:r>
            <a:r>
              <a:rPr lang="ru-RU" sz="1600" dirty="0" err="1"/>
              <a:t>тобто</a:t>
            </a:r>
            <a:r>
              <a:rPr lang="ru-RU" sz="1600" dirty="0"/>
              <a:t> </a:t>
            </a:r>
            <a:r>
              <a:rPr lang="ru-RU" sz="1600" dirty="0" err="1"/>
              <a:t>безпосередньо</a:t>
            </a:r>
            <a:r>
              <a:rPr lang="ru-RU" sz="1600" dirty="0"/>
              <a:t> на </a:t>
            </a:r>
            <a:r>
              <a:rPr lang="ru-RU" sz="1600" dirty="0" err="1"/>
              <a:t>центри</a:t>
            </a:r>
            <a:r>
              <a:rPr lang="ru-RU" sz="1600" dirty="0"/>
              <a:t>, </a:t>
            </a:r>
            <a:r>
              <a:rPr lang="ru-RU" sz="1600" dirty="0" err="1"/>
              <a:t>хеморецептори</a:t>
            </a:r>
            <a:r>
              <a:rPr lang="ru-RU" sz="1600" dirty="0"/>
              <a:t>), а </a:t>
            </a:r>
            <a:r>
              <a:rPr lang="ru-RU" sz="1600" dirty="0" err="1"/>
              <a:t>також</a:t>
            </a:r>
            <a:r>
              <a:rPr lang="ru-RU" sz="1600" dirty="0"/>
              <a:t> </a:t>
            </a:r>
            <a:r>
              <a:rPr lang="ru-RU" sz="1600" dirty="0" err="1"/>
              <a:t>залози</a:t>
            </a:r>
            <a:r>
              <a:rPr lang="ru-RU" sz="1600" dirty="0"/>
              <a:t> </a:t>
            </a:r>
            <a:r>
              <a:rPr lang="ru-RU" sz="1600" dirty="0" err="1"/>
              <a:t>внутрішньої</a:t>
            </a:r>
            <a:r>
              <a:rPr lang="ru-RU" sz="1600" dirty="0"/>
              <a:t> </a:t>
            </a:r>
            <a:r>
              <a:rPr lang="ru-RU" sz="1600" dirty="0" err="1"/>
              <a:t>секреції</a:t>
            </a:r>
            <a:r>
              <a:rPr lang="ru-RU" sz="1600" dirty="0"/>
              <a:t>, </a:t>
            </a:r>
            <a:r>
              <a:rPr lang="ru-RU" sz="1600" dirty="0" err="1"/>
              <a:t>спричинюючи</a:t>
            </a:r>
            <a:r>
              <a:rPr lang="ru-RU" sz="1600" dirty="0"/>
              <a:t> </a:t>
            </a:r>
            <a:r>
              <a:rPr lang="ru-RU" sz="1600" dirty="0" err="1"/>
              <a:t>виділення</a:t>
            </a:r>
            <a:r>
              <a:rPr lang="ru-RU" sz="1600" dirty="0"/>
              <a:t> ними </a:t>
            </a:r>
            <a:r>
              <a:rPr lang="ru-RU" sz="1600" dirty="0" err="1"/>
              <a:t>гормонів</a:t>
            </a:r>
            <a:r>
              <a:rPr lang="ru-RU" sz="1600" dirty="0"/>
              <a:t>. Таким чином, </a:t>
            </a:r>
            <a:r>
              <a:rPr lang="ru-RU" sz="1600" dirty="0" err="1"/>
              <a:t>інформація</a:t>
            </a:r>
            <a:r>
              <a:rPr lang="ru-RU" sz="1600" dirty="0"/>
              <a:t> про роботу </a:t>
            </a:r>
            <a:r>
              <a:rPr lang="ru-RU" sz="1600" dirty="0" err="1"/>
              <a:t>м’язів</a:t>
            </a:r>
            <a:r>
              <a:rPr lang="ru-RU" sz="1600" dirty="0"/>
              <a:t> по </a:t>
            </a:r>
            <a:r>
              <a:rPr lang="ru-RU" sz="1600" dirty="0" err="1"/>
              <a:t>нервових</a:t>
            </a:r>
            <a:r>
              <a:rPr lang="ru-RU" sz="1600" dirty="0"/>
              <a:t> та </a:t>
            </a:r>
            <a:r>
              <a:rPr lang="ru-RU" sz="1600" dirty="0" err="1"/>
              <a:t>гуморальних</a:t>
            </a:r>
            <a:r>
              <a:rPr lang="ru-RU" sz="1600" dirty="0"/>
              <a:t> шляхах </a:t>
            </a:r>
            <a:r>
              <a:rPr lang="ru-RU" sz="1600" dirty="0" err="1"/>
              <a:t>надходить</a:t>
            </a:r>
            <a:r>
              <a:rPr lang="ru-RU" sz="1600" dirty="0"/>
              <a:t> в ЦНС, а </a:t>
            </a:r>
            <a:r>
              <a:rPr lang="ru-RU" sz="1600" dirty="0" err="1"/>
              <a:t>потім</a:t>
            </a:r>
            <a:r>
              <a:rPr lang="ru-RU" sz="1600" dirty="0"/>
              <a:t> </a:t>
            </a:r>
            <a:r>
              <a:rPr lang="ru-RU" sz="1600" dirty="0" err="1"/>
              <a:t>ці</a:t>
            </a:r>
            <a:r>
              <a:rPr lang="ru-RU" sz="1600" dirty="0"/>
              <a:t> </a:t>
            </a:r>
            <a:r>
              <a:rPr lang="ru-RU" sz="1600" dirty="0" err="1"/>
              <a:t>системи</a:t>
            </a:r>
            <a:r>
              <a:rPr lang="ru-RU" sz="1600" dirty="0"/>
              <a:t> </a:t>
            </a:r>
            <a:r>
              <a:rPr lang="ru-RU" sz="1600" dirty="0" err="1"/>
              <a:t>регулюють</a:t>
            </a:r>
            <a:r>
              <a:rPr lang="ru-RU" sz="1600" dirty="0"/>
              <a:t> </a:t>
            </a:r>
            <a:r>
              <a:rPr lang="ru-RU" sz="1600" dirty="0" err="1"/>
              <a:t>функцію</a:t>
            </a:r>
            <a:r>
              <a:rPr lang="ru-RU" sz="1600" dirty="0"/>
              <a:t> та </a:t>
            </a:r>
            <a:r>
              <a:rPr lang="ru-RU" sz="1600" dirty="0" err="1"/>
              <a:t>трофіку</a:t>
            </a:r>
            <a:r>
              <a:rPr lang="ru-RU" sz="1600" dirty="0"/>
              <a:t> </a:t>
            </a:r>
            <a:r>
              <a:rPr lang="ru-RU" sz="1600" dirty="0" err="1"/>
              <a:t>внутрішніх</a:t>
            </a:r>
            <a:r>
              <a:rPr lang="ru-RU" sz="1600" dirty="0"/>
              <a:t> </a:t>
            </a:r>
            <a:r>
              <a:rPr lang="ru-RU" sz="1600" dirty="0" err="1"/>
              <a:t>органів</a:t>
            </a:r>
            <a:r>
              <a:rPr lang="ru-RU" sz="1600" dirty="0"/>
              <a:t>.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120888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143000"/>
          </a:xfrm>
          <a:solidFill>
            <a:srgbClr val="FF9900"/>
          </a:solidFill>
        </p:spPr>
        <p:txBody>
          <a:bodyPr>
            <a:normAutofit fontScale="90000"/>
          </a:bodyPr>
          <a:lstStyle/>
          <a:p>
            <a:r>
              <a:rPr lang="uk-UA" dirty="0"/>
              <a:t>6. Механізм лікувальної дії фізичних вправ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84784"/>
            <a:ext cx="8928992" cy="5373216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3800" dirty="0" err="1" smtClean="0"/>
              <a:t>Розрізняють</a:t>
            </a:r>
            <a:r>
              <a:rPr lang="ru-RU" sz="3800" dirty="0" smtClean="0"/>
              <a:t> </a:t>
            </a:r>
            <a:r>
              <a:rPr lang="ru-RU" sz="3800" dirty="0" err="1"/>
              <a:t>чотири</a:t>
            </a:r>
            <a:r>
              <a:rPr lang="ru-RU" sz="3800" dirty="0"/>
              <a:t> </a:t>
            </a:r>
            <a:r>
              <a:rPr lang="ru-RU" sz="3800" dirty="0" err="1"/>
              <a:t>основних</a:t>
            </a:r>
            <a:r>
              <a:rPr lang="ru-RU" sz="3800" dirty="0"/>
              <a:t> </a:t>
            </a:r>
            <a:r>
              <a:rPr lang="ru-RU" sz="3800" dirty="0" err="1"/>
              <a:t>механізми</a:t>
            </a:r>
            <a:r>
              <a:rPr lang="ru-RU" sz="3800" dirty="0"/>
              <a:t> </a:t>
            </a:r>
            <a:r>
              <a:rPr lang="ru-RU" sz="3800" dirty="0" err="1"/>
              <a:t>лікувальної</a:t>
            </a:r>
            <a:r>
              <a:rPr lang="ru-RU" sz="3800" dirty="0"/>
              <a:t> </a:t>
            </a:r>
            <a:r>
              <a:rPr lang="ru-RU" sz="3800" dirty="0" err="1"/>
              <a:t>дії</a:t>
            </a:r>
            <a:r>
              <a:rPr lang="ru-RU" sz="3800" dirty="0"/>
              <a:t> </a:t>
            </a:r>
            <a:r>
              <a:rPr lang="ru-RU" sz="3800" dirty="0" err="1"/>
              <a:t>фізичних</a:t>
            </a:r>
            <a:r>
              <a:rPr lang="ru-RU" sz="3800" dirty="0"/>
              <a:t> </a:t>
            </a:r>
            <a:r>
              <a:rPr lang="ru-RU" sz="3800" dirty="0" err="1"/>
              <a:t>вправ</a:t>
            </a:r>
            <a:r>
              <a:rPr lang="ru-RU" sz="3800" dirty="0"/>
              <a:t> на </a:t>
            </a:r>
            <a:r>
              <a:rPr lang="ru-RU" sz="3800" dirty="0" err="1"/>
              <a:t>організм</a:t>
            </a:r>
            <a:r>
              <a:rPr lang="ru-RU" sz="3800" dirty="0"/>
              <a:t> </a:t>
            </a:r>
            <a:r>
              <a:rPr lang="ru-RU" sz="3800" dirty="0" err="1"/>
              <a:t>людини</a:t>
            </a:r>
            <a:r>
              <a:rPr lang="ru-RU" sz="3800" dirty="0"/>
              <a:t>: </a:t>
            </a:r>
          </a:p>
          <a:p>
            <a:pPr marL="0" indent="0" algn="just">
              <a:buNone/>
            </a:pPr>
            <a:r>
              <a:rPr lang="uk-UA" sz="3800" dirty="0" smtClean="0"/>
              <a:t>	1</a:t>
            </a:r>
            <a:r>
              <a:rPr lang="uk-UA" sz="3800" dirty="0"/>
              <a:t>. Тонічна дія фізичних вправ – це спеціально підібрані вправи, побудовані на моторно – </a:t>
            </a:r>
            <a:r>
              <a:rPr lang="uk-UA" sz="3800" dirty="0" err="1"/>
              <a:t>вісцеральніх</a:t>
            </a:r>
            <a:r>
              <a:rPr lang="uk-UA" sz="3800" dirty="0"/>
              <a:t> рефлексах. </a:t>
            </a:r>
            <a:r>
              <a:rPr lang="ru-RU" sz="3800" dirty="0"/>
              <a:t>Вони </a:t>
            </a:r>
            <a:r>
              <a:rPr lang="ru-RU" sz="3800" dirty="0" err="1"/>
              <a:t>здатні</a:t>
            </a:r>
            <a:r>
              <a:rPr lang="ru-RU" sz="3800" dirty="0"/>
              <a:t> </a:t>
            </a:r>
            <a:r>
              <a:rPr lang="ru-RU" sz="3800" dirty="0" err="1"/>
              <a:t>посилювати</a:t>
            </a:r>
            <a:r>
              <a:rPr lang="ru-RU" sz="3800" dirty="0"/>
              <a:t> </a:t>
            </a:r>
            <a:r>
              <a:rPr lang="ru-RU" sz="3800" dirty="0" err="1"/>
              <a:t>або</a:t>
            </a:r>
            <a:r>
              <a:rPr lang="ru-RU" sz="3800" dirty="0"/>
              <a:t> </a:t>
            </a:r>
            <a:r>
              <a:rPr lang="ru-RU" sz="3800" dirty="0" err="1"/>
              <a:t>гальмувати</a:t>
            </a:r>
            <a:r>
              <a:rPr lang="ru-RU" sz="3800" dirty="0"/>
              <a:t> </a:t>
            </a:r>
            <a:r>
              <a:rPr lang="ru-RU" sz="3800" dirty="0" err="1"/>
              <a:t>процеси</a:t>
            </a:r>
            <a:r>
              <a:rPr lang="ru-RU" sz="3800" dirty="0"/>
              <a:t> в ЦНС і, </a:t>
            </a:r>
            <a:r>
              <a:rPr lang="ru-RU" sz="3800" dirty="0" err="1"/>
              <a:t>тим</a:t>
            </a:r>
            <a:r>
              <a:rPr lang="ru-RU" sz="3800" dirty="0"/>
              <a:t> самим, </a:t>
            </a:r>
            <a:r>
              <a:rPr lang="ru-RU" sz="3800" dirty="0" err="1"/>
              <a:t>сприяють</a:t>
            </a:r>
            <a:r>
              <a:rPr lang="ru-RU" sz="3800" dirty="0"/>
              <a:t> </a:t>
            </a:r>
            <a:r>
              <a:rPr lang="ru-RU" sz="3800" dirty="0" err="1"/>
              <a:t>відновленню</a:t>
            </a:r>
            <a:r>
              <a:rPr lang="ru-RU" sz="3800" dirty="0"/>
              <a:t> </a:t>
            </a:r>
            <a:r>
              <a:rPr lang="ru-RU" sz="3800" dirty="0" err="1"/>
              <a:t>нормальної</a:t>
            </a:r>
            <a:r>
              <a:rPr lang="ru-RU" sz="3800" dirty="0"/>
              <a:t> </a:t>
            </a:r>
            <a:r>
              <a:rPr lang="ru-RU" sz="3800" dirty="0" err="1"/>
              <a:t>рухливості</a:t>
            </a:r>
            <a:r>
              <a:rPr lang="ru-RU" sz="3800" dirty="0"/>
              <a:t>, </a:t>
            </a:r>
            <a:r>
              <a:rPr lang="ru-RU" sz="3800" dirty="0" err="1"/>
              <a:t>врівноважують</a:t>
            </a:r>
            <a:r>
              <a:rPr lang="ru-RU" sz="3800" dirty="0"/>
              <a:t> </a:t>
            </a:r>
            <a:r>
              <a:rPr lang="ru-RU" sz="3800" dirty="0" err="1"/>
              <a:t>нервові</a:t>
            </a:r>
            <a:r>
              <a:rPr lang="ru-RU" sz="3800" dirty="0"/>
              <a:t> </a:t>
            </a:r>
            <a:r>
              <a:rPr lang="ru-RU" sz="3800" dirty="0" err="1"/>
              <a:t>процеси</a:t>
            </a:r>
            <a:r>
              <a:rPr lang="ru-RU" sz="3800" dirty="0"/>
              <a:t>. А </a:t>
            </a:r>
            <a:r>
              <a:rPr lang="ru-RU" sz="3800" dirty="0" err="1"/>
              <a:t>це</a:t>
            </a:r>
            <a:r>
              <a:rPr lang="ru-RU" sz="3800" dirty="0"/>
              <a:t>, в свою </a:t>
            </a:r>
            <a:r>
              <a:rPr lang="ru-RU" sz="3800" dirty="0" err="1"/>
              <a:t>чергу,покращує</a:t>
            </a:r>
            <a:r>
              <a:rPr lang="ru-RU" sz="3800" dirty="0"/>
              <a:t> </a:t>
            </a:r>
            <a:r>
              <a:rPr lang="ru-RU" sz="3800" dirty="0" err="1"/>
              <a:t>регуляторні</a:t>
            </a:r>
            <a:r>
              <a:rPr lang="ru-RU" sz="3800" dirty="0"/>
              <a:t> </a:t>
            </a:r>
            <a:r>
              <a:rPr lang="ru-RU" sz="3800" dirty="0" err="1"/>
              <a:t>властивості</a:t>
            </a:r>
            <a:r>
              <a:rPr lang="ru-RU" sz="3800" dirty="0"/>
              <a:t>, </a:t>
            </a:r>
            <a:r>
              <a:rPr lang="ru-RU" sz="3800" dirty="0" err="1"/>
              <a:t>стимулює</a:t>
            </a:r>
            <a:r>
              <a:rPr lang="ru-RU" sz="3800" dirty="0"/>
              <a:t> </a:t>
            </a:r>
            <a:r>
              <a:rPr lang="ru-RU" sz="3800" dirty="0" err="1"/>
              <a:t>вегетативні</a:t>
            </a:r>
            <a:r>
              <a:rPr lang="ru-RU" sz="3800" dirty="0"/>
              <a:t> </a:t>
            </a:r>
            <a:r>
              <a:rPr lang="ru-RU" sz="3800" dirty="0" err="1"/>
              <a:t>функції</a:t>
            </a:r>
            <a:r>
              <a:rPr lang="ru-RU" sz="3800" dirty="0"/>
              <a:t> та </a:t>
            </a:r>
            <a:r>
              <a:rPr lang="ru-RU" sz="3800" dirty="0" err="1"/>
              <a:t>обмін</a:t>
            </a:r>
            <a:r>
              <a:rPr lang="ru-RU" sz="3800" dirty="0"/>
              <a:t> </a:t>
            </a:r>
            <a:r>
              <a:rPr lang="ru-RU" sz="3800" dirty="0" err="1"/>
              <a:t>речовин</a:t>
            </a:r>
            <a:r>
              <a:rPr lang="ru-RU" sz="3800" dirty="0"/>
              <a:t>. </a:t>
            </a:r>
          </a:p>
          <a:p>
            <a:pPr marL="0" indent="0" algn="just">
              <a:buNone/>
            </a:pPr>
            <a:r>
              <a:rPr lang="uk-UA" sz="3800" dirty="0" smtClean="0"/>
              <a:t>	2</a:t>
            </a:r>
            <a:r>
              <a:rPr lang="uk-UA" sz="3800" dirty="0"/>
              <a:t>. Трофічна дія фізичних вправ. </a:t>
            </a:r>
            <a:r>
              <a:rPr lang="uk-UA" sz="3800" dirty="0" err="1"/>
              <a:t>Пропріацептивні</a:t>
            </a:r>
            <a:r>
              <a:rPr lang="uk-UA" sz="3800" dirty="0"/>
              <a:t> імпульси, які виникають в процесі рухів при фізичних навантаженнях, поступають у вищі відділи нервової системи та вегетативні центри і спричинюють до перебудови їх функціональний стан. </a:t>
            </a:r>
            <a:r>
              <a:rPr lang="ru-RU" sz="3800" dirty="0"/>
              <a:t>А </a:t>
            </a:r>
            <a:r>
              <a:rPr lang="ru-RU" sz="3800" dirty="0" err="1"/>
              <a:t>це</a:t>
            </a:r>
            <a:r>
              <a:rPr lang="ru-RU" sz="3800" dirty="0"/>
              <a:t> </a:t>
            </a:r>
            <a:r>
              <a:rPr lang="ru-RU" sz="3800" dirty="0" err="1"/>
              <a:t>сприяє</a:t>
            </a:r>
            <a:r>
              <a:rPr lang="ru-RU" sz="3800" dirty="0"/>
              <a:t> </a:t>
            </a:r>
            <a:r>
              <a:rPr lang="ru-RU" sz="3800" dirty="0" err="1"/>
              <a:t>покращенню</a:t>
            </a:r>
            <a:r>
              <a:rPr lang="ru-RU" sz="3800" dirty="0"/>
              <a:t> </a:t>
            </a:r>
            <a:r>
              <a:rPr lang="ru-RU" sz="3800" dirty="0" err="1"/>
              <a:t>трофіки</a:t>
            </a:r>
            <a:r>
              <a:rPr lang="ru-RU" sz="3800" dirty="0"/>
              <a:t> у </a:t>
            </a:r>
            <a:r>
              <a:rPr lang="ru-RU" sz="3800" dirty="0" err="1"/>
              <a:t>внутрішніх</a:t>
            </a:r>
            <a:r>
              <a:rPr lang="ru-RU" sz="3800" dirty="0"/>
              <a:t> органах та системах. </a:t>
            </a:r>
            <a:r>
              <a:rPr lang="ru-RU" sz="3800" dirty="0" err="1"/>
              <a:t>М’язева</a:t>
            </a:r>
            <a:r>
              <a:rPr lang="ru-RU" sz="3800" dirty="0"/>
              <a:t> </a:t>
            </a:r>
            <a:r>
              <a:rPr lang="ru-RU" sz="3800" dirty="0" err="1"/>
              <a:t>діяльність</a:t>
            </a:r>
            <a:r>
              <a:rPr lang="ru-RU" sz="3800" dirty="0"/>
              <a:t> </a:t>
            </a:r>
            <a:r>
              <a:rPr lang="ru-RU" sz="3800" dirty="0" err="1"/>
              <a:t>стимулює</a:t>
            </a:r>
            <a:r>
              <a:rPr lang="ru-RU" sz="3800" dirty="0"/>
              <a:t> </a:t>
            </a:r>
            <a:r>
              <a:rPr lang="ru-RU" sz="3800" dirty="0" err="1"/>
              <a:t>обмінні</a:t>
            </a:r>
            <a:r>
              <a:rPr lang="ru-RU" sz="3800" dirty="0"/>
              <a:t> та </a:t>
            </a:r>
            <a:r>
              <a:rPr lang="ru-RU" sz="3800" dirty="0" err="1"/>
              <a:t>регенеративні</a:t>
            </a:r>
            <a:r>
              <a:rPr lang="ru-RU" sz="3800" dirty="0"/>
              <a:t> </a:t>
            </a:r>
            <a:r>
              <a:rPr lang="ru-RU" sz="3800" dirty="0" err="1"/>
              <a:t>процеси</a:t>
            </a:r>
            <a:r>
              <a:rPr lang="ru-RU" sz="3800" dirty="0"/>
              <a:t> в </a:t>
            </a:r>
            <a:r>
              <a:rPr lang="ru-RU" sz="3800" dirty="0" err="1"/>
              <a:t>організмі</a:t>
            </a:r>
            <a:r>
              <a:rPr lang="ru-RU" sz="3800" dirty="0"/>
              <a:t>. В </a:t>
            </a:r>
            <a:r>
              <a:rPr lang="ru-RU" sz="3800" dirty="0" err="1"/>
              <a:t>працюючому</a:t>
            </a:r>
            <a:r>
              <a:rPr lang="ru-RU" sz="3800" dirty="0"/>
              <a:t> </a:t>
            </a:r>
            <a:r>
              <a:rPr lang="ru-RU" sz="3800" dirty="0" err="1"/>
              <a:t>м’язі</a:t>
            </a:r>
            <a:r>
              <a:rPr lang="ru-RU" sz="3800" dirty="0"/>
              <a:t> </a:t>
            </a:r>
            <a:r>
              <a:rPr lang="ru-RU" sz="3800" dirty="0" err="1"/>
              <a:t>відбувається</a:t>
            </a:r>
            <a:r>
              <a:rPr lang="ru-RU" sz="3800" dirty="0"/>
              <a:t> </a:t>
            </a:r>
            <a:r>
              <a:rPr lang="ru-RU" sz="3800" dirty="0" err="1"/>
              <a:t>розширення</a:t>
            </a:r>
            <a:r>
              <a:rPr lang="ru-RU" sz="3800" dirty="0"/>
              <a:t> та </a:t>
            </a:r>
            <a:r>
              <a:rPr lang="ru-RU" sz="3800" dirty="0" err="1"/>
              <a:t>збільшення</a:t>
            </a:r>
            <a:r>
              <a:rPr lang="ru-RU" sz="3800" dirty="0"/>
              <a:t> </a:t>
            </a:r>
            <a:r>
              <a:rPr lang="ru-RU" sz="3800" dirty="0" err="1"/>
              <a:t>кількості</a:t>
            </a:r>
            <a:r>
              <a:rPr lang="ru-RU" sz="3800" dirty="0"/>
              <a:t> </a:t>
            </a:r>
            <a:r>
              <a:rPr lang="ru-RU" sz="3800" dirty="0" err="1"/>
              <a:t>функціонуючих</a:t>
            </a:r>
            <a:r>
              <a:rPr lang="ru-RU" sz="3800" dirty="0"/>
              <a:t> </a:t>
            </a:r>
            <a:r>
              <a:rPr lang="ru-RU" sz="3800" dirty="0" err="1"/>
              <a:t>капілярів</a:t>
            </a:r>
            <a:r>
              <a:rPr lang="ru-RU" sz="3800" dirty="0"/>
              <a:t>, </a:t>
            </a:r>
            <a:r>
              <a:rPr lang="ru-RU" sz="3800" dirty="0" err="1"/>
              <a:t>посилюється</a:t>
            </a:r>
            <a:r>
              <a:rPr lang="ru-RU" sz="3800" dirty="0"/>
              <a:t> </a:t>
            </a:r>
            <a:r>
              <a:rPr lang="ru-RU" sz="3800" dirty="0" err="1"/>
              <a:t>насиченість</a:t>
            </a:r>
            <a:r>
              <a:rPr lang="ru-RU" sz="3800" dirty="0"/>
              <a:t> </a:t>
            </a:r>
            <a:r>
              <a:rPr lang="ru-RU" sz="3800" dirty="0" err="1"/>
              <a:t>артеріальної</a:t>
            </a:r>
            <a:r>
              <a:rPr lang="ru-RU" sz="3800" dirty="0"/>
              <a:t> </a:t>
            </a:r>
            <a:r>
              <a:rPr lang="ru-RU" sz="3800" dirty="0" err="1"/>
              <a:t>крові</a:t>
            </a:r>
            <a:r>
              <a:rPr lang="ru-RU" sz="3800" dirty="0"/>
              <a:t> киснем, </a:t>
            </a:r>
            <a:r>
              <a:rPr lang="ru-RU" sz="3800" dirty="0" err="1"/>
              <a:t>покращується</a:t>
            </a:r>
            <a:r>
              <a:rPr lang="ru-RU" sz="3800" dirty="0"/>
              <a:t> </a:t>
            </a:r>
            <a:r>
              <a:rPr lang="ru-RU" sz="3800" dirty="0" err="1"/>
              <a:t>відтік</a:t>
            </a:r>
            <a:r>
              <a:rPr lang="ru-RU" sz="3800" dirty="0"/>
              <a:t> </a:t>
            </a:r>
            <a:r>
              <a:rPr lang="ru-RU" sz="3800" dirty="0" err="1"/>
              <a:t>венозної</a:t>
            </a:r>
            <a:r>
              <a:rPr lang="ru-RU" sz="3800" dirty="0"/>
              <a:t> </a:t>
            </a:r>
            <a:r>
              <a:rPr lang="ru-RU" sz="3800" dirty="0" err="1"/>
              <a:t>крові</a:t>
            </a:r>
            <a:r>
              <a:rPr lang="ru-RU" sz="3800" dirty="0"/>
              <a:t>. За </a:t>
            </a:r>
            <a:r>
              <a:rPr lang="ru-RU" sz="3800" dirty="0" err="1"/>
              <a:t>рахунок</a:t>
            </a:r>
            <a:r>
              <a:rPr lang="ru-RU" sz="3800" dirty="0"/>
              <a:t> </a:t>
            </a:r>
            <a:r>
              <a:rPr lang="ru-RU" sz="3800" dirty="0" err="1"/>
              <a:t>цього</a:t>
            </a:r>
            <a:r>
              <a:rPr lang="ru-RU" sz="3800" dirty="0"/>
              <a:t> </a:t>
            </a:r>
            <a:r>
              <a:rPr lang="ru-RU" sz="3800" dirty="0" err="1"/>
              <a:t>швидше</a:t>
            </a:r>
            <a:r>
              <a:rPr lang="ru-RU" sz="3800" dirty="0"/>
              <a:t> </a:t>
            </a:r>
            <a:r>
              <a:rPr lang="ru-RU" sz="3800" dirty="0" err="1"/>
              <a:t>розсмоктуються</a:t>
            </a:r>
            <a:r>
              <a:rPr lang="ru-RU" sz="3800" dirty="0"/>
              <a:t> </a:t>
            </a:r>
            <a:r>
              <a:rPr lang="ru-RU" sz="3800" dirty="0" err="1"/>
              <a:t>продукти</a:t>
            </a:r>
            <a:r>
              <a:rPr lang="ru-RU" sz="3800" dirty="0"/>
              <a:t> </a:t>
            </a:r>
            <a:r>
              <a:rPr lang="ru-RU" sz="3800" dirty="0" err="1"/>
              <a:t>запалення</a:t>
            </a:r>
            <a:r>
              <a:rPr lang="ru-RU" sz="3800" dirty="0"/>
              <a:t>, </a:t>
            </a:r>
            <a:r>
              <a:rPr lang="ru-RU" sz="3800" dirty="0" err="1"/>
              <a:t>попереджується</a:t>
            </a:r>
            <a:r>
              <a:rPr lang="ru-RU" sz="3800" dirty="0"/>
              <a:t> </a:t>
            </a:r>
            <a:r>
              <a:rPr lang="ru-RU" sz="3800" dirty="0" err="1"/>
              <a:t>утворення</a:t>
            </a:r>
            <a:r>
              <a:rPr lang="ru-RU" sz="3800" dirty="0"/>
              <a:t> </a:t>
            </a:r>
            <a:r>
              <a:rPr lang="ru-RU" sz="3800" dirty="0" err="1"/>
              <a:t>спайок</a:t>
            </a:r>
            <a:r>
              <a:rPr lang="ru-RU" sz="3800" dirty="0"/>
              <a:t>, </a:t>
            </a:r>
            <a:r>
              <a:rPr lang="ru-RU" sz="3800" dirty="0" err="1"/>
              <a:t>розвиток</a:t>
            </a:r>
            <a:r>
              <a:rPr lang="ru-RU" sz="3800" dirty="0"/>
              <a:t> </a:t>
            </a:r>
            <a:r>
              <a:rPr lang="ru-RU" sz="3800" dirty="0" err="1"/>
              <a:t>атрофії</a:t>
            </a:r>
            <a:r>
              <a:rPr lang="ru-RU" sz="3800" dirty="0"/>
              <a:t>. </a:t>
            </a:r>
          </a:p>
          <a:p>
            <a:pPr marL="0" indent="0" algn="just">
              <a:buNone/>
            </a:pPr>
            <a:r>
              <a:rPr lang="uk-UA" sz="3800" dirty="0" smtClean="0"/>
              <a:t>	3</a:t>
            </a:r>
            <a:r>
              <a:rPr lang="uk-UA" sz="3800" dirty="0"/>
              <a:t>. Формування компенсацій. Фізичні вправи сприяють якнайшвидшому відновленню порушених хворобою функцій органа або системи, Це зумовлено рефлекторними механізмами. </a:t>
            </a:r>
            <a:r>
              <a:rPr lang="ru-RU" sz="3800" dirty="0"/>
              <a:t>До </a:t>
            </a:r>
            <a:r>
              <a:rPr lang="ru-RU" sz="3800" dirty="0" err="1"/>
              <a:t>роботи</a:t>
            </a:r>
            <a:r>
              <a:rPr lang="ru-RU" sz="3800" dirty="0"/>
              <a:t> </a:t>
            </a:r>
            <a:r>
              <a:rPr lang="ru-RU" sz="3800" dirty="0" err="1"/>
              <a:t>залучаються</a:t>
            </a:r>
            <a:r>
              <a:rPr lang="ru-RU" sz="3800" dirty="0"/>
              <a:t> </a:t>
            </a:r>
            <a:r>
              <a:rPr lang="ru-RU" sz="3800" dirty="0" err="1"/>
              <a:t>м’язи</a:t>
            </a:r>
            <a:r>
              <a:rPr lang="ru-RU" sz="3800" dirty="0"/>
              <a:t>, </a:t>
            </a:r>
            <a:r>
              <a:rPr lang="ru-RU" sz="3800" dirty="0" err="1"/>
              <a:t>які</a:t>
            </a:r>
            <a:r>
              <a:rPr lang="ru-RU" sz="3800" dirty="0"/>
              <a:t> </a:t>
            </a:r>
            <a:r>
              <a:rPr lang="ru-RU" sz="3800" dirty="0" err="1"/>
              <a:t>раніше</a:t>
            </a:r>
            <a:r>
              <a:rPr lang="ru-RU" sz="3800" dirty="0"/>
              <a:t> не брали </a:t>
            </a:r>
            <a:r>
              <a:rPr lang="ru-RU" sz="3800" dirty="0" err="1"/>
              <a:t>участі</a:t>
            </a:r>
            <a:r>
              <a:rPr lang="ru-RU" sz="3800" dirty="0"/>
              <a:t> в </a:t>
            </a:r>
            <a:r>
              <a:rPr lang="ru-RU" sz="3800" dirty="0" err="1"/>
              <a:t>роботі</a:t>
            </a:r>
            <a:r>
              <a:rPr lang="ru-RU" sz="3800" dirty="0"/>
              <a:t>. </a:t>
            </a:r>
            <a:r>
              <a:rPr lang="ru-RU" sz="3800" dirty="0" err="1"/>
              <a:t>Компенсації</a:t>
            </a:r>
            <a:r>
              <a:rPr lang="ru-RU" sz="3800" dirty="0"/>
              <a:t>, </a:t>
            </a:r>
            <a:r>
              <a:rPr lang="ru-RU" sz="3800" dirty="0" err="1"/>
              <a:t>залежно</a:t>
            </a:r>
            <a:r>
              <a:rPr lang="ru-RU" sz="3800" dirty="0"/>
              <a:t> </a:t>
            </a:r>
            <a:r>
              <a:rPr lang="ru-RU" sz="3800" dirty="0" err="1"/>
              <a:t>від</a:t>
            </a:r>
            <a:r>
              <a:rPr lang="ru-RU" sz="3800" dirty="0"/>
              <a:t> характеру </a:t>
            </a:r>
            <a:r>
              <a:rPr lang="ru-RU" sz="3800" dirty="0" err="1"/>
              <a:t>захворювання</a:t>
            </a:r>
            <a:r>
              <a:rPr lang="ru-RU" sz="3800" dirty="0"/>
              <a:t>, </a:t>
            </a:r>
            <a:r>
              <a:rPr lang="ru-RU" sz="3800" dirty="0" err="1"/>
              <a:t>можуть</a:t>
            </a:r>
            <a:r>
              <a:rPr lang="ru-RU" sz="3800" dirty="0"/>
              <a:t> бути </a:t>
            </a:r>
            <a:r>
              <a:rPr lang="ru-RU" sz="3800" dirty="0" err="1"/>
              <a:t>тимчасовими</a:t>
            </a:r>
            <a:r>
              <a:rPr lang="ru-RU" sz="3800" dirty="0"/>
              <a:t> </a:t>
            </a:r>
            <a:r>
              <a:rPr lang="ru-RU" sz="3800" dirty="0" err="1"/>
              <a:t>або</a:t>
            </a:r>
            <a:r>
              <a:rPr lang="ru-RU" sz="3800" dirty="0"/>
              <a:t> </a:t>
            </a:r>
            <a:r>
              <a:rPr lang="ru-RU" sz="3800" dirty="0" err="1"/>
              <a:t>постійними</a:t>
            </a:r>
            <a:r>
              <a:rPr lang="ru-RU" sz="3800" dirty="0"/>
              <a:t>. </a:t>
            </a:r>
            <a:r>
              <a:rPr lang="ru-RU" sz="3800" dirty="0" err="1"/>
              <a:t>Тимчасові</a:t>
            </a:r>
            <a:r>
              <a:rPr lang="ru-RU" sz="3800" dirty="0"/>
              <a:t> </a:t>
            </a:r>
            <a:r>
              <a:rPr lang="ru-RU" sz="3800" dirty="0" err="1"/>
              <a:t>виникають</a:t>
            </a:r>
            <a:r>
              <a:rPr lang="ru-RU" sz="3800" dirty="0"/>
              <a:t> </a:t>
            </a:r>
            <a:r>
              <a:rPr lang="ru-RU" sz="3800" dirty="0" err="1"/>
              <a:t>під</a:t>
            </a:r>
            <a:r>
              <a:rPr lang="ru-RU" sz="3800" dirty="0"/>
              <a:t> час </a:t>
            </a:r>
            <a:r>
              <a:rPr lang="ru-RU" sz="3800" dirty="0" err="1"/>
              <a:t>хвороби</a:t>
            </a:r>
            <a:r>
              <a:rPr lang="ru-RU" sz="3800" dirty="0"/>
              <a:t> і </a:t>
            </a:r>
            <a:r>
              <a:rPr lang="ru-RU" sz="3800" dirty="0" err="1"/>
              <a:t>зникають</a:t>
            </a:r>
            <a:r>
              <a:rPr lang="ru-RU" sz="3800" dirty="0"/>
              <a:t> </a:t>
            </a:r>
            <a:r>
              <a:rPr lang="ru-RU" sz="3800" dirty="0" err="1"/>
              <a:t>після</a:t>
            </a:r>
            <a:r>
              <a:rPr lang="ru-RU" sz="3800" dirty="0"/>
              <a:t> </a:t>
            </a:r>
            <a:r>
              <a:rPr lang="ru-RU" sz="3800" dirty="0" err="1"/>
              <a:t>одужання</a:t>
            </a:r>
            <a:r>
              <a:rPr lang="ru-RU" sz="3800" dirty="0"/>
              <a:t>. </a:t>
            </a:r>
            <a:r>
              <a:rPr lang="ru-RU" sz="3800" dirty="0" err="1"/>
              <a:t>Постійні</a:t>
            </a:r>
            <a:r>
              <a:rPr lang="ru-RU" sz="3800" dirty="0"/>
              <a:t> </a:t>
            </a:r>
            <a:r>
              <a:rPr lang="ru-RU" sz="3800" dirty="0" err="1"/>
              <a:t>формуються</a:t>
            </a:r>
            <a:r>
              <a:rPr lang="ru-RU" sz="3800" dirty="0"/>
              <a:t> у </a:t>
            </a:r>
            <a:r>
              <a:rPr lang="ru-RU" sz="3800" dirty="0" err="1"/>
              <a:t>разі</a:t>
            </a:r>
            <a:r>
              <a:rPr lang="ru-RU" sz="3800" dirty="0"/>
              <a:t> </a:t>
            </a:r>
            <a:r>
              <a:rPr lang="ru-RU" sz="3800" dirty="0" err="1"/>
              <a:t>втрати</a:t>
            </a:r>
            <a:r>
              <a:rPr lang="ru-RU" sz="3800" dirty="0"/>
              <a:t> органа </a:t>
            </a:r>
            <a:r>
              <a:rPr lang="ru-RU" sz="3800" dirty="0" err="1"/>
              <a:t>взагалі</a:t>
            </a:r>
            <a:r>
              <a:rPr lang="ru-RU" sz="3800" dirty="0"/>
              <a:t> </a:t>
            </a:r>
            <a:r>
              <a:rPr lang="ru-RU" sz="3800" dirty="0" err="1"/>
              <a:t>або</a:t>
            </a:r>
            <a:r>
              <a:rPr lang="ru-RU" sz="3800" dirty="0"/>
              <a:t> </a:t>
            </a:r>
            <a:r>
              <a:rPr lang="ru-RU" sz="3800" dirty="0" err="1"/>
              <a:t>різкого</a:t>
            </a:r>
            <a:r>
              <a:rPr lang="ru-RU" sz="3800" dirty="0"/>
              <a:t> </a:t>
            </a:r>
            <a:r>
              <a:rPr lang="ru-RU" sz="3800" dirty="0" err="1"/>
              <a:t>обмеження</a:t>
            </a:r>
            <a:r>
              <a:rPr lang="ru-RU" sz="3800" dirty="0"/>
              <a:t> </a:t>
            </a:r>
            <a:r>
              <a:rPr lang="ru-RU" sz="3800" dirty="0" err="1"/>
              <a:t>функції</a:t>
            </a:r>
            <a:r>
              <a:rPr lang="ru-RU" sz="3800" dirty="0"/>
              <a:t>. </a:t>
            </a:r>
          </a:p>
          <a:p>
            <a:pPr marL="0" indent="0" algn="just">
              <a:buNone/>
            </a:pPr>
            <a:r>
              <a:rPr lang="ru-RU" sz="3800" dirty="0" smtClean="0"/>
              <a:t>	4</a:t>
            </a:r>
            <a:r>
              <a:rPr lang="ru-RU" sz="3800" dirty="0"/>
              <a:t>. </a:t>
            </a:r>
            <a:r>
              <a:rPr lang="ru-RU" sz="3800" dirty="0" err="1"/>
              <a:t>Нормалізація</a:t>
            </a:r>
            <a:r>
              <a:rPr lang="ru-RU" sz="3800" dirty="0"/>
              <a:t> </a:t>
            </a:r>
            <a:r>
              <a:rPr lang="ru-RU" sz="3800" dirty="0" err="1"/>
              <a:t>функції</a:t>
            </a:r>
            <a:r>
              <a:rPr lang="ru-RU" sz="3800" dirty="0"/>
              <a:t> – </a:t>
            </a:r>
            <a:r>
              <a:rPr lang="ru-RU" sz="3800" dirty="0" err="1"/>
              <a:t>виникає</a:t>
            </a:r>
            <a:r>
              <a:rPr lang="ru-RU" sz="3800" dirty="0"/>
              <a:t> </a:t>
            </a:r>
            <a:r>
              <a:rPr lang="ru-RU" sz="3800" dirty="0" err="1"/>
              <a:t>під</a:t>
            </a:r>
            <a:r>
              <a:rPr lang="ru-RU" sz="3800" dirty="0"/>
              <a:t> </a:t>
            </a:r>
            <a:r>
              <a:rPr lang="ru-RU" sz="3800" dirty="0" err="1"/>
              <a:t>впливом</a:t>
            </a:r>
            <a:r>
              <a:rPr lang="ru-RU" sz="3800" dirty="0"/>
              <a:t> </a:t>
            </a:r>
            <a:r>
              <a:rPr lang="ru-RU" sz="3800" dirty="0" err="1"/>
              <a:t>постійно</a:t>
            </a:r>
            <a:r>
              <a:rPr lang="ru-RU" sz="3800" dirty="0"/>
              <a:t> </a:t>
            </a:r>
            <a:r>
              <a:rPr lang="ru-RU" sz="3800" dirty="0" err="1"/>
              <a:t>зростаючого</a:t>
            </a:r>
            <a:r>
              <a:rPr lang="ru-RU" sz="3800" dirty="0"/>
              <a:t> </a:t>
            </a:r>
            <a:r>
              <a:rPr lang="ru-RU" sz="3800" dirty="0" err="1"/>
              <a:t>фізичного</a:t>
            </a:r>
            <a:r>
              <a:rPr lang="ru-RU" sz="3800" dirty="0"/>
              <a:t> </a:t>
            </a:r>
            <a:r>
              <a:rPr lang="ru-RU" sz="3800" dirty="0" err="1"/>
              <a:t>навантаження</a:t>
            </a:r>
            <a:r>
              <a:rPr lang="ru-RU" sz="3800" dirty="0"/>
              <a:t>. При </a:t>
            </a:r>
            <a:r>
              <a:rPr lang="ru-RU" sz="3800" dirty="0" err="1"/>
              <a:t>цьому</a:t>
            </a:r>
            <a:r>
              <a:rPr lang="ru-RU" sz="3800" dirty="0"/>
              <a:t> </a:t>
            </a:r>
            <a:r>
              <a:rPr lang="ru-RU" sz="3800" dirty="0" err="1"/>
              <a:t>поступово</a:t>
            </a:r>
            <a:r>
              <a:rPr lang="ru-RU" sz="3800" dirty="0"/>
              <a:t> </a:t>
            </a:r>
            <a:r>
              <a:rPr lang="ru-RU" sz="3800" dirty="0" err="1"/>
              <a:t>вдосконалюються</a:t>
            </a:r>
            <a:r>
              <a:rPr lang="ru-RU" sz="3800" dirty="0"/>
              <a:t> </a:t>
            </a:r>
            <a:r>
              <a:rPr lang="ru-RU" sz="3800" dirty="0" err="1"/>
              <a:t>регуляторні</a:t>
            </a:r>
            <a:r>
              <a:rPr lang="ru-RU" sz="3800" dirty="0"/>
              <a:t> </a:t>
            </a:r>
            <a:r>
              <a:rPr lang="ru-RU" sz="3800" dirty="0" err="1"/>
              <a:t>процеси</a:t>
            </a:r>
            <a:r>
              <a:rPr lang="ru-RU" sz="3800" dirty="0"/>
              <a:t>, </a:t>
            </a:r>
            <a:r>
              <a:rPr lang="ru-RU" sz="3800" dirty="0" err="1"/>
              <a:t>усуваються</a:t>
            </a:r>
            <a:r>
              <a:rPr lang="ru-RU" sz="3800" dirty="0"/>
              <a:t> </a:t>
            </a:r>
            <a:r>
              <a:rPr lang="ru-RU" sz="3800" dirty="0" err="1"/>
              <a:t>тимчасові</a:t>
            </a:r>
            <a:r>
              <a:rPr lang="ru-RU" sz="3800" dirty="0"/>
              <a:t> </a:t>
            </a:r>
            <a:r>
              <a:rPr lang="ru-RU" sz="3800" dirty="0" err="1"/>
              <a:t>компенсації</a:t>
            </a:r>
            <a:r>
              <a:rPr lang="ru-RU" sz="3800" dirty="0"/>
              <a:t>. </a:t>
            </a:r>
          </a:p>
          <a:p>
            <a:pPr marL="0" indent="0" algn="just">
              <a:buNone/>
            </a:pPr>
            <a:r>
              <a:rPr lang="uk-UA" sz="3800" dirty="0" smtClean="0"/>
              <a:t>	Перераховані </a:t>
            </a:r>
            <a:r>
              <a:rPr lang="uk-UA" sz="3800" dirty="0"/>
              <a:t>вище механізми лікувальної дії фізичних вправ дозволяють визначити ЛФК як: </a:t>
            </a:r>
            <a:endParaRPr lang="ru-RU" sz="3800" dirty="0"/>
          </a:p>
          <a:p>
            <a:pPr marL="0" indent="0" algn="just">
              <a:buNone/>
            </a:pPr>
            <a:r>
              <a:rPr lang="uk-UA" sz="3800" dirty="0"/>
              <a:t>- метод неспецифічної терапії, що втягує у відповідну реакцію організм на всіх рівнях; </a:t>
            </a:r>
            <a:endParaRPr lang="ru-RU" sz="3800" dirty="0"/>
          </a:p>
          <a:p>
            <a:pPr marL="0" indent="0" algn="just">
              <a:buNone/>
            </a:pPr>
            <a:r>
              <a:rPr lang="uk-UA" sz="3800" dirty="0"/>
              <a:t>- метод патогенетичної терапії, що впливає на загальну реактивність організму; </a:t>
            </a:r>
            <a:endParaRPr lang="ru-RU" sz="3800" dirty="0"/>
          </a:p>
          <a:p>
            <a:pPr marL="0" indent="0" algn="just">
              <a:buNone/>
            </a:pPr>
            <a:r>
              <a:rPr lang="uk-UA" sz="3800" dirty="0"/>
              <a:t>- метод функціональної терапії, що стимулює і відновлює функцію органу або системи; </a:t>
            </a:r>
            <a:endParaRPr lang="ru-RU" sz="3800" dirty="0"/>
          </a:p>
          <a:p>
            <a:pPr marL="0" indent="0" algn="just">
              <a:buNone/>
            </a:pPr>
            <a:r>
              <a:rPr lang="uk-UA" sz="3800" dirty="0"/>
              <a:t>- метод підтримуючої терапії, підтримує та зберігає функцію ураженої системи. </a:t>
            </a:r>
            <a:endParaRPr lang="ru-RU" sz="3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74899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132856"/>
            <a:ext cx="8229600" cy="1143000"/>
          </a:xfrm>
        </p:spPr>
        <p:txBody>
          <a:bodyPr>
            <a:normAutofit/>
          </a:bodyPr>
          <a:lstStyle/>
          <a:p>
            <a:r>
              <a:rPr lang="uk-UA" sz="6000" dirty="0" smtClean="0">
                <a:solidFill>
                  <a:srgbClr val="CC3300"/>
                </a:solidFill>
              </a:rPr>
              <a:t>ДЯКУЮ ЗА УВАГУ!</a:t>
            </a:r>
            <a:endParaRPr lang="ru-RU" sz="6000" dirty="0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683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uk-UA" dirty="0" smtClean="0"/>
              <a:t>План: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5328592"/>
          </a:xfrm>
        </p:spPr>
        <p:txBody>
          <a:bodyPr>
            <a:normAutofit/>
          </a:bodyPr>
          <a:lstStyle/>
          <a:p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”</a:t>
            </a:r>
            <a:r>
              <a:rPr lang="ru-RU" dirty="0" err="1"/>
              <a:t>Реабілітація</a:t>
            </a:r>
            <a:r>
              <a:rPr lang="ru-RU" dirty="0"/>
              <a:t>”. </a:t>
            </a:r>
            <a:r>
              <a:rPr lang="ru-RU" dirty="0" err="1"/>
              <a:t>Короткі</a:t>
            </a:r>
            <a:r>
              <a:rPr lang="ru-RU" dirty="0"/>
              <a:t> </a:t>
            </a:r>
            <a:r>
              <a:rPr lang="ru-RU" dirty="0" err="1"/>
              <a:t>історичні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. </a:t>
            </a:r>
          </a:p>
          <a:p>
            <a:r>
              <a:rPr lang="ru-RU" dirty="0"/>
              <a:t>2. </a:t>
            </a:r>
            <a:r>
              <a:rPr lang="ru-RU" dirty="0" err="1"/>
              <a:t>Завдання</a:t>
            </a:r>
            <a:r>
              <a:rPr lang="ru-RU" dirty="0"/>
              <a:t>, мета та </a:t>
            </a: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реабілітації</a:t>
            </a:r>
            <a:r>
              <a:rPr lang="ru-RU" dirty="0"/>
              <a:t>. </a:t>
            </a:r>
          </a:p>
          <a:p>
            <a:r>
              <a:rPr lang="ru-RU" dirty="0"/>
              <a:t>3. </a:t>
            </a:r>
            <a:r>
              <a:rPr lang="ru-RU" dirty="0" err="1"/>
              <a:t>Види</a:t>
            </a:r>
            <a:r>
              <a:rPr lang="ru-RU" dirty="0"/>
              <a:t>, </a:t>
            </a:r>
            <a:r>
              <a:rPr lang="ru-RU" dirty="0" err="1"/>
              <a:t>періоди</a:t>
            </a:r>
            <a:r>
              <a:rPr lang="ru-RU" dirty="0"/>
              <a:t> та </a:t>
            </a:r>
            <a:r>
              <a:rPr lang="ru-RU" dirty="0" err="1"/>
              <a:t>етапи</a:t>
            </a:r>
            <a:r>
              <a:rPr lang="ru-RU" dirty="0"/>
              <a:t> </a:t>
            </a:r>
            <a:r>
              <a:rPr lang="ru-RU" dirty="0" err="1"/>
              <a:t>реабілітації</a:t>
            </a:r>
            <a:r>
              <a:rPr lang="ru-RU" dirty="0"/>
              <a:t>.</a:t>
            </a:r>
          </a:p>
          <a:p>
            <a:r>
              <a:rPr lang="uk-UA" dirty="0"/>
              <a:t>4</a:t>
            </a:r>
            <a:r>
              <a:rPr lang="ru-RU" dirty="0"/>
              <a:t>. </a:t>
            </a:r>
            <a:r>
              <a:rPr lang="ru-RU" dirty="0" err="1"/>
              <a:t>Поняття</a:t>
            </a:r>
            <a:r>
              <a:rPr lang="ru-RU" dirty="0"/>
              <a:t> про </a:t>
            </a:r>
            <a:r>
              <a:rPr lang="ru-RU" dirty="0" err="1"/>
              <a:t>лікувальну</a:t>
            </a:r>
            <a:r>
              <a:rPr lang="ru-RU" dirty="0"/>
              <a:t> </a:t>
            </a:r>
            <a:r>
              <a:rPr lang="ru-RU" dirty="0" err="1"/>
              <a:t>фізкультуру</a:t>
            </a:r>
            <a:r>
              <a:rPr lang="ru-RU" dirty="0"/>
              <a:t>. </a:t>
            </a:r>
          </a:p>
          <a:p>
            <a:r>
              <a:rPr lang="uk-UA" dirty="0"/>
              <a:t>5. Загальні показання і протипоказання. </a:t>
            </a:r>
            <a:endParaRPr lang="ru-RU" dirty="0"/>
          </a:p>
          <a:p>
            <a:r>
              <a:rPr lang="uk-UA" dirty="0"/>
              <a:t>6. Механізм лікувальної дії фізичних вправ.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2835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0707" y="2564904"/>
            <a:ext cx="4276725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84976" cy="114300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1.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/>
              <a:t>поняття</a:t>
            </a:r>
            <a:r>
              <a:rPr lang="ru-RU" dirty="0"/>
              <a:t> ”</a:t>
            </a:r>
            <a:r>
              <a:rPr lang="ru-RU" dirty="0" err="1"/>
              <a:t>Реабілітація</a:t>
            </a:r>
            <a:r>
              <a:rPr lang="ru-RU" dirty="0"/>
              <a:t>”. </a:t>
            </a:r>
            <a:r>
              <a:rPr lang="ru-RU" dirty="0" err="1"/>
              <a:t>Короткі</a:t>
            </a:r>
            <a:r>
              <a:rPr lang="ru-RU" dirty="0"/>
              <a:t> </a:t>
            </a:r>
            <a:r>
              <a:rPr lang="ru-RU" dirty="0" err="1"/>
              <a:t>історичні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84784"/>
            <a:ext cx="5112568" cy="5213970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uk-UA" dirty="0" smtClean="0"/>
              <a:t>	</a:t>
            </a:r>
            <a:r>
              <a:rPr lang="uk-UA" sz="4500" dirty="0" smtClean="0"/>
              <a:t>Слово </a:t>
            </a:r>
            <a:r>
              <a:rPr lang="uk-UA" sz="4500" dirty="0"/>
              <a:t>реабілітація утворене від латинського префіксу “ре” і слова “</a:t>
            </a:r>
            <a:r>
              <a:rPr lang="ru-RU" sz="4500" dirty="0" err="1"/>
              <a:t>labilitas</a:t>
            </a:r>
            <a:r>
              <a:rPr lang="uk-UA" sz="4500" dirty="0"/>
              <a:t>”, що означає - відновлення придатності, спроможності. </a:t>
            </a:r>
            <a:endParaRPr lang="ru-RU" sz="4500" dirty="0"/>
          </a:p>
          <a:p>
            <a:pPr marL="0" indent="0" algn="just">
              <a:buNone/>
            </a:pPr>
            <a:r>
              <a:rPr lang="ru-RU" sz="4500" dirty="0" smtClean="0"/>
              <a:t>	За </a:t>
            </a:r>
            <a:r>
              <a:rPr lang="ru-RU" sz="4500" dirty="0" err="1"/>
              <a:t>визначенням</a:t>
            </a:r>
            <a:r>
              <a:rPr lang="ru-RU" sz="4500" dirty="0"/>
              <a:t> ВОЗ – </a:t>
            </a:r>
            <a:r>
              <a:rPr lang="ru-RU" sz="4500" dirty="0" err="1"/>
              <a:t>це</a:t>
            </a:r>
            <a:r>
              <a:rPr lang="ru-RU" sz="4500" dirty="0"/>
              <a:t> </a:t>
            </a:r>
            <a:r>
              <a:rPr lang="ru-RU" sz="4500" dirty="0" err="1"/>
              <a:t>комплексне</a:t>
            </a:r>
            <a:r>
              <a:rPr lang="ru-RU" sz="4500" dirty="0"/>
              <a:t> та </a:t>
            </a:r>
            <a:r>
              <a:rPr lang="ru-RU" sz="4500" dirty="0" err="1"/>
              <a:t>скоординоване</a:t>
            </a:r>
            <a:r>
              <a:rPr lang="ru-RU" sz="4500" dirty="0"/>
              <a:t> </a:t>
            </a:r>
            <a:r>
              <a:rPr lang="ru-RU" sz="4500" dirty="0" err="1"/>
              <a:t>використання</a:t>
            </a:r>
            <a:r>
              <a:rPr lang="ru-RU" sz="4500" dirty="0"/>
              <a:t> </a:t>
            </a:r>
            <a:r>
              <a:rPr lang="ru-RU" sz="4500" dirty="0" err="1"/>
              <a:t>медичних</a:t>
            </a:r>
            <a:r>
              <a:rPr lang="ru-RU" sz="4500" dirty="0"/>
              <a:t>, </a:t>
            </a:r>
            <a:r>
              <a:rPr lang="ru-RU" sz="4500" dirty="0" err="1"/>
              <a:t>соціальних</a:t>
            </a:r>
            <a:r>
              <a:rPr lang="ru-RU" sz="4500" dirty="0"/>
              <a:t>, </a:t>
            </a:r>
            <a:r>
              <a:rPr lang="ru-RU" sz="4500" dirty="0" err="1"/>
              <a:t>освітніх</a:t>
            </a:r>
            <a:r>
              <a:rPr lang="ru-RU" sz="4500" dirty="0"/>
              <a:t> та </a:t>
            </a:r>
            <a:r>
              <a:rPr lang="ru-RU" sz="4500" dirty="0" err="1"/>
              <a:t>професійних</a:t>
            </a:r>
            <a:r>
              <a:rPr lang="ru-RU" sz="4500" dirty="0"/>
              <a:t> </a:t>
            </a:r>
            <a:r>
              <a:rPr lang="ru-RU" sz="4500" dirty="0" err="1"/>
              <a:t>заходів</a:t>
            </a:r>
            <a:r>
              <a:rPr lang="ru-RU" sz="4500" dirty="0"/>
              <a:t> для </a:t>
            </a:r>
            <a:r>
              <a:rPr lang="ru-RU" sz="4500" dirty="0" err="1"/>
              <a:t>відновлення</a:t>
            </a:r>
            <a:r>
              <a:rPr lang="ru-RU" sz="4500" dirty="0"/>
              <a:t> </a:t>
            </a:r>
            <a:r>
              <a:rPr lang="ru-RU" sz="4500" dirty="0" err="1"/>
              <a:t>здоров’я</a:t>
            </a:r>
            <a:r>
              <a:rPr lang="ru-RU" sz="4500" dirty="0"/>
              <a:t>, </a:t>
            </a:r>
            <a:r>
              <a:rPr lang="ru-RU" sz="4500" dirty="0" err="1"/>
              <a:t>тренування</a:t>
            </a:r>
            <a:r>
              <a:rPr lang="ru-RU" sz="4500" dirty="0"/>
              <a:t> </a:t>
            </a:r>
            <a:r>
              <a:rPr lang="ru-RU" sz="4500" dirty="0" err="1"/>
              <a:t>або</a:t>
            </a:r>
            <a:r>
              <a:rPr lang="ru-RU" sz="4500" dirty="0"/>
              <a:t> </a:t>
            </a:r>
            <a:r>
              <a:rPr lang="ru-RU" sz="4500" dirty="0" err="1"/>
              <a:t>перепідготовки</a:t>
            </a:r>
            <a:r>
              <a:rPr lang="ru-RU" sz="4500" dirty="0"/>
              <a:t> </a:t>
            </a:r>
            <a:r>
              <a:rPr lang="ru-RU" sz="4500" dirty="0" err="1"/>
              <a:t>неповноспроможної</a:t>
            </a:r>
            <a:r>
              <a:rPr lang="ru-RU" sz="4500" dirty="0"/>
              <a:t> особи до </a:t>
            </a:r>
            <a:r>
              <a:rPr lang="ru-RU" sz="4500" dirty="0" err="1"/>
              <a:t>нових</a:t>
            </a:r>
            <a:r>
              <a:rPr lang="ru-RU" sz="4500" dirty="0"/>
              <a:t> умов </a:t>
            </a:r>
            <a:r>
              <a:rPr lang="ru-RU" sz="4500" dirty="0" err="1"/>
              <a:t>життя</a:t>
            </a:r>
            <a:r>
              <a:rPr lang="ru-RU" sz="4500" dirty="0"/>
              <a:t> в </a:t>
            </a:r>
            <a:r>
              <a:rPr lang="ru-RU" sz="4500" dirty="0" err="1"/>
              <a:t>суспільстві</a:t>
            </a:r>
            <a:r>
              <a:rPr lang="ru-RU" sz="4500" dirty="0"/>
              <a:t>. </a:t>
            </a:r>
            <a:endParaRPr lang="ru-RU" sz="4500" dirty="0" smtClean="0"/>
          </a:p>
          <a:p>
            <a:pPr marL="0" indent="0" algn="just">
              <a:buNone/>
            </a:pPr>
            <a:r>
              <a:rPr lang="ru-RU" sz="4500" dirty="0"/>
              <a:t>	</a:t>
            </a:r>
            <a:r>
              <a:rPr lang="ru-RU" sz="4500" dirty="0" smtClean="0"/>
              <a:t>Коли </a:t>
            </a:r>
            <a:r>
              <a:rPr lang="ru-RU" sz="4500" dirty="0" err="1"/>
              <a:t>вирішено</a:t>
            </a:r>
            <a:r>
              <a:rPr lang="ru-RU" sz="4500" dirty="0"/>
              <a:t> </a:t>
            </a:r>
            <a:r>
              <a:rPr lang="ru-RU" sz="4500" dirty="0" err="1"/>
              <a:t>питання</a:t>
            </a:r>
            <a:r>
              <a:rPr lang="ru-RU" sz="4500" dirty="0"/>
              <a:t> </a:t>
            </a:r>
            <a:r>
              <a:rPr lang="ru-RU" sz="4500" dirty="0" err="1"/>
              <a:t>збереження</a:t>
            </a:r>
            <a:r>
              <a:rPr lang="ru-RU" sz="4500" dirty="0"/>
              <a:t> </a:t>
            </a:r>
            <a:r>
              <a:rPr lang="ru-RU" sz="4500" dirty="0" err="1"/>
              <a:t>життя</a:t>
            </a:r>
            <a:r>
              <a:rPr lang="ru-RU" sz="4500" dirty="0"/>
              <a:t> і </a:t>
            </a:r>
            <a:r>
              <a:rPr lang="ru-RU" sz="4500" dirty="0" err="1"/>
              <a:t>функцій</a:t>
            </a:r>
            <a:r>
              <a:rPr lang="ru-RU" sz="4500" dirty="0"/>
              <a:t> </a:t>
            </a:r>
            <a:r>
              <a:rPr lang="ru-RU" sz="4500" dirty="0" err="1"/>
              <a:t>уражених</a:t>
            </a:r>
            <a:r>
              <a:rPr lang="ru-RU" sz="4500" dirty="0"/>
              <a:t> </a:t>
            </a:r>
            <a:r>
              <a:rPr lang="ru-RU" sz="4500" dirty="0" err="1"/>
              <a:t>органів</a:t>
            </a:r>
            <a:r>
              <a:rPr lang="ru-RU" sz="4500" dirty="0"/>
              <a:t> і тканин, </a:t>
            </a:r>
            <a:r>
              <a:rPr lang="ru-RU" sz="4500" dirty="0" err="1"/>
              <a:t>тобто</a:t>
            </a:r>
            <a:r>
              <a:rPr lang="ru-RU" sz="4500" dirty="0"/>
              <a:t> проведена </a:t>
            </a:r>
            <a:r>
              <a:rPr lang="ru-RU" sz="4500" dirty="0" err="1"/>
              <a:t>діагностика</a:t>
            </a:r>
            <a:r>
              <a:rPr lang="ru-RU" sz="4500" dirty="0"/>
              <a:t> і </a:t>
            </a:r>
            <a:r>
              <a:rPr lang="ru-RU" sz="4500" dirty="0" err="1"/>
              <a:t>лікування</a:t>
            </a:r>
            <a:r>
              <a:rPr lang="ru-RU" sz="4500" dirty="0"/>
              <a:t>, то на </a:t>
            </a:r>
            <a:r>
              <a:rPr lang="ru-RU" sz="4500" dirty="0" err="1"/>
              <a:t>передній</a:t>
            </a:r>
            <a:r>
              <a:rPr lang="ru-RU" sz="4500" dirty="0"/>
              <a:t> план </a:t>
            </a:r>
            <a:r>
              <a:rPr lang="ru-RU" sz="4500" dirty="0" err="1"/>
              <a:t>виступає</a:t>
            </a:r>
            <a:r>
              <a:rPr lang="ru-RU" sz="4500" dirty="0"/>
              <a:t> </a:t>
            </a:r>
            <a:r>
              <a:rPr lang="ru-RU" sz="4500" dirty="0" err="1"/>
              <a:t>реабілітація</a:t>
            </a:r>
            <a:r>
              <a:rPr lang="ru-RU" sz="4500" dirty="0"/>
              <a:t> хворого. </a:t>
            </a:r>
          </a:p>
          <a:p>
            <a:pPr marL="0" indent="0" algn="just">
              <a:buNone/>
            </a:pPr>
            <a:r>
              <a:rPr lang="uk-UA" sz="4500" dirty="0" smtClean="0"/>
              <a:t>	Тому </a:t>
            </a:r>
            <a:r>
              <a:rPr lang="uk-UA" sz="4500" dirty="0"/>
              <a:t>першим і основним напрямом реабілітації є – відновлення здоров’я хворого шляхом комплексного використання різних засобів, направлених на максимальне відновлення порушених фізіологічних функцій організму, а у випадку неможливості досягнення цього – розвиток компенсаторних (</a:t>
            </a:r>
            <a:r>
              <a:rPr lang="uk-UA" sz="4500" dirty="0" err="1"/>
              <a:t>замінювальних</a:t>
            </a:r>
            <a:r>
              <a:rPr lang="uk-UA" sz="4500" dirty="0"/>
              <a:t>) замісних пристосувань (функцій).</a:t>
            </a:r>
            <a:endParaRPr lang="ru-RU" sz="4500" dirty="0"/>
          </a:p>
        </p:txBody>
      </p:sp>
    </p:spTree>
    <p:extLst>
      <p:ext uri="{BB962C8B-B14F-4D97-AF65-F5344CB8AC3E}">
        <p14:creationId xmlns:p14="http://schemas.microsoft.com/office/powerpoint/2010/main" val="3117526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453891"/>
            <a:ext cx="2487200" cy="2404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84976" cy="114300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1.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/>
              <a:t>поняття</a:t>
            </a:r>
            <a:r>
              <a:rPr lang="ru-RU" dirty="0"/>
              <a:t> ”</a:t>
            </a:r>
            <a:r>
              <a:rPr lang="ru-RU" dirty="0" err="1"/>
              <a:t>Реабілітація</a:t>
            </a:r>
            <a:r>
              <a:rPr lang="ru-RU" dirty="0"/>
              <a:t>”. </a:t>
            </a:r>
            <a:r>
              <a:rPr lang="ru-RU" dirty="0" err="1"/>
              <a:t>Короткі</a:t>
            </a:r>
            <a:r>
              <a:rPr lang="ru-RU" dirty="0"/>
              <a:t> </a:t>
            </a:r>
            <a:r>
              <a:rPr lang="ru-RU" dirty="0" err="1"/>
              <a:t>історичні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5040560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uk-UA" dirty="0" smtClean="0"/>
              <a:t>	Фізичні </a:t>
            </a:r>
            <a:r>
              <a:rPr lang="uk-UA" dirty="0"/>
              <a:t>вправи як засіб лікування різних захворювань використовувались вже на ранніх стадіях існування людини. Наприклад, згадки про це зустрічаються ще в китайських рукописах 2-3 тисячоліть до нашої ери, де згадуються дихальні вправи, пасивні рухи, вправи з опором, масаж. </a:t>
            </a: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	У </a:t>
            </a:r>
            <a:r>
              <a:rPr lang="ru-RU" dirty="0" err="1"/>
              <a:t>давній</a:t>
            </a:r>
            <a:r>
              <a:rPr lang="ru-RU" dirty="0"/>
              <a:t> </a:t>
            </a:r>
            <a:r>
              <a:rPr lang="ru-RU" dirty="0" err="1"/>
              <a:t>Греції</a:t>
            </a:r>
            <a:r>
              <a:rPr lang="ru-RU" dirty="0"/>
              <a:t> в 5 </a:t>
            </a:r>
            <a:r>
              <a:rPr lang="ru-RU" dirty="0" err="1"/>
              <a:t>сторіччі</a:t>
            </a:r>
            <a:r>
              <a:rPr lang="ru-RU" dirty="0"/>
              <a:t> до </a:t>
            </a:r>
            <a:r>
              <a:rPr lang="ru-RU" dirty="0" err="1"/>
              <a:t>нашої</a:t>
            </a:r>
            <a:r>
              <a:rPr lang="ru-RU" dirty="0"/>
              <a:t> </a:t>
            </a:r>
            <a:r>
              <a:rPr lang="ru-RU" dirty="0" err="1"/>
              <a:t>ери</a:t>
            </a:r>
            <a:r>
              <a:rPr lang="ru-RU" dirty="0"/>
              <a:t> </a:t>
            </a:r>
            <a:r>
              <a:rPr lang="ru-RU" dirty="0" err="1"/>
              <a:t>використовували</a:t>
            </a:r>
            <a:r>
              <a:rPr lang="ru-RU" dirty="0"/>
              <a:t> для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пішохідні</a:t>
            </a:r>
            <a:r>
              <a:rPr lang="ru-RU" dirty="0"/>
              <a:t> </a:t>
            </a:r>
            <a:r>
              <a:rPr lang="ru-RU" dirty="0" err="1"/>
              <a:t>прогулянки</a:t>
            </a:r>
            <a:r>
              <a:rPr lang="ru-RU" dirty="0"/>
              <a:t>, </a:t>
            </a:r>
            <a:r>
              <a:rPr lang="ru-RU" dirty="0" err="1"/>
              <a:t>біг</a:t>
            </a:r>
            <a:r>
              <a:rPr lang="ru-RU" dirty="0"/>
              <a:t>, </a:t>
            </a:r>
            <a:r>
              <a:rPr lang="ru-RU" dirty="0" err="1"/>
              <a:t>гімнастику</a:t>
            </a:r>
            <a:r>
              <a:rPr lang="ru-RU" dirty="0"/>
              <a:t>. </a:t>
            </a:r>
            <a:r>
              <a:rPr lang="ru-RU" dirty="0" err="1"/>
              <a:t>Батько</a:t>
            </a:r>
            <a:r>
              <a:rPr lang="ru-RU" dirty="0"/>
              <a:t> </a:t>
            </a:r>
            <a:r>
              <a:rPr lang="ru-RU" dirty="0" err="1"/>
              <a:t>медицини</a:t>
            </a:r>
            <a:r>
              <a:rPr lang="ru-RU" dirty="0"/>
              <a:t> </a:t>
            </a:r>
            <a:r>
              <a:rPr lang="ru-RU" dirty="0" err="1"/>
              <a:t>Гіппократ</a:t>
            </a:r>
            <a:r>
              <a:rPr lang="ru-RU" dirty="0"/>
              <a:t> (460–377 </a:t>
            </a:r>
            <a:r>
              <a:rPr lang="ru-RU" dirty="0" err="1"/>
              <a:t>рр</a:t>
            </a:r>
            <a:r>
              <a:rPr lang="ru-RU" dirty="0"/>
              <a:t>. до </a:t>
            </a:r>
            <a:r>
              <a:rPr lang="ru-RU" dirty="0" err="1"/>
              <a:t>н.е</a:t>
            </a:r>
            <a:r>
              <a:rPr lang="ru-RU" dirty="0"/>
              <a:t>.) </a:t>
            </a:r>
            <a:r>
              <a:rPr lang="ru-RU" dirty="0" err="1"/>
              <a:t>відзначав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лікувальна</a:t>
            </a:r>
            <a:r>
              <a:rPr lang="ru-RU" dirty="0"/>
              <a:t> </a:t>
            </a:r>
            <a:r>
              <a:rPr lang="ru-RU" dirty="0" err="1"/>
              <a:t>гімнастика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індивідуальною</a:t>
            </a:r>
            <a:r>
              <a:rPr lang="ru-RU" dirty="0"/>
              <a:t>. </a:t>
            </a:r>
            <a:r>
              <a:rPr lang="ru-RU" dirty="0" err="1"/>
              <a:t>Гіппократ</a:t>
            </a:r>
            <a:r>
              <a:rPr lang="ru-RU" dirty="0"/>
              <a:t> </a:t>
            </a:r>
            <a:r>
              <a:rPr lang="ru-RU" dirty="0" err="1"/>
              <a:t>розробив</a:t>
            </a:r>
            <a:r>
              <a:rPr lang="ru-RU" dirty="0"/>
              <a:t> методику </a:t>
            </a:r>
            <a:r>
              <a:rPr lang="ru-RU" dirty="0" err="1"/>
              <a:t>спеціальних</a:t>
            </a:r>
            <a:r>
              <a:rPr lang="ru-RU" dirty="0"/>
              <a:t> </a:t>
            </a:r>
            <a:r>
              <a:rPr lang="ru-RU" dirty="0" err="1"/>
              <a:t>вправ</a:t>
            </a:r>
            <a:r>
              <a:rPr lang="ru-RU" dirty="0"/>
              <a:t> при хворобах </a:t>
            </a:r>
            <a:r>
              <a:rPr lang="ru-RU" dirty="0" err="1"/>
              <a:t>серця</a:t>
            </a:r>
            <a:r>
              <a:rPr lang="ru-RU" dirty="0"/>
              <a:t>, </a:t>
            </a:r>
            <a:r>
              <a:rPr lang="ru-RU" dirty="0" err="1"/>
              <a:t>легенів</a:t>
            </a:r>
            <a:r>
              <a:rPr lang="ru-RU" dirty="0"/>
              <a:t>, ШКТ. </a:t>
            </a:r>
          </a:p>
          <a:p>
            <a:pPr marL="0" indent="0" algn="just">
              <a:buNone/>
            </a:pPr>
            <a:r>
              <a:rPr lang="ru-RU" dirty="0" smtClean="0"/>
              <a:t>	У </a:t>
            </a:r>
            <a:r>
              <a:rPr lang="ru-RU" dirty="0" err="1"/>
              <a:t>Римі</a:t>
            </a:r>
            <a:r>
              <a:rPr lang="ru-RU" dirty="0"/>
              <a:t> </a:t>
            </a:r>
            <a:r>
              <a:rPr lang="ru-RU" dirty="0" err="1"/>
              <a:t>велике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фізичній</a:t>
            </a:r>
            <a:r>
              <a:rPr lang="ru-RU" dirty="0"/>
              <a:t> </a:t>
            </a:r>
            <a:r>
              <a:rPr lang="ru-RU" dirty="0" err="1"/>
              <a:t>реабілітації</a:t>
            </a:r>
            <a:r>
              <a:rPr lang="ru-RU" dirty="0"/>
              <a:t> надавали </a:t>
            </a:r>
            <a:r>
              <a:rPr lang="ru-RU" dirty="0" err="1"/>
              <a:t>Уельс</a:t>
            </a:r>
            <a:r>
              <a:rPr lang="ru-RU" dirty="0"/>
              <a:t>, Гален. </a:t>
            </a:r>
          </a:p>
          <a:p>
            <a:pPr marL="0" indent="0" algn="just">
              <a:buNone/>
            </a:pPr>
            <a:r>
              <a:rPr lang="uk-UA" dirty="0" smtClean="0"/>
              <a:t>	В </a:t>
            </a:r>
            <a:r>
              <a:rPr lang="uk-UA" dirty="0"/>
              <a:t>епоху відродження найбільш значні праці з реабілітації – “Трактат з ортопедії Гофмана”, ”Мистецтво гімнастики </a:t>
            </a:r>
            <a:r>
              <a:rPr lang="uk-UA" dirty="0" err="1"/>
              <a:t>Меркуріаліса</a:t>
            </a:r>
            <a:r>
              <a:rPr lang="uk-UA" dirty="0"/>
              <a:t>”. </a:t>
            </a: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	В </a:t>
            </a:r>
            <a:r>
              <a:rPr lang="ru-RU" dirty="0" err="1"/>
              <a:t>кінці</a:t>
            </a:r>
            <a:r>
              <a:rPr lang="ru-RU" dirty="0"/>
              <a:t> ХІХ - на початку ХХ ст. </a:t>
            </a:r>
            <a:r>
              <a:rPr lang="ru-RU" dirty="0" err="1"/>
              <a:t>з’являються</a:t>
            </a:r>
            <a:r>
              <a:rPr lang="ru-RU" dirty="0"/>
              <a:t> методики </a:t>
            </a:r>
            <a:r>
              <a:rPr lang="ru-RU" dirty="0" err="1"/>
              <a:t>лікувальної</a:t>
            </a:r>
            <a:r>
              <a:rPr lang="ru-RU" dirty="0"/>
              <a:t> </a:t>
            </a:r>
            <a:r>
              <a:rPr lang="ru-RU" dirty="0" err="1"/>
              <a:t>гімнастики</a:t>
            </a:r>
            <a:r>
              <a:rPr lang="ru-RU" dirty="0"/>
              <a:t> </a:t>
            </a:r>
            <a:r>
              <a:rPr lang="ru-RU" dirty="0" err="1"/>
              <a:t>Шотта</a:t>
            </a:r>
            <a:r>
              <a:rPr lang="ru-RU" dirty="0"/>
              <a:t>, </a:t>
            </a:r>
            <a:r>
              <a:rPr lang="ru-RU" dirty="0" err="1"/>
              <a:t>Гофбауера</a:t>
            </a:r>
            <a:r>
              <a:rPr lang="ru-RU" dirty="0"/>
              <a:t>, </a:t>
            </a:r>
            <a:r>
              <a:rPr lang="ru-RU" dirty="0" err="1"/>
              <a:t>Клаппа</a:t>
            </a:r>
            <a:r>
              <a:rPr lang="ru-RU" dirty="0"/>
              <a:t>, Лагранжа. </a:t>
            </a:r>
          </a:p>
          <a:p>
            <a:pPr marL="0" indent="0" algn="just">
              <a:buNone/>
            </a:pPr>
            <a:r>
              <a:rPr lang="ru-RU" dirty="0" smtClean="0"/>
              <a:t>	ЛФК </a:t>
            </a:r>
            <a:r>
              <a:rPr lang="ru-RU" dirty="0"/>
              <a:t>у </a:t>
            </a:r>
            <a:r>
              <a:rPr lang="ru-RU" dirty="0" err="1"/>
              <a:t>військовій</a:t>
            </a:r>
            <a:r>
              <a:rPr lang="ru-RU" dirty="0"/>
              <a:t> </a:t>
            </a:r>
            <a:r>
              <a:rPr lang="ru-RU" dirty="0" err="1"/>
              <a:t>медицині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100 </a:t>
            </a:r>
            <a:r>
              <a:rPr lang="ru-RU" dirty="0" err="1"/>
              <a:t>років</a:t>
            </a:r>
            <a:r>
              <a:rPr lang="ru-RU" dirty="0"/>
              <a:t> тому </a:t>
            </a:r>
            <a:r>
              <a:rPr lang="ru-RU" dirty="0" err="1"/>
              <a:t>рекомендував</a:t>
            </a:r>
            <a:r>
              <a:rPr lang="ru-RU" dirty="0"/>
              <a:t> родоначальник </a:t>
            </a:r>
            <a:r>
              <a:rPr lang="ru-RU" dirty="0" err="1"/>
              <a:t>військово-польової</a:t>
            </a:r>
            <a:r>
              <a:rPr lang="ru-RU" dirty="0"/>
              <a:t> </a:t>
            </a:r>
            <a:r>
              <a:rPr lang="ru-RU" dirty="0" err="1"/>
              <a:t>хірургії</a:t>
            </a:r>
            <a:r>
              <a:rPr lang="ru-RU" dirty="0"/>
              <a:t>, наш земляк </a:t>
            </a:r>
            <a:r>
              <a:rPr lang="ru-RU" dirty="0" err="1"/>
              <a:t>Микола</a:t>
            </a:r>
            <a:r>
              <a:rPr lang="ru-RU" dirty="0"/>
              <a:t> </a:t>
            </a:r>
            <a:r>
              <a:rPr lang="ru-RU" dirty="0" err="1"/>
              <a:t>Іванович</a:t>
            </a:r>
            <a:r>
              <a:rPr lang="ru-RU" dirty="0"/>
              <a:t> </a:t>
            </a:r>
            <a:r>
              <a:rPr lang="ru-RU" dirty="0" err="1"/>
              <a:t>Пірогов</a:t>
            </a:r>
            <a:r>
              <a:rPr lang="ru-RU" dirty="0"/>
              <a:t>.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поранення</a:t>
            </a:r>
            <a:r>
              <a:rPr lang="ru-RU" dirty="0"/>
              <a:t> </a:t>
            </a:r>
            <a:r>
              <a:rPr lang="ru-RU" dirty="0" err="1"/>
              <a:t>лікували</a:t>
            </a:r>
            <a:r>
              <a:rPr lang="ru-RU" dirty="0"/>
              <a:t> у так </a:t>
            </a:r>
            <a:r>
              <a:rPr lang="ru-RU" dirty="0" err="1"/>
              <a:t>званих</a:t>
            </a:r>
            <a:r>
              <a:rPr lang="ru-RU" dirty="0"/>
              <a:t> </a:t>
            </a:r>
            <a:r>
              <a:rPr lang="ru-RU" dirty="0" err="1"/>
              <a:t>механо-терапевтичних</a:t>
            </a:r>
            <a:r>
              <a:rPr lang="ru-RU" dirty="0"/>
              <a:t> </a:t>
            </a:r>
            <a:r>
              <a:rPr lang="ru-RU" dirty="0" err="1"/>
              <a:t>кабінетах</a:t>
            </a:r>
            <a:r>
              <a:rPr lang="ru-RU" dirty="0"/>
              <a:t> у великих </a:t>
            </a:r>
            <a:r>
              <a:rPr lang="ru-RU" dirty="0" err="1"/>
              <a:t>містах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uk-UA" dirty="0" smtClean="0"/>
              <a:t>	В </a:t>
            </a:r>
            <a:r>
              <a:rPr lang="uk-UA" dirty="0"/>
              <a:t>наш час реабілітація, зокрема ЛФК як метод лікування, широко використовується в комплексній терапії більшості захворювань і має досить розроблену теорію. 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В м. </a:t>
            </a:r>
            <a:r>
              <a:rPr lang="ru-RU" dirty="0" err="1"/>
              <a:t>Київ</a:t>
            </a:r>
            <a:r>
              <a:rPr lang="ru-RU" dirty="0"/>
              <a:t> у 1949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відкрився</a:t>
            </a:r>
            <a:r>
              <a:rPr lang="ru-RU" dirty="0"/>
              <a:t> НДІ </a:t>
            </a:r>
            <a:r>
              <a:rPr lang="ru-RU" dirty="0" err="1"/>
              <a:t>медичних</a:t>
            </a:r>
            <a:r>
              <a:rPr lang="ru-RU" dirty="0"/>
              <a:t> проблем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err="1" smtClean="0"/>
              <a:t>проіснував</a:t>
            </a:r>
            <a:r>
              <a:rPr lang="ru-RU" dirty="0" smtClean="0"/>
              <a:t> </a:t>
            </a:r>
            <a:r>
              <a:rPr lang="ru-RU" dirty="0"/>
              <a:t>до 1986 р., а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відновлений</a:t>
            </a:r>
            <a:r>
              <a:rPr lang="ru-RU" dirty="0"/>
              <a:t> та </a:t>
            </a:r>
            <a:r>
              <a:rPr lang="ru-RU" dirty="0" err="1"/>
              <a:t>реорганізований</a:t>
            </a:r>
            <a:r>
              <a:rPr lang="ru-RU" dirty="0"/>
              <a:t> в </a:t>
            </a:r>
            <a:r>
              <a:rPr lang="ru-RU" dirty="0" err="1"/>
              <a:t>Державний</a:t>
            </a:r>
            <a:r>
              <a:rPr lang="ru-RU" dirty="0"/>
              <a:t>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НДІ </a:t>
            </a:r>
            <a:r>
              <a:rPr lang="ru-RU" dirty="0"/>
              <a:t>проблем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і спорту. </a:t>
            </a:r>
          </a:p>
          <a:p>
            <a:pPr marL="0" indent="0" algn="just">
              <a:buNone/>
            </a:pPr>
            <a:r>
              <a:rPr lang="uk-UA" dirty="0" smtClean="0"/>
              <a:t>	В </a:t>
            </a:r>
            <a:r>
              <a:rPr lang="uk-UA" dirty="0"/>
              <a:t>ЗНУ здійснюється підготовка фахівців за освітньою програмою </a:t>
            </a:r>
            <a:endParaRPr lang="uk-UA" dirty="0" smtClean="0"/>
          </a:p>
          <a:p>
            <a:pPr marL="0" indent="0" algn="just">
              <a:buNone/>
            </a:pPr>
            <a:r>
              <a:rPr lang="ru-RU" dirty="0" err="1" smtClean="0"/>
              <a:t>Фізична</a:t>
            </a:r>
            <a:r>
              <a:rPr lang="ru-RU" dirty="0" smtClean="0"/>
              <a:t> </a:t>
            </a:r>
            <a:r>
              <a:rPr lang="ru-RU" dirty="0" err="1"/>
              <a:t>терапія</a:t>
            </a:r>
            <a:r>
              <a:rPr lang="ru-RU" dirty="0"/>
              <a:t>, </a:t>
            </a:r>
            <a:r>
              <a:rPr lang="ru-RU" dirty="0" err="1"/>
              <a:t>ерготерапія</a:t>
            </a:r>
            <a:r>
              <a:rPr lang="uk-UA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0337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69"/>
          <a:stretch/>
        </p:blipFill>
        <p:spPr bwMode="auto">
          <a:xfrm>
            <a:off x="0" y="2886075"/>
            <a:ext cx="5043364" cy="397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1143000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/>
              <a:t>2. </a:t>
            </a:r>
            <a:r>
              <a:rPr lang="ru-RU" dirty="0" err="1"/>
              <a:t>Завдання</a:t>
            </a:r>
            <a:r>
              <a:rPr lang="ru-RU" dirty="0"/>
              <a:t>, мета та </a:t>
            </a: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реабілітації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99992" y="1340768"/>
            <a:ext cx="4536504" cy="54006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800" dirty="0" smtClean="0"/>
              <a:t>	</a:t>
            </a:r>
            <a:r>
              <a:rPr lang="ru-RU" sz="2800" dirty="0" err="1" smtClean="0"/>
              <a:t>Основна</a:t>
            </a:r>
            <a:r>
              <a:rPr lang="ru-RU" sz="2800" dirty="0" smtClean="0"/>
              <a:t> </a:t>
            </a:r>
            <a:r>
              <a:rPr lang="ru-RU" sz="2800" dirty="0"/>
              <a:t>МЕТА РЕАБІЛІТАЦІЇ – </a:t>
            </a:r>
            <a:r>
              <a:rPr lang="ru-RU" sz="2800" dirty="0" err="1"/>
              <a:t>найбільш</a:t>
            </a:r>
            <a:r>
              <a:rPr lang="ru-RU" sz="2800" dirty="0"/>
              <a:t> </a:t>
            </a:r>
            <a:r>
              <a:rPr lang="ru-RU" sz="2800" dirty="0" err="1"/>
              <a:t>повне</a:t>
            </a:r>
            <a:r>
              <a:rPr lang="ru-RU" sz="2800" dirty="0"/>
              <a:t> </a:t>
            </a:r>
            <a:r>
              <a:rPr lang="ru-RU" sz="2800" dirty="0" err="1"/>
              <a:t>відновлення</a:t>
            </a:r>
            <a:r>
              <a:rPr lang="ru-RU" sz="2800" dirty="0"/>
              <a:t> </a:t>
            </a:r>
            <a:r>
              <a:rPr lang="ru-RU" sz="2800" dirty="0" err="1"/>
              <a:t>втрачених</a:t>
            </a:r>
            <a:r>
              <a:rPr lang="ru-RU" sz="2800" dirty="0"/>
              <a:t> </a:t>
            </a:r>
            <a:r>
              <a:rPr lang="ru-RU" sz="2800" dirty="0" err="1"/>
              <a:t>функцій</a:t>
            </a:r>
            <a:r>
              <a:rPr lang="ru-RU" sz="2800" dirty="0"/>
              <a:t> </a:t>
            </a:r>
            <a:r>
              <a:rPr lang="ru-RU" sz="2800" dirty="0" err="1"/>
              <a:t>організму</a:t>
            </a:r>
            <a:r>
              <a:rPr lang="ru-RU" sz="2800" dirty="0"/>
              <a:t> та </a:t>
            </a:r>
            <a:r>
              <a:rPr lang="ru-RU" sz="2800" dirty="0" err="1"/>
              <a:t>виведення</a:t>
            </a:r>
            <a:r>
              <a:rPr lang="ru-RU" sz="2800" dirty="0"/>
              <a:t> </a:t>
            </a:r>
            <a:r>
              <a:rPr lang="ru-RU" sz="2800" dirty="0" err="1"/>
              <a:t>із</a:t>
            </a:r>
            <a:r>
              <a:rPr lang="ru-RU" sz="2800" dirty="0"/>
              <a:t> </a:t>
            </a:r>
            <a:r>
              <a:rPr lang="ru-RU" sz="2800" dirty="0" err="1"/>
              <a:t>хворобливого</a:t>
            </a:r>
            <a:r>
              <a:rPr lang="ru-RU" sz="2800" dirty="0"/>
              <a:t> стану. </a:t>
            </a:r>
            <a:r>
              <a:rPr lang="ru-RU" sz="2800" dirty="0" err="1"/>
              <a:t>Якщо</a:t>
            </a:r>
            <a:r>
              <a:rPr lang="ru-RU" sz="2800" dirty="0"/>
              <a:t> ж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 smtClean="0"/>
              <a:t>неможливо</a:t>
            </a:r>
            <a:r>
              <a:rPr lang="ru-RU" sz="2800" dirty="0" smtClean="0"/>
              <a:t> - ставиться мета </a:t>
            </a:r>
            <a:r>
              <a:rPr lang="ru-RU" sz="2800" dirty="0" err="1" smtClean="0"/>
              <a:t>часткового</a:t>
            </a:r>
            <a:r>
              <a:rPr lang="ru-RU" sz="2800" dirty="0" smtClean="0"/>
              <a:t>  </a:t>
            </a:r>
            <a:r>
              <a:rPr lang="ru-RU" sz="2800" dirty="0" err="1" smtClean="0"/>
              <a:t>відновлення</a:t>
            </a:r>
            <a:r>
              <a:rPr lang="ru-RU" sz="2800" dirty="0" smtClean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 smtClean="0"/>
              <a:t>компенсації</a:t>
            </a:r>
            <a:r>
              <a:rPr lang="ru-RU" sz="2800" dirty="0" smtClean="0"/>
              <a:t> </a:t>
            </a:r>
            <a:r>
              <a:rPr lang="ru-RU" sz="2800" dirty="0" err="1" smtClean="0"/>
              <a:t>порушеної</a:t>
            </a:r>
            <a:r>
              <a:rPr lang="ru-RU" sz="2800" dirty="0" smtClean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 smtClean="0"/>
              <a:t>втраченої</a:t>
            </a:r>
            <a:r>
              <a:rPr lang="ru-RU" sz="2800" dirty="0" smtClean="0"/>
              <a:t> </a:t>
            </a:r>
            <a:r>
              <a:rPr lang="ru-RU" sz="2800" dirty="0" err="1"/>
              <a:t>функції</a:t>
            </a:r>
            <a:r>
              <a:rPr lang="ru-RU" sz="2800" dirty="0"/>
              <a:t>, </a:t>
            </a:r>
            <a:r>
              <a:rPr lang="ru-RU" sz="2800" dirty="0" err="1" smtClean="0"/>
              <a:t>відновлення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працездатності</a:t>
            </a:r>
            <a:r>
              <a:rPr lang="ru-RU" sz="2800" dirty="0"/>
              <a:t>,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проведення</a:t>
            </a:r>
            <a:r>
              <a:rPr lang="ru-RU" sz="2800" dirty="0"/>
              <a:t> </a:t>
            </a:r>
            <a:r>
              <a:rPr lang="ru-RU" sz="2800" dirty="0" err="1"/>
              <a:t>перекваліфікації</a:t>
            </a:r>
            <a:r>
              <a:rPr lang="ru-RU" sz="2800" dirty="0"/>
              <a:t> в </a:t>
            </a:r>
            <a:r>
              <a:rPr lang="ru-RU" sz="2800" dirty="0" err="1"/>
              <a:t>реабілітаційному</a:t>
            </a:r>
            <a:r>
              <a:rPr lang="ru-RU" sz="2800" dirty="0"/>
              <a:t> </a:t>
            </a:r>
            <a:r>
              <a:rPr lang="ru-RU" sz="2800" dirty="0" err="1"/>
              <a:t>центрі</a:t>
            </a:r>
            <a:r>
              <a:rPr lang="ru-RU" sz="2800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2670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/>
              <a:t>2. </a:t>
            </a:r>
            <a:r>
              <a:rPr lang="ru-RU" dirty="0" err="1"/>
              <a:t>Завдання</a:t>
            </a:r>
            <a:r>
              <a:rPr lang="ru-RU" dirty="0"/>
              <a:t>, мета та </a:t>
            </a: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реабілітації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8"/>
          <a:stretch/>
        </p:blipFill>
        <p:spPr bwMode="auto">
          <a:xfrm>
            <a:off x="0" y="4313632"/>
            <a:ext cx="3239344" cy="256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271343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dirty="0"/>
              <a:t>Завдання реабілітації: </a:t>
            </a:r>
            <a:endParaRPr lang="ru-RU" dirty="0"/>
          </a:p>
          <a:p>
            <a:pPr marL="0" indent="0" algn="just">
              <a:buNone/>
            </a:pPr>
            <a:r>
              <a:rPr lang="uk-UA" dirty="0" smtClean="0"/>
              <a:t>	1</a:t>
            </a:r>
            <a:r>
              <a:rPr lang="uk-UA" dirty="0"/>
              <a:t>) Головним завданням реабілітації є найбільш повноцінне відновлення функціональних можливостей різних систем організму, в тому числі </a:t>
            </a:r>
            <a:r>
              <a:rPr lang="uk-UA" dirty="0" err="1"/>
              <a:t>опірнорухового</a:t>
            </a:r>
            <a:r>
              <a:rPr lang="uk-UA" dirty="0"/>
              <a:t> апарату, а також розвиток компенсаторних пристосувань, які наближають хворого до умов звичайного для нього повсякденного життя, до праці. </a:t>
            </a:r>
            <a:r>
              <a:rPr lang="ru-RU" dirty="0"/>
              <a:t>Комплекс ЛФК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лікувальну</a:t>
            </a:r>
            <a:r>
              <a:rPr lang="ru-RU" dirty="0"/>
              <a:t> </a:t>
            </a:r>
            <a:r>
              <a:rPr lang="ru-RU" dirty="0" err="1"/>
              <a:t>гімнастику</a:t>
            </a:r>
            <a:r>
              <a:rPr lang="ru-RU" dirty="0"/>
              <a:t>, </a:t>
            </a:r>
            <a:r>
              <a:rPr lang="ru-RU" dirty="0" err="1"/>
              <a:t>механотерапію</a:t>
            </a:r>
            <a:r>
              <a:rPr lang="ru-RU" dirty="0"/>
              <a:t>, </a:t>
            </a:r>
            <a:r>
              <a:rPr lang="ru-RU" dirty="0" err="1"/>
              <a:t>тренуванні</a:t>
            </a:r>
            <a:r>
              <a:rPr lang="ru-RU" dirty="0"/>
              <a:t> у </a:t>
            </a:r>
            <a:r>
              <a:rPr lang="ru-RU" dirty="0" err="1"/>
              <a:t>ходінні</a:t>
            </a:r>
            <a:r>
              <a:rPr lang="ru-RU" dirty="0"/>
              <a:t>, </a:t>
            </a:r>
            <a:r>
              <a:rPr lang="ru-RU" dirty="0" err="1"/>
              <a:t>масаж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</a:t>
            </a:r>
            <a:r>
              <a:rPr lang="uk-UA" dirty="0"/>
              <a:t>Використовуються також елементи фізіотерапії, природні та </a:t>
            </a:r>
            <a:r>
              <a:rPr lang="uk-UA" dirty="0" err="1"/>
              <a:t>преформовані</a:t>
            </a:r>
            <a:r>
              <a:rPr lang="uk-UA" dirty="0"/>
              <a:t> фізичні фактори. </a:t>
            </a:r>
            <a:endParaRPr lang="ru-RU" dirty="0"/>
          </a:p>
          <a:p>
            <a:pPr marL="0" indent="0" algn="just">
              <a:buNone/>
            </a:pPr>
            <a:r>
              <a:rPr lang="uk-UA" dirty="0" smtClean="0"/>
              <a:t>	2</a:t>
            </a:r>
            <a:r>
              <a:rPr lang="uk-UA" dirty="0"/>
              <a:t>) Відновлення побутових можливостей хворого, тобто пристосування до повсякденного життя, а саме: - можливість пересування; - можливість самообслуговування та виконання посильної домашньої роботи;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31840" y="4149080"/>
            <a:ext cx="57606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/>
              <a:t>	3</a:t>
            </a:r>
            <a:r>
              <a:rPr lang="uk-UA" dirty="0"/>
              <a:t>) Відновлення працездатності, тобто повернення втрачених хворим професійних навичок шляхом виконання і розвитку функціональних можливостей рухового апарату. </a:t>
            </a:r>
            <a:endParaRPr lang="ru-RU" dirty="0"/>
          </a:p>
          <a:p>
            <a:pPr algn="just"/>
            <a:r>
              <a:rPr lang="uk-UA" dirty="0" smtClean="0"/>
              <a:t>	4</a:t>
            </a:r>
            <a:r>
              <a:rPr lang="uk-UA" dirty="0"/>
              <a:t>) Попередження розвитку патологічних процесів, які приводять до тимчасової або стійкої втрати працездатності, тобто здійснення заходів вторинної профілактики.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4054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3"/>
          <a:stretch/>
        </p:blipFill>
        <p:spPr bwMode="auto">
          <a:xfrm>
            <a:off x="0" y="4327352"/>
            <a:ext cx="3245040" cy="256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/>
              <a:t>2. </a:t>
            </a:r>
            <a:r>
              <a:rPr lang="ru-RU" dirty="0" err="1"/>
              <a:t>Завдання</a:t>
            </a:r>
            <a:r>
              <a:rPr lang="ru-RU" dirty="0"/>
              <a:t>, мета та </a:t>
            </a: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реабілітації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556792"/>
            <a:ext cx="8712968" cy="2880319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ПРИНЦИПИ </a:t>
            </a:r>
            <a:r>
              <a:rPr lang="ru-RU" dirty="0"/>
              <a:t>РЕАБІЛІТАЦІЇ. </a:t>
            </a:r>
            <a:r>
              <a:rPr lang="ru-RU" dirty="0" err="1"/>
              <a:t>Реабілітація</a:t>
            </a:r>
            <a:r>
              <a:rPr lang="ru-RU" dirty="0"/>
              <a:t> буде </a:t>
            </a:r>
            <a:r>
              <a:rPr lang="ru-RU" dirty="0" err="1"/>
              <a:t>малоефективною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не </a:t>
            </a:r>
            <a:r>
              <a:rPr lang="ru-RU" dirty="0" err="1"/>
              <a:t>дотримуватись</a:t>
            </a:r>
            <a:r>
              <a:rPr lang="ru-RU" dirty="0"/>
              <a:t> </a:t>
            </a:r>
            <a:r>
              <a:rPr lang="ru-RU" dirty="0" err="1"/>
              <a:t>декількох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, а </a:t>
            </a:r>
            <a:r>
              <a:rPr lang="ru-RU" dirty="0" err="1"/>
              <a:t>саме</a:t>
            </a:r>
            <a:r>
              <a:rPr lang="ru-RU" dirty="0"/>
              <a:t>: </a:t>
            </a:r>
          </a:p>
          <a:p>
            <a:pPr marL="0" indent="0" algn="just">
              <a:buNone/>
            </a:pPr>
            <a:r>
              <a:rPr lang="uk-UA" dirty="0"/>
              <a:t>1. Ранній початок реабілітаційних заходів. 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2. Безперервність реабілітаційних заходів – скорочується час на лікування, зменшується загроза виникнення ускладнень, інвалідності, витрати на відновлювальне лікування. 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3. Комплексність. 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4. Індивідуальність - залежить від причин виникнення захворювання та його важкості, діагнозу, стадії, статі, віку пацієнта, активності самого пацієнта. </a:t>
            </a:r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75856" y="4077072"/>
            <a:ext cx="56166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5. </a:t>
            </a:r>
            <a:r>
              <a:rPr lang="ru-RU" sz="2000" dirty="0" err="1"/>
              <a:t>Колективність</a:t>
            </a:r>
            <a:r>
              <a:rPr lang="ru-RU" sz="2000" dirty="0"/>
              <a:t> ( в </a:t>
            </a:r>
            <a:r>
              <a:rPr lang="ru-RU" sz="2000" dirty="0" err="1"/>
              <a:t>деяких</a:t>
            </a:r>
            <a:r>
              <a:rPr lang="ru-RU" sz="2000" dirty="0"/>
              <a:t> </a:t>
            </a:r>
            <a:r>
              <a:rPr lang="ru-RU" sz="2000" dirty="0" err="1"/>
              <a:t>випадках</a:t>
            </a:r>
            <a:r>
              <a:rPr lang="ru-RU" sz="2000" dirty="0"/>
              <a:t> </a:t>
            </a:r>
            <a:r>
              <a:rPr lang="ru-RU" sz="2000" dirty="0" err="1"/>
              <a:t>має</a:t>
            </a:r>
            <a:r>
              <a:rPr lang="ru-RU" sz="2000" dirty="0"/>
              <a:t> </a:t>
            </a:r>
            <a:r>
              <a:rPr lang="ru-RU" sz="2000" dirty="0" err="1"/>
              <a:t>психологічний</a:t>
            </a:r>
            <a:r>
              <a:rPr lang="ru-RU" sz="2000" dirty="0"/>
              <a:t> аспект). </a:t>
            </a:r>
          </a:p>
          <a:p>
            <a:pPr algn="just"/>
            <a:r>
              <a:rPr lang="ru-RU" sz="2000" dirty="0"/>
              <a:t>6. </a:t>
            </a:r>
            <a:r>
              <a:rPr lang="ru-RU" sz="2000" dirty="0" err="1"/>
              <a:t>Повернення</a:t>
            </a:r>
            <a:r>
              <a:rPr lang="ru-RU" sz="2000" dirty="0"/>
              <a:t> хворого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інваліда</a:t>
            </a:r>
            <a:r>
              <a:rPr lang="ru-RU" sz="2000" dirty="0"/>
              <a:t> до </a:t>
            </a:r>
            <a:r>
              <a:rPr lang="ru-RU" sz="2000" dirty="0" err="1"/>
              <a:t>активної</a:t>
            </a:r>
            <a:r>
              <a:rPr lang="ru-RU" sz="2000" dirty="0"/>
              <a:t> </a:t>
            </a:r>
            <a:r>
              <a:rPr lang="ru-RU" sz="2000" dirty="0" err="1"/>
              <a:t>праці</a:t>
            </a:r>
            <a:r>
              <a:rPr lang="ru-RU" sz="2000" dirty="0"/>
              <a:t> ( </a:t>
            </a:r>
            <a:r>
              <a:rPr lang="ru-RU" sz="2000" dirty="0" err="1"/>
              <a:t>соціальний</a:t>
            </a:r>
            <a:r>
              <a:rPr lang="ru-RU" sz="2000" dirty="0"/>
              <a:t> аспект). </a:t>
            </a:r>
          </a:p>
          <a:p>
            <a:pPr algn="just"/>
            <a:r>
              <a:rPr lang="ru-RU" sz="2000" dirty="0"/>
              <a:t>7. </a:t>
            </a:r>
            <a:r>
              <a:rPr lang="ru-RU" sz="2000" dirty="0" err="1"/>
              <a:t>Етапність</a:t>
            </a:r>
            <a:r>
              <a:rPr lang="ru-RU" sz="2000" dirty="0"/>
              <a:t>. </a:t>
            </a:r>
            <a:r>
              <a:rPr lang="ru-RU" sz="2000" dirty="0" err="1"/>
              <a:t>Важливе</a:t>
            </a:r>
            <a:r>
              <a:rPr lang="ru-RU" sz="2000" dirty="0"/>
              <a:t> </a:t>
            </a:r>
            <a:r>
              <a:rPr lang="ru-RU" sz="2000" dirty="0" err="1"/>
              <a:t>значення</a:t>
            </a:r>
            <a:r>
              <a:rPr lang="ru-RU" sz="2000" dirty="0"/>
              <a:t> </a:t>
            </a:r>
            <a:r>
              <a:rPr lang="ru-RU" sz="2000" dirty="0" err="1"/>
              <a:t>має</a:t>
            </a:r>
            <a:r>
              <a:rPr lang="ru-RU" sz="2000" dirty="0"/>
              <a:t> </a:t>
            </a:r>
            <a:r>
              <a:rPr lang="ru-RU" sz="2000" dirty="0" err="1"/>
              <a:t>складання</a:t>
            </a:r>
            <a:r>
              <a:rPr lang="ru-RU" sz="2000" dirty="0"/>
              <a:t> </a:t>
            </a:r>
            <a:r>
              <a:rPr lang="ru-RU" sz="2000" dirty="0" err="1"/>
              <a:t>програми</a:t>
            </a:r>
            <a:r>
              <a:rPr lang="ru-RU" sz="2000" dirty="0"/>
              <a:t> </a:t>
            </a:r>
            <a:r>
              <a:rPr lang="ru-RU" sz="2000" dirty="0" err="1"/>
              <a:t>реабілітації</a:t>
            </a:r>
            <a:r>
              <a:rPr lang="ru-RU" sz="2000" dirty="0"/>
              <a:t> для кожного хворого. В </a:t>
            </a:r>
            <a:r>
              <a:rPr lang="ru-RU" sz="2000" dirty="0" err="1"/>
              <a:t>якій</a:t>
            </a:r>
            <a:r>
              <a:rPr lang="ru-RU" sz="2000" dirty="0"/>
              <a:t> </a:t>
            </a:r>
            <a:r>
              <a:rPr lang="ru-RU" sz="2000" dirty="0" err="1"/>
              <a:t>відзначається</a:t>
            </a:r>
            <a:r>
              <a:rPr lang="ru-RU" sz="2000" dirty="0"/>
              <a:t> </a:t>
            </a:r>
            <a:r>
              <a:rPr lang="ru-RU" sz="2000" dirty="0" err="1"/>
              <a:t>послідовність</a:t>
            </a:r>
            <a:r>
              <a:rPr lang="ru-RU" sz="2000" dirty="0"/>
              <a:t> та </a:t>
            </a:r>
            <a:r>
              <a:rPr lang="ru-RU" sz="2000" dirty="0" err="1"/>
              <a:t>етапність</a:t>
            </a:r>
            <a:r>
              <a:rPr lang="ru-RU" sz="2000" dirty="0"/>
              <a:t> </a:t>
            </a:r>
            <a:r>
              <a:rPr lang="ru-RU" sz="2000" dirty="0" err="1"/>
              <a:t>реабілітаційних</a:t>
            </a:r>
            <a:r>
              <a:rPr lang="ru-RU" sz="2000" dirty="0"/>
              <a:t> </a:t>
            </a:r>
            <a:r>
              <a:rPr lang="ru-RU" sz="2000" dirty="0" err="1"/>
              <a:t>заходів</a:t>
            </a:r>
            <a:r>
              <a:rPr lang="ru-RU" sz="2000" dirty="0"/>
              <a:t>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076553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29" r="4738"/>
          <a:stretch/>
        </p:blipFill>
        <p:spPr bwMode="auto">
          <a:xfrm>
            <a:off x="4716016" y="1386472"/>
            <a:ext cx="4427984" cy="3267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43472"/>
            <a:ext cx="8229600" cy="114300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/>
              <a:t>3. </a:t>
            </a:r>
            <a:r>
              <a:rPr lang="ru-RU" dirty="0" err="1"/>
              <a:t>Види</a:t>
            </a:r>
            <a:r>
              <a:rPr lang="ru-RU" dirty="0"/>
              <a:t>, </a:t>
            </a:r>
            <a:r>
              <a:rPr lang="ru-RU" dirty="0" err="1"/>
              <a:t>періоди</a:t>
            </a:r>
            <a:r>
              <a:rPr lang="ru-RU" dirty="0"/>
              <a:t> та </a:t>
            </a:r>
            <a:r>
              <a:rPr lang="ru-RU" dirty="0" err="1"/>
              <a:t>етапи</a:t>
            </a:r>
            <a:r>
              <a:rPr lang="ru-RU" dirty="0"/>
              <a:t> </a:t>
            </a:r>
            <a:r>
              <a:rPr lang="ru-RU" dirty="0" err="1"/>
              <a:t>реабілітації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86472"/>
            <a:ext cx="5076056" cy="30506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300" dirty="0" err="1"/>
              <a:t>Реабілітацію</a:t>
            </a:r>
            <a:r>
              <a:rPr lang="ru-RU" sz="1300" dirty="0"/>
              <a:t> </a:t>
            </a:r>
            <a:r>
              <a:rPr lang="ru-RU" sz="1300" dirty="0" err="1"/>
              <a:t>поділяють</a:t>
            </a:r>
            <a:r>
              <a:rPr lang="ru-RU" sz="1300" dirty="0"/>
              <a:t> на </a:t>
            </a:r>
            <a:r>
              <a:rPr lang="uk-UA" sz="1300" dirty="0"/>
              <a:t>такі </a:t>
            </a:r>
            <a:r>
              <a:rPr lang="ru-RU" sz="1300" dirty="0" err="1"/>
              <a:t>види</a:t>
            </a:r>
            <a:r>
              <a:rPr lang="ru-RU" sz="1300" dirty="0"/>
              <a:t>: </a:t>
            </a:r>
          </a:p>
          <a:p>
            <a:pPr marL="0" indent="0" algn="just">
              <a:buNone/>
            </a:pPr>
            <a:r>
              <a:rPr lang="uk-UA" sz="1300" dirty="0"/>
              <a:t>1. МЕДИЧНА реабілітація - це комплекс заходів, який спрямований на відновлення здоров’я, усунення патологічного процесу, збереження фізіологічних функцій, попередження ускладнень, відновлення або часткова компенсація порушених функцій. </a:t>
            </a:r>
            <a:r>
              <a:rPr lang="ru-RU" sz="1300" dirty="0"/>
              <a:t>Проводиться в основному в </a:t>
            </a:r>
            <a:r>
              <a:rPr lang="ru-RU" sz="1300" dirty="0" err="1"/>
              <a:t>медичних</a:t>
            </a:r>
            <a:r>
              <a:rPr lang="ru-RU" sz="1300" dirty="0"/>
              <a:t> закладах. </a:t>
            </a:r>
            <a:r>
              <a:rPr lang="ru-RU" sz="1300" dirty="0" err="1"/>
              <a:t>Складовою</a:t>
            </a:r>
            <a:r>
              <a:rPr lang="ru-RU" sz="1300" dirty="0"/>
              <a:t> </a:t>
            </a:r>
            <a:r>
              <a:rPr lang="ru-RU" sz="1300" dirty="0" err="1"/>
              <a:t>частиною</a:t>
            </a:r>
            <a:r>
              <a:rPr lang="ru-RU" sz="1300" dirty="0"/>
              <a:t> </a:t>
            </a:r>
            <a:r>
              <a:rPr lang="ru-RU" sz="1300" dirty="0" err="1"/>
              <a:t>медичної</a:t>
            </a:r>
            <a:r>
              <a:rPr lang="ru-RU" sz="1300" dirty="0"/>
              <a:t> </a:t>
            </a:r>
            <a:r>
              <a:rPr lang="ru-RU" sz="1300" dirty="0" err="1"/>
              <a:t>реабілітації</a:t>
            </a:r>
            <a:r>
              <a:rPr lang="ru-RU" sz="1300" dirty="0"/>
              <a:t> є </a:t>
            </a:r>
            <a:r>
              <a:rPr lang="ru-RU" sz="1300" dirty="0" err="1"/>
              <a:t>фізична</a:t>
            </a:r>
            <a:r>
              <a:rPr lang="ru-RU" sz="1300" dirty="0"/>
              <a:t> </a:t>
            </a:r>
            <a:r>
              <a:rPr lang="ru-RU" sz="1300" dirty="0" err="1"/>
              <a:t>реабілітація</a:t>
            </a:r>
            <a:r>
              <a:rPr lang="ru-RU" sz="1300" dirty="0"/>
              <a:t>. </a:t>
            </a:r>
          </a:p>
          <a:p>
            <a:pPr marL="0" indent="0" algn="just">
              <a:buNone/>
            </a:pPr>
            <a:r>
              <a:rPr lang="uk-UA" sz="1300" dirty="0"/>
              <a:t>2. ФІЗИЧНА реабілітація – це застосування з лікувальною і профілактичною метою фізичних вправ, масажу та природних чинників (факторів) в комплексному процесі відновлення здоров’я, фізичного стану та працездатності. хворих та інвалідів. Інакше кажучи, фізична реабілітація – це функціонально відновна терапія, в яку входять: лікувальна фізкультура, масаж, природні та </a:t>
            </a:r>
            <a:r>
              <a:rPr lang="uk-UA" sz="1300" dirty="0" err="1"/>
              <a:t>преформовані</a:t>
            </a:r>
            <a:r>
              <a:rPr lang="uk-UA" sz="1300" dirty="0"/>
              <a:t> фактори, фізіотерапія, механотерапія, </a:t>
            </a:r>
            <a:r>
              <a:rPr lang="uk-UA" sz="1300" dirty="0" err="1"/>
              <a:t>працетерапія</a:t>
            </a:r>
            <a:r>
              <a:rPr lang="uk-UA" sz="1300" dirty="0"/>
              <a:t>, аутогенне тренування, </a:t>
            </a:r>
            <a:r>
              <a:rPr lang="uk-UA" sz="1300" dirty="0" err="1"/>
              <a:t>м’язева</a:t>
            </a:r>
            <a:r>
              <a:rPr lang="uk-UA" sz="1300" dirty="0"/>
              <a:t> релаксація. </a:t>
            </a:r>
            <a:endParaRPr lang="ru-RU" sz="1300" dirty="0"/>
          </a:p>
          <a:p>
            <a:pPr marL="0" indent="0" algn="just">
              <a:buNone/>
            </a:pPr>
            <a:endParaRPr lang="ru-RU" sz="13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632" y="4460844"/>
            <a:ext cx="890492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300" dirty="0"/>
              <a:t>Засоби фізичної реабілітації можна поділити на активні, пасивні та </a:t>
            </a:r>
            <a:r>
              <a:rPr lang="uk-UA" sz="1300" dirty="0" err="1"/>
              <a:t>психорегулюючі</a:t>
            </a:r>
            <a:r>
              <a:rPr lang="uk-UA" sz="1300" dirty="0"/>
              <a:t>. </a:t>
            </a:r>
            <a:endParaRPr lang="ru-RU" sz="1300" dirty="0"/>
          </a:p>
          <a:p>
            <a:pPr algn="just"/>
            <a:r>
              <a:rPr lang="uk-UA" sz="1300" dirty="0"/>
              <a:t>До активних відносять всі форми ЛФК, елементи спорту та спортивної підготовки, ходіння, біг, </a:t>
            </a:r>
            <a:r>
              <a:rPr lang="uk-UA" sz="1300" dirty="0" err="1"/>
              <a:t>кінезотерапію</a:t>
            </a:r>
            <a:r>
              <a:rPr lang="uk-UA" sz="1300" dirty="0"/>
              <a:t>, роботу на тренажерах, </a:t>
            </a:r>
            <a:r>
              <a:rPr lang="uk-UA" sz="1300" dirty="0" err="1"/>
              <a:t>працетерапію</a:t>
            </a:r>
            <a:r>
              <a:rPr lang="uk-UA" sz="1300" dirty="0"/>
              <a:t>. </a:t>
            </a:r>
            <a:endParaRPr lang="ru-RU" sz="1300" dirty="0"/>
          </a:p>
          <a:p>
            <a:pPr algn="just"/>
            <a:r>
              <a:rPr lang="ru-RU" sz="1300" dirty="0"/>
              <a:t>До </a:t>
            </a:r>
            <a:r>
              <a:rPr lang="ru-RU" sz="1300" dirty="0" err="1"/>
              <a:t>пасивних</a:t>
            </a:r>
            <a:r>
              <a:rPr lang="ru-RU" sz="1300" dirty="0"/>
              <a:t> – </a:t>
            </a:r>
            <a:r>
              <a:rPr lang="ru-RU" sz="1300" dirty="0" err="1"/>
              <a:t>масаж</a:t>
            </a:r>
            <a:r>
              <a:rPr lang="ru-RU" sz="1300" dirty="0"/>
              <a:t>, </a:t>
            </a:r>
            <a:r>
              <a:rPr lang="ru-RU" sz="1300" dirty="0" err="1"/>
              <a:t>мануальну</a:t>
            </a:r>
            <a:r>
              <a:rPr lang="ru-RU" sz="1300" dirty="0"/>
              <a:t> </a:t>
            </a:r>
            <a:r>
              <a:rPr lang="ru-RU" sz="1300" dirty="0" err="1"/>
              <a:t>терапію</a:t>
            </a:r>
            <a:r>
              <a:rPr lang="ru-RU" sz="1300" dirty="0"/>
              <a:t>, </a:t>
            </a:r>
            <a:r>
              <a:rPr lang="ru-RU" sz="1300" dirty="0" err="1"/>
              <a:t>фізіотерапію</a:t>
            </a:r>
            <a:r>
              <a:rPr lang="ru-RU" sz="1300" dirty="0"/>
              <a:t>, </a:t>
            </a:r>
            <a:r>
              <a:rPr lang="ru-RU" sz="1300" dirty="0" err="1"/>
              <a:t>природні</a:t>
            </a:r>
            <a:r>
              <a:rPr lang="ru-RU" sz="1300" dirty="0"/>
              <a:t> та </a:t>
            </a:r>
            <a:r>
              <a:rPr lang="ru-RU" sz="1300" dirty="0" err="1"/>
              <a:t>преформовані</a:t>
            </a:r>
            <a:r>
              <a:rPr lang="ru-RU" sz="1300" dirty="0"/>
              <a:t> </a:t>
            </a:r>
            <a:r>
              <a:rPr lang="ru-RU" sz="1300" dirty="0" err="1"/>
              <a:t>фізичні</a:t>
            </a:r>
            <a:r>
              <a:rPr lang="ru-RU" sz="1300" dirty="0"/>
              <a:t> </a:t>
            </a:r>
            <a:r>
              <a:rPr lang="ru-RU" sz="1300" dirty="0" err="1"/>
              <a:t>фактори</a:t>
            </a:r>
            <a:r>
              <a:rPr lang="ru-RU" sz="1300" dirty="0"/>
              <a:t>. </a:t>
            </a:r>
          </a:p>
          <a:p>
            <a:pPr algn="just"/>
            <a:r>
              <a:rPr lang="ru-RU" sz="1300" dirty="0"/>
              <a:t>До </a:t>
            </a:r>
            <a:r>
              <a:rPr lang="ru-RU" sz="1300" dirty="0" err="1"/>
              <a:t>психорегулюючих</a:t>
            </a:r>
            <a:r>
              <a:rPr lang="ru-RU" sz="1300" dirty="0"/>
              <a:t> - </a:t>
            </a:r>
            <a:r>
              <a:rPr lang="ru-RU" sz="1300" dirty="0" err="1"/>
              <a:t>аутогеннне</a:t>
            </a:r>
            <a:r>
              <a:rPr lang="ru-RU" sz="1300" dirty="0"/>
              <a:t> </a:t>
            </a:r>
            <a:r>
              <a:rPr lang="ru-RU" sz="1300" dirty="0" err="1"/>
              <a:t>тренування</a:t>
            </a:r>
            <a:r>
              <a:rPr lang="ru-RU" sz="1300" dirty="0"/>
              <a:t>, </a:t>
            </a:r>
            <a:r>
              <a:rPr lang="ru-RU" sz="1300" dirty="0" err="1"/>
              <a:t>м’язеву</a:t>
            </a:r>
            <a:r>
              <a:rPr lang="ru-RU" sz="1300" dirty="0"/>
              <a:t> </a:t>
            </a:r>
            <a:r>
              <a:rPr lang="ru-RU" sz="1300" dirty="0" err="1"/>
              <a:t>релаксацію</a:t>
            </a:r>
            <a:r>
              <a:rPr lang="ru-RU" sz="1300" dirty="0"/>
              <a:t>. </a:t>
            </a:r>
          </a:p>
          <a:p>
            <a:pPr algn="just"/>
            <a:r>
              <a:rPr lang="uk-UA" sz="1300" dirty="0"/>
              <a:t>3. СОЦІАЛЬНА</a:t>
            </a:r>
            <a:r>
              <a:rPr lang="ru-RU" sz="1300" dirty="0"/>
              <a:t>, </a:t>
            </a:r>
            <a:r>
              <a:rPr lang="ru-RU" sz="1300" dirty="0" err="1"/>
              <a:t>або</a:t>
            </a:r>
            <a:r>
              <a:rPr lang="ru-RU" sz="1300" dirty="0"/>
              <a:t> </a:t>
            </a:r>
            <a:r>
              <a:rPr lang="ru-RU" sz="1300" dirty="0" err="1"/>
              <a:t>побутова</a:t>
            </a:r>
            <a:r>
              <a:rPr lang="ru-RU" sz="1300" dirty="0"/>
              <a:t> </a:t>
            </a:r>
            <a:r>
              <a:rPr lang="ru-RU" sz="1300" dirty="0" err="1"/>
              <a:t>реабілітація</a:t>
            </a:r>
            <a:r>
              <a:rPr lang="ru-RU" sz="1300" dirty="0"/>
              <a:t> – </a:t>
            </a:r>
            <a:r>
              <a:rPr lang="ru-RU" sz="1300" dirty="0" err="1"/>
              <a:t>це</a:t>
            </a:r>
            <a:r>
              <a:rPr lang="ru-RU" sz="1300" dirty="0"/>
              <a:t> державно-</a:t>
            </a:r>
            <a:r>
              <a:rPr lang="ru-RU" sz="1300" dirty="0" err="1"/>
              <a:t>суспільні</a:t>
            </a:r>
            <a:r>
              <a:rPr lang="ru-RU" sz="1300" dirty="0"/>
              <a:t> </a:t>
            </a:r>
            <a:r>
              <a:rPr lang="ru-RU" sz="1300" dirty="0" err="1"/>
              <a:t>дії</a:t>
            </a:r>
            <a:r>
              <a:rPr lang="ru-RU" sz="1300" dirty="0"/>
              <a:t>, </a:t>
            </a:r>
            <a:r>
              <a:rPr lang="ru-RU" sz="1300" dirty="0" err="1"/>
              <a:t>спрямовані</a:t>
            </a:r>
            <a:r>
              <a:rPr lang="ru-RU" sz="1300" dirty="0"/>
              <a:t> на </a:t>
            </a:r>
            <a:r>
              <a:rPr lang="ru-RU" sz="1300" dirty="0" err="1"/>
              <a:t>повернення</a:t>
            </a:r>
            <a:r>
              <a:rPr lang="ru-RU" sz="1300" dirty="0"/>
              <a:t> </a:t>
            </a:r>
            <a:r>
              <a:rPr lang="ru-RU" sz="1300" dirty="0" err="1"/>
              <a:t>людині</a:t>
            </a:r>
            <a:r>
              <a:rPr lang="ru-RU" sz="1300" dirty="0"/>
              <a:t> до активного </a:t>
            </a:r>
            <a:r>
              <a:rPr lang="ru-RU" sz="1300" dirty="0" err="1"/>
              <a:t>життя</a:t>
            </a:r>
            <a:r>
              <a:rPr lang="ru-RU" sz="1300" dirty="0"/>
              <a:t>, </a:t>
            </a:r>
            <a:r>
              <a:rPr lang="ru-RU" sz="1300" dirty="0" err="1"/>
              <a:t>адаптація</a:t>
            </a:r>
            <a:r>
              <a:rPr lang="ru-RU" sz="1300" dirty="0"/>
              <a:t> в </a:t>
            </a:r>
            <a:r>
              <a:rPr lang="ru-RU" sz="1300" dirty="0" err="1"/>
              <a:t>суспільстві</a:t>
            </a:r>
            <a:r>
              <a:rPr lang="ru-RU" sz="1300" dirty="0"/>
              <a:t>, </a:t>
            </a:r>
            <a:r>
              <a:rPr lang="ru-RU" sz="1300" dirty="0" err="1"/>
              <a:t>створення</a:t>
            </a:r>
            <a:r>
              <a:rPr lang="ru-RU" sz="1300" dirty="0"/>
              <a:t> морально-</a:t>
            </a:r>
            <a:r>
              <a:rPr lang="ru-RU" sz="1300" dirty="0" err="1"/>
              <a:t>психологічного</a:t>
            </a:r>
            <a:r>
              <a:rPr lang="ru-RU" sz="1300" dirty="0"/>
              <a:t> комфорту в </a:t>
            </a:r>
            <a:r>
              <a:rPr lang="ru-RU" sz="1300" dirty="0" err="1"/>
              <a:t>сім’ї</a:t>
            </a:r>
            <a:r>
              <a:rPr lang="ru-RU" sz="1300" dirty="0"/>
              <a:t> і на </a:t>
            </a:r>
            <a:r>
              <a:rPr lang="ru-RU" sz="1300" dirty="0" err="1"/>
              <a:t>роботі</a:t>
            </a:r>
            <a:r>
              <a:rPr lang="ru-RU" sz="1300" dirty="0"/>
              <a:t>. </a:t>
            </a:r>
            <a:r>
              <a:rPr lang="ru-RU" sz="1300" dirty="0" err="1"/>
              <a:t>Розвиток</a:t>
            </a:r>
            <a:r>
              <a:rPr lang="ru-RU" sz="1300" dirty="0"/>
              <a:t> </a:t>
            </a:r>
            <a:r>
              <a:rPr lang="ru-RU" sz="1300" dirty="0" err="1"/>
              <a:t>навичок</a:t>
            </a:r>
            <a:r>
              <a:rPr lang="ru-RU" sz="1300" dirty="0"/>
              <a:t> </a:t>
            </a:r>
            <a:r>
              <a:rPr lang="ru-RU" sz="1300" dirty="0" err="1"/>
              <a:t>щодо</a:t>
            </a:r>
            <a:r>
              <a:rPr lang="ru-RU" sz="1300" dirty="0"/>
              <a:t> </a:t>
            </a:r>
            <a:r>
              <a:rPr lang="ru-RU" sz="1300" dirty="0" err="1"/>
              <a:t>самообслуговування</a:t>
            </a:r>
            <a:r>
              <a:rPr lang="ru-RU" sz="1300" dirty="0"/>
              <a:t>. </a:t>
            </a:r>
          </a:p>
          <a:p>
            <a:pPr algn="just"/>
            <a:r>
              <a:rPr lang="uk-UA" sz="1300" dirty="0"/>
              <a:t>4. ПРОФЕСІЙНА</a:t>
            </a:r>
            <a:r>
              <a:rPr lang="ru-RU" sz="1300" dirty="0"/>
              <a:t> (</a:t>
            </a:r>
            <a:r>
              <a:rPr lang="ru-RU" sz="1300" dirty="0" err="1"/>
              <a:t>освітня</a:t>
            </a:r>
            <a:r>
              <a:rPr lang="ru-RU" sz="1300" dirty="0"/>
              <a:t>), </a:t>
            </a:r>
            <a:r>
              <a:rPr lang="ru-RU" sz="1300" dirty="0" err="1"/>
              <a:t>виробнича</a:t>
            </a:r>
            <a:r>
              <a:rPr lang="ru-RU" sz="1300" dirty="0"/>
              <a:t> </a:t>
            </a:r>
            <a:r>
              <a:rPr lang="ru-RU" sz="1300" dirty="0" err="1"/>
              <a:t>реабілітація</a:t>
            </a:r>
            <a:r>
              <a:rPr lang="ru-RU" sz="1300" dirty="0"/>
              <a:t> – </a:t>
            </a:r>
            <a:r>
              <a:rPr lang="ru-RU" sz="1300" dirty="0" err="1"/>
              <a:t>це</a:t>
            </a:r>
            <a:r>
              <a:rPr lang="ru-RU" sz="1300" dirty="0"/>
              <a:t> </a:t>
            </a:r>
            <a:r>
              <a:rPr lang="ru-RU" sz="1300" dirty="0" err="1"/>
              <a:t>підготовка</a:t>
            </a:r>
            <a:r>
              <a:rPr lang="ru-RU" sz="1300" dirty="0"/>
              <a:t> </a:t>
            </a:r>
            <a:r>
              <a:rPr lang="ru-RU" sz="1300" dirty="0" err="1"/>
              <a:t>пацієнта</a:t>
            </a:r>
            <a:r>
              <a:rPr lang="ru-RU" sz="1300" dirty="0"/>
              <a:t> до </a:t>
            </a:r>
            <a:r>
              <a:rPr lang="ru-RU" sz="1300" dirty="0" err="1"/>
              <a:t>праці</a:t>
            </a:r>
            <a:r>
              <a:rPr lang="ru-RU" sz="1300" dirty="0"/>
              <a:t>. А </a:t>
            </a:r>
            <a:r>
              <a:rPr lang="ru-RU" sz="1300" dirty="0" err="1"/>
              <a:t>це</a:t>
            </a:r>
            <a:r>
              <a:rPr lang="ru-RU" sz="1300" dirty="0"/>
              <a:t> </a:t>
            </a:r>
            <a:r>
              <a:rPr lang="ru-RU" sz="1300" dirty="0" err="1"/>
              <a:t>залежить</a:t>
            </a:r>
            <a:r>
              <a:rPr lang="ru-RU" sz="1300" dirty="0"/>
              <a:t> </a:t>
            </a:r>
            <a:r>
              <a:rPr lang="ru-RU" sz="1300" dirty="0" err="1"/>
              <a:t>від</a:t>
            </a:r>
            <a:r>
              <a:rPr lang="ru-RU" sz="1300" dirty="0"/>
              <a:t> характеру та </a:t>
            </a:r>
            <a:r>
              <a:rPr lang="ru-RU" sz="1300" dirty="0" err="1"/>
              <a:t>перебігу</a:t>
            </a:r>
            <a:r>
              <a:rPr lang="ru-RU" sz="1300" dirty="0"/>
              <a:t> </a:t>
            </a:r>
            <a:r>
              <a:rPr lang="ru-RU" sz="1300" dirty="0" err="1"/>
              <a:t>захворювання</a:t>
            </a:r>
            <a:r>
              <a:rPr lang="ru-RU" sz="1300" dirty="0"/>
              <a:t>, </a:t>
            </a:r>
            <a:r>
              <a:rPr lang="ru-RU" sz="1300" dirty="0" err="1"/>
              <a:t>особливостей</a:t>
            </a:r>
            <a:r>
              <a:rPr lang="ru-RU" sz="1300" dirty="0"/>
              <a:t> </a:t>
            </a:r>
            <a:r>
              <a:rPr lang="ru-RU" sz="1300" dirty="0" err="1"/>
              <a:t>професії</a:t>
            </a:r>
            <a:r>
              <a:rPr lang="ru-RU" sz="1300" dirty="0"/>
              <a:t>, </a:t>
            </a:r>
            <a:r>
              <a:rPr lang="ru-RU" sz="1300" dirty="0" err="1"/>
              <a:t>кваліфікації</a:t>
            </a:r>
            <a:r>
              <a:rPr lang="ru-RU" sz="1300" dirty="0"/>
              <a:t>. 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1721423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29" r="4738"/>
          <a:stretch/>
        </p:blipFill>
        <p:spPr bwMode="auto">
          <a:xfrm>
            <a:off x="4716016" y="1386472"/>
            <a:ext cx="4427984" cy="3267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/>
              <a:t>3. </a:t>
            </a:r>
            <a:r>
              <a:rPr lang="ru-RU" dirty="0" err="1"/>
              <a:t>Види</a:t>
            </a:r>
            <a:r>
              <a:rPr lang="ru-RU" dirty="0"/>
              <a:t>, </a:t>
            </a:r>
            <a:r>
              <a:rPr lang="ru-RU" dirty="0" err="1"/>
              <a:t>періоди</a:t>
            </a:r>
            <a:r>
              <a:rPr lang="ru-RU" dirty="0"/>
              <a:t> та </a:t>
            </a:r>
            <a:r>
              <a:rPr lang="ru-RU" dirty="0" err="1"/>
              <a:t>етапи</a:t>
            </a:r>
            <a:r>
              <a:rPr lang="ru-RU" dirty="0"/>
              <a:t> </a:t>
            </a:r>
            <a:r>
              <a:rPr lang="ru-RU" dirty="0" err="1"/>
              <a:t>реабілітації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86472"/>
            <a:ext cx="4824536" cy="5282888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uk-UA" dirty="0" smtClean="0"/>
              <a:t>	Згідно </a:t>
            </a:r>
            <a:r>
              <a:rPr lang="uk-UA" dirty="0"/>
              <a:t>з рекомендаціями експертів ВОЗ в реабілітації розрізняють </a:t>
            </a:r>
            <a:r>
              <a:rPr lang="uk-UA" dirty="0" smtClean="0"/>
              <a:t>ПЕРІОДИ: </a:t>
            </a:r>
            <a:endParaRPr lang="ru-RU" dirty="0"/>
          </a:p>
          <a:p>
            <a:pPr marL="0" indent="0" algn="just">
              <a:buNone/>
            </a:pPr>
            <a:r>
              <a:rPr lang="uk-UA" dirty="0" smtClean="0"/>
              <a:t>	1</a:t>
            </a:r>
            <a:r>
              <a:rPr lang="uk-UA" dirty="0"/>
              <a:t>) Лікарняний – включає 1 етап реабілітації – стаціонарний.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розпочинається</a:t>
            </a:r>
            <a:r>
              <a:rPr lang="ru-RU" dirty="0"/>
              <a:t> в </a:t>
            </a:r>
            <a:r>
              <a:rPr lang="ru-RU" dirty="0" err="1"/>
              <a:t>лікарні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діагнозу</a:t>
            </a:r>
            <a:r>
              <a:rPr lang="ru-RU" dirty="0"/>
              <a:t>. </a:t>
            </a:r>
            <a:r>
              <a:rPr lang="ru-RU" dirty="0" err="1"/>
              <a:t>Лікар</a:t>
            </a:r>
            <a:r>
              <a:rPr lang="ru-RU" dirty="0"/>
              <a:t> разом з </a:t>
            </a:r>
            <a:r>
              <a:rPr lang="ru-RU" dirty="0" err="1"/>
              <a:t>реабілітологом</a:t>
            </a:r>
            <a:r>
              <a:rPr lang="ru-RU" dirty="0"/>
              <a:t> </a:t>
            </a:r>
            <a:r>
              <a:rPr lang="ru-RU" dirty="0" err="1"/>
              <a:t>складають</a:t>
            </a:r>
            <a:r>
              <a:rPr lang="ru-RU" dirty="0"/>
              <a:t> </a:t>
            </a:r>
            <a:r>
              <a:rPr lang="ru-RU" dirty="0" err="1"/>
              <a:t>програму</a:t>
            </a:r>
            <a:r>
              <a:rPr lang="ru-RU" dirty="0"/>
              <a:t> </a:t>
            </a:r>
            <a:r>
              <a:rPr lang="ru-RU" dirty="0" err="1"/>
              <a:t>реабілітації</a:t>
            </a:r>
            <a:r>
              <a:rPr lang="ru-RU" dirty="0"/>
              <a:t>, яка направлена на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тимчасових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постійних</a:t>
            </a:r>
            <a:r>
              <a:rPr lang="ru-RU" dirty="0"/>
              <a:t> </a:t>
            </a:r>
            <a:r>
              <a:rPr lang="ru-RU" dirty="0" err="1"/>
              <a:t>компенсацій</a:t>
            </a:r>
            <a:r>
              <a:rPr lang="ru-RU" dirty="0"/>
              <a:t>. </a:t>
            </a:r>
            <a:r>
              <a:rPr lang="ru-RU" dirty="0" err="1"/>
              <a:t>Сюди</a:t>
            </a:r>
            <a:r>
              <a:rPr lang="ru-RU" dirty="0"/>
              <a:t> входить ЛФК, </a:t>
            </a:r>
            <a:r>
              <a:rPr lang="ru-RU" dirty="0" err="1"/>
              <a:t>масаж</a:t>
            </a:r>
            <a:r>
              <a:rPr lang="ru-RU" dirty="0"/>
              <a:t>, </a:t>
            </a:r>
            <a:r>
              <a:rPr lang="ru-RU" dirty="0" err="1"/>
              <a:t>фізіотерапія</a:t>
            </a:r>
            <a:r>
              <a:rPr lang="ru-RU" dirty="0"/>
              <a:t>,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працетерапії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uk-UA" dirty="0" smtClean="0"/>
              <a:t>	2</a:t>
            </a:r>
            <a:r>
              <a:rPr lang="uk-UA" dirty="0"/>
              <a:t>) </a:t>
            </a:r>
            <a:r>
              <a:rPr lang="uk-UA" dirty="0" err="1"/>
              <a:t>Післялікарняний</a:t>
            </a:r>
            <a:r>
              <a:rPr lang="uk-UA" dirty="0"/>
              <a:t> період включає два етапи: реабілітаційний, або поліклінічний (ІІ етап), та диспансерний (Ш етап). П етап проводиться на рівнях поліклініки, реабілітаційного центру, спеціалізованого санаторію – після виписки із стаціонару, з метою покращення та стабілізації стану пацієнта. </a:t>
            </a:r>
            <a:endParaRPr lang="ru-RU" dirty="0"/>
          </a:p>
          <a:p>
            <a:pPr marL="0" indent="0" algn="just">
              <a:buNone/>
            </a:pPr>
            <a:r>
              <a:rPr lang="uk-UA" dirty="0" smtClean="0"/>
              <a:t>	3</a:t>
            </a:r>
            <a:r>
              <a:rPr lang="uk-UA" dirty="0"/>
              <a:t>) Д</a:t>
            </a:r>
            <a:r>
              <a:rPr lang="ru-RU" dirty="0" err="1"/>
              <a:t>испансерний</a:t>
            </a:r>
            <a:r>
              <a:rPr lang="ru-RU" dirty="0"/>
              <a:t> :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нагляд</a:t>
            </a:r>
            <a:r>
              <a:rPr lang="ru-RU" dirty="0"/>
              <a:t> за </a:t>
            </a:r>
            <a:r>
              <a:rPr lang="ru-RU" dirty="0" err="1"/>
              <a:t>реабілітованим</a:t>
            </a:r>
            <a:r>
              <a:rPr lang="ru-RU" dirty="0"/>
              <a:t>, </a:t>
            </a:r>
            <a:r>
              <a:rPr lang="ru-RU" dirty="0" err="1"/>
              <a:t>підтримка</a:t>
            </a:r>
            <a:r>
              <a:rPr lang="ru-RU" dirty="0"/>
              <a:t> та </a:t>
            </a:r>
            <a:r>
              <a:rPr lang="ru-RU" dirty="0" err="1"/>
              <a:t>покращення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фізичного</a:t>
            </a:r>
            <a:r>
              <a:rPr lang="ru-RU" dirty="0"/>
              <a:t> стану, </a:t>
            </a:r>
            <a:r>
              <a:rPr lang="ru-RU" dirty="0" err="1"/>
              <a:t>працездатності</a:t>
            </a:r>
            <a:r>
              <a:rPr lang="ru-RU" dirty="0"/>
              <a:t>. </a:t>
            </a:r>
            <a:r>
              <a:rPr lang="ru-RU" dirty="0" err="1"/>
              <a:t>Проводяться</a:t>
            </a:r>
            <a:r>
              <a:rPr lang="ru-RU" dirty="0"/>
              <a:t> </a:t>
            </a:r>
            <a:r>
              <a:rPr lang="ru-RU" dirty="0" err="1"/>
              <a:t>профілактичні</a:t>
            </a:r>
            <a:r>
              <a:rPr lang="ru-RU" dirty="0"/>
              <a:t> заходи, </a:t>
            </a:r>
            <a:r>
              <a:rPr lang="ru-RU" dirty="0" err="1"/>
              <a:t>заняття</a:t>
            </a:r>
            <a:r>
              <a:rPr lang="ru-RU" dirty="0"/>
              <a:t> ЛФК, участь в </a:t>
            </a:r>
            <a:r>
              <a:rPr lang="ru-RU" dirty="0" err="1"/>
              <a:t>роботі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, </a:t>
            </a:r>
            <a:r>
              <a:rPr lang="ru-RU" dirty="0" err="1"/>
              <a:t>профілактичне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 в </a:t>
            </a:r>
            <a:r>
              <a:rPr lang="ru-RU" dirty="0" err="1"/>
              <a:t>санаторіях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профілю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err="1" smtClean="0"/>
              <a:t>Реабілітаційний</a:t>
            </a:r>
            <a:r>
              <a:rPr lang="ru-RU" dirty="0" smtClean="0"/>
              <a:t> </a:t>
            </a:r>
            <a:r>
              <a:rPr lang="ru-RU" dirty="0" err="1"/>
              <a:t>потенціал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комплекс </a:t>
            </a:r>
            <a:r>
              <a:rPr lang="ru-RU" dirty="0" err="1"/>
              <a:t>біологічних</a:t>
            </a:r>
            <a:r>
              <a:rPr lang="ru-RU" dirty="0"/>
              <a:t> та </a:t>
            </a:r>
            <a:r>
              <a:rPr lang="ru-RU" dirty="0" err="1"/>
              <a:t>психологічних</a:t>
            </a:r>
            <a:r>
              <a:rPr lang="ru-RU" dirty="0"/>
              <a:t> характеристик </a:t>
            </a:r>
            <a:r>
              <a:rPr lang="ru-RU" dirty="0" err="1"/>
              <a:t>індивідуума</a:t>
            </a:r>
            <a:r>
              <a:rPr lang="ru-RU" dirty="0"/>
              <a:t> (</a:t>
            </a:r>
            <a:r>
              <a:rPr lang="ru-RU" dirty="0" err="1"/>
              <a:t>пацієнта</a:t>
            </a:r>
            <a:r>
              <a:rPr lang="ru-RU" dirty="0"/>
              <a:t>),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соціально</a:t>
            </a:r>
            <a:r>
              <a:rPr lang="ru-RU" dirty="0"/>
              <a:t> </a:t>
            </a:r>
            <a:r>
              <a:rPr lang="ru-RU" dirty="0" err="1"/>
              <a:t>оточуючих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дозволяють</a:t>
            </a:r>
            <a:r>
              <a:rPr lang="ru-RU" dirty="0"/>
              <a:t> в </a:t>
            </a:r>
            <a:r>
              <a:rPr lang="ru-RU" dirty="0" err="1"/>
              <a:t>тій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мірі</a:t>
            </a:r>
            <a:r>
              <a:rPr lang="ru-RU" dirty="0"/>
              <a:t> </a:t>
            </a:r>
            <a:r>
              <a:rPr lang="ru-RU" dirty="0" err="1"/>
              <a:t>реалізувати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потенційні</a:t>
            </a:r>
            <a:r>
              <a:rPr lang="ru-RU" dirty="0"/>
              <a:t> </a:t>
            </a:r>
            <a:r>
              <a:rPr lang="ru-RU" dirty="0" err="1"/>
              <a:t>здатності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82011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559</Words>
  <Application>Microsoft Office PowerPoint</Application>
  <PresentationFormat>Экран (4:3)</PresentationFormat>
  <Paragraphs>92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Лекція №1  ЛФК як наукова дисципліна та засіб реабілітації </vt:lpstr>
      <vt:lpstr>План:</vt:lpstr>
      <vt:lpstr>1. Визначення поняття ”Реабілітація”. Короткі історичні відомості</vt:lpstr>
      <vt:lpstr>1. Визначення поняття ”Реабілітація”. Короткі історичні відомості</vt:lpstr>
      <vt:lpstr>2. Завдання, мета та принципи реабілітації</vt:lpstr>
      <vt:lpstr>2. Завдання, мета та принципи реабілітації</vt:lpstr>
      <vt:lpstr>2. Завдання, мета та принципи реабілітації</vt:lpstr>
      <vt:lpstr>3. Види, періоди та етапи реабілітації</vt:lpstr>
      <vt:lpstr>3. Види, періоди та етапи реабілітації</vt:lpstr>
      <vt:lpstr>4. Поняття про лікувальну фізкультуру</vt:lpstr>
      <vt:lpstr>5. Загальні показання і протипоказання</vt:lpstr>
      <vt:lpstr>6. Механізм лікувальної дії фізичних вправ</vt:lpstr>
      <vt:lpstr>6. Механізм лікувальної дії фізичних вправ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№1  ЛФК як наукова дисципліна та засіб реабілітації </dc:title>
  <dc:creator>Пользователь</dc:creator>
  <cp:lastModifiedBy>Пользователь</cp:lastModifiedBy>
  <cp:revision>8</cp:revision>
  <dcterms:created xsi:type="dcterms:W3CDTF">2024-01-27T23:52:05Z</dcterms:created>
  <dcterms:modified xsi:type="dcterms:W3CDTF">2024-02-10T22:39:53Z</dcterms:modified>
</cp:coreProperties>
</file>