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69" r:id="rId3"/>
    <p:sldId id="257" r:id="rId4"/>
    <p:sldId id="258" r:id="rId5"/>
    <p:sldId id="266" r:id="rId6"/>
    <p:sldId id="270" r:id="rId7"/>
    <p:sldId id="260" r:id="rId8"/>
    <p:sldId id="275" r:id="rId9"/>
    <p:sldId id="261" r:id="rId10"/>
    <p:sldId id="262" r:id="rId11"/>
    <p:sldId id="264" r:id="rId12"/>
    <p:sldId id="271" r:id="rId13"/>
    <p:sldId id="272" r:id="rId14"/>
    <p:sldId id="265" r:id="rId15"/>
    <p:sldId id="268" r:id="rId16"/>
    <p:sldId id="267" r:id="rId17"/>
    <p:sldId id="273" r:id="rId18"/>
    <p:sldId id="274" r:id="rId19"/>
  </p:sldIdLst>
  <p:sldSz cx="12192000" cy="6858000"/>
  <p:notesSz cx="6858000" cy="9144000"/>
  <p:defaultTextStyle>
    <a:defPPr>
      <a:defRPr lang="ru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ytni" initials="s" lastIdx="1" clrIdx="0">
    <p:extLst>
      <p:ext uri="{19B8F6BF-5375-455C-9EA6-DF929625EA0E}">
        <p15:presenceInfo xmlns:p15="http://schemas.microsoft.com/office/powerpoint/2012/main" userId="sytni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59" autoAdjust="0"/>
    <p:restoredTop sz="94660"/>
  </p:normalViewPr>
  <p:slideViewPr>
    <p:cSldViewPr snapToGrid="0">
      <p:cViewPr varScale="1">
        <p:scale>
          <a:sx n="72" d="100"/>
          <a:sy n="72" d="100"/>
        </p:scale>
        <p:origin x="45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640AAD-80AF-40E7-BE3F-43D32FC68ED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l">
              <a:defRPr sz="6000" b="1" i="0" cap="all" baseline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C80FBD9-0977-4B2B-9318-30774BB0947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E66DA5-7751-4D3D-B753-58DF3B4187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9/19/2023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8C2A2A-62DB-40C0-8AE7-CB9B98649B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01EAA4-F44C-4C1F-B8E3-1A3005300F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‹№›</a:t>
            </a:fld>
            <a:endParaRPr lang="en-US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D1B787A8-0D67-4B7E-9B48-86BD906AB6B5}"/>
              </a:ext>
            </a:extLst>
          </p:cNvPr>
          <p:cNvCxnSpPr>
            <a:cxnSpLocks/>
          </p:cNvCxnSpPr>
          <p:nvPr/>
        </p:nvCxnSpPr>
        <p:spPr>
          <a:xfrm>
            <a:off x="715890" y="1114050"/>
            <a:ext cx="0" cy="5735637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401475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6AD429-654B-4F0E-94E9-6FEF8EC67E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68D60B2-06F5-4567-BE1F-BBA5270537B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16F6F2-8269-4B80-8EE3-81FEE0F9DF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9/19/2023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BC86E4-3EDE-4EB4-B1A3-A1198AADD1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1752B0-ACEC-49EF-8131-FCF35BC5CD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‹№›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A0462E3-375D-4E76-8886-69E06985D069}"/>
              </a:ext>
            </a:extLst>
          </p:cNvPr>
          <p:cNvCxnSpPr>
            <a:cxnSpLocks/>
          </p:cNvCxnSpPr>
          <p:nvPr/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045988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423B094-F480-477B-901C-7181F88C076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D052089-A920-4E52-98DC-8A5DC7B0ACC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A074FE-F1B4-421F-A66E-FA351C8F99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9/19/2023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D764BA-3AB2-45FD-ABCB-975B3FDDF2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FB3FEF-8252-49FD-82F2-3E5FABC65F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‹№›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0AEB5C65-83BB-4EBD-AD22-EDA8489D0F5D}"/>
              </a:ext>
            </a:extLst>
          </p:cNvPr>
          <p:cNvCxnSpPr>
            <a:cxnSpLocks/>
          </p:cNvCxnSpPr>
          <p:nvPr/>
        </p:nvCxnSpPr>
        <p:spPr>
          <a:xfrm flipV="1">
            <a:off x="8313" y="261865"/>
            <a:ext cx="11353802" cy="1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184431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96CF8C-1EA0-4E47-AC60-CAC3B80A3C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8CABF8-19D8-4F3C-994F-4D35EC7A2C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97BB2D-4E2C-4490-A2A3-4B68BCC5D2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9/19/2023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40F15D-DD72-46D5-BF0F-F506471070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66FD4D-815A-431C-ADEF-DE6F236F61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‹№›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5C05CAAB-DBA2-4548-AD5F-01BB97FBB207}"/>
              </a:ext>
            </a:extLst>
          </p:cNvPr>
          <p:cNvCxnSpPr>
            <a:cxnSpLocks/>
          </p:cNvCxnSpPr>
          <p:nvPr/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07316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5FC2D1-D3FE-4B37-8740-57444421FD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 b="1" i="0" cap="all" baseline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A5AF550-086C-426E-A374-85DB395701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A58988-AD39-4AE9-8E6A-0907F0BE26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9/19/2023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366319-82EE-408E-819F-8F8E6DBA7A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21C8A6-777F-496D-8620-AE52BFC33F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‹№›</a:t>
            </a:fld>
            <a:endParaRPr lang="en-US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C031F83B-57A8-4533-981C-D1FFAD2B6B6F}"/>
              </a:ext>
            </a:extLst>
          </p:cNvPr>
          <p:cNvCxnSpPr>
            <a:cxnSpLocks/>
          </p:cNvCxnSpPr>
          <p:nvPr/>
        </p:nvCxnSpPr>
        <p:spPr>
          <a:xfrm>
            <a:off x="715890" y="1701425"/>
            <a:ext cx="0" cy="5148262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422020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257166-6921-4546-BA2C-99E464681F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5B9122-6371-4049-B57A-33DED7DA2F7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A14555D-0753-4312-A26B-2338813F9BB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3D8FDCB-69DA-4A8F-8B91-5CFF77897C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9/19/2023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1AC8C07-E0D3-4464-AE3C-25730D75C8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C2596A6-734E-4AE0-BFB8-3089137BF8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‹№›</a:t>
            </a:fld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3FB7E8F4-3FB3-45AB-A381-9093CA95AAEE}"/>
              </a:ext>
            </a:extLst>
          </p:cNvPr>
          <p:cNvCxnSpPr>
            <a:cxnSpLocks/>
          </p:cNvCxnSpPr>
          <p:nvPr/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939599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F057AE-3B3B-4261-B912-BF9EB9A58C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2A2D237-A706-4712-90CA-B04517CBBE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DE39CA1-2B6D-427E-9688-9093D5865CB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3D53357-616B-47F4-944B-F979FE96635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D7EA593-3036-4FB5-94B4-D9431DF0487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86B3EF2-2C04-480F-A570-14E520DD00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9/19/2023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CF5783E-3073-4F4D-8B9C-C5B18DDA5A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1A75FE3-6719-4790-AA00-251BC2A6E5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‹№›</a:t>
            </a:fld>
            <a:endParaRPr lang="en-US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160F34ED-DA60-4CC2-B735-B0EC5D9FEA35}"/>
              </a:ext>
            </a:extLst>
          </p:cNvPr>
          <p:cNvCxnSpPr>
            <a:cxnSpLocks/>
          </p:cNvCxnSpPr>
          <p:nvPr/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913125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69F227-D21C-48B3-828A-6BFA9585E8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DF1DFFF-E5C5-43DF-B71C-7270DB9737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9/19/2023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EBC03C0-6EB7-4633-967C-12C35768BB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0FF4306-91CD-4B7B-8A53-34BE8F9975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‹№›</a:t>
            </a:fld>
            <a:endParaRPr lang="en-US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57596AF9-469C-436D-B7D2-77952EF1825E}"/>
              </a:ext>
            </a:extLst>
          </p:cNvPr>
          <p:cNvCxnSpPr>
            <a:cxnSpLocks/>
          </p:cNvCxnSpPr>
          <p:nvPr/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624735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DFF36D6-399B-43E3-84DD-9FC5119ECC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9/19/2023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0234AB7-3B85-4028-A500-5A1BDBF45C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C1F40F0-9909-442F-BBA4-409D061ED0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‹№›</a:t>
            </a:fld>
            <a:endParaRPr lang="en-US"/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353C1207-D1C8-49E3-8837-E2B89D366FAE}"/>
              </a:ext>
            </a:extLst>
          </p:cNvPr>
          <p:cNvCxnSpPr>
            <a:cxnSpLocks/>
          </p:cNvCxnSpPr>
          <p:nvPr/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904443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40F214-646F-4D81-AD12-65628EC987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F71768-C3FA-49EF-99EF-06E6C3B284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2DA6F24-ED6C-4D12-A9D6-EE37FBD686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8E6AACE-FAFB-4934-8E3C-AB5B216353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9/19/2023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81533EA-D0F8-4C79-8721-F190DE2D2D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059BAC9-F101-4394-BBA4-3D21A34971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‹№›</a:t>
            </a:fld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0F3A79C9-7EDC-44F6-AC48-5DD98A7695AD}"/>
              </a:ext>
            </a:extLst>
          </p:cNvPr>
          <p:cNvCxnSpPr>
            <a:cxnSpLocks/>
          </p:cNvCxnSpPr>
          <p:nvPr/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670719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4CB71F-B6C2-4866-BC97-304F78816E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55ED73B-8413-478D-80D7-B78B69763B6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1BDF226-1B94-4D2D-98B3-7B932FB17DA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00C4E9A-CA29-4CCD-ACFA-B29F80FBA1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9/19/2023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1A5B7BE-3F1B-4FF3-B1D7-6E39B99D07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42F18F1-E27E-470E-AE13-4755DEE63A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‹№›</a:t>
            </a:fld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00F08750-B7F2-4119-B151-68DE77481335}"/>
              </a:ext>
            </a:extLst>
          </p:cNvPr>
          <p:cNvCxnSpPr>
            <a:cxnSpLocks/>
          </p:cNvCxnSpPr>
          <p:nvPr/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703379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FDA4224-F4E4-47A4-ACF7-2317493908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1679907-DC49-4B86-A34C-C97DBC26A9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DBC8A0-34FC-4B6E-B42B-A721267D890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 i="0" cap="all" spc="1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4B53A7-3209-46A6-9454-F38EAC8F11E7}" type="datetimeFigureOut">
              <a:rPr lang="en-US" smtClean="0"/>
              <a:pPr/>
              <a:t>9/19/2023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9AC0B6-4CC4-4E41-8A4D-F62E17F2857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 i="0" cap="all" spc="1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C0E9BD-90BD-46AE-8A0D-06796ADB760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 i="0" cap="all" spc="1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CE633F-9882-4A5C-83A2-1109D0C73261}" type="slidenum">
              <a:rPr lang="en-US" smtClean="0"/>
              <a:pPr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45949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31" r:id="rId7"/>
    <p:sldLayoutId id="2147483727" r:id="rId8"/>
    <p:sldLayoutId id="2147483728" r:id="rId9"/>
    <p:sldLayoutId id="2147483729" r:id="rId10"/>
    <p:sldLayoutId id="2147483730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158B3569-73B2-4D05-8E95-886A6EE17F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100000">
                <a:schemeClr val="accent4"/>
              </a:gs>
              <a:gs pos="0">
                <a:schemeClr val="accent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48409B5-F2DF-4A5F-ADC9-7894EDAFC41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8539" y="1377146"/>
            <a:ext cx="5218488" cy="3626217"/>
          </a:xfrm>
        </p:spPr>
        <p:txBody>
          <a:bodyPr anchor="b">
            <a:noAutofit/>
          </a:bodyPr>
          <a:lstStyle/>
          <a:p>
            <a:pPr algn="ctr"/>
            <a:r>
              <a:rPr lang="ru-RU" sz="3600" dirty="0"/>
              <a:t>Медіаосвіта та </a:t>
            </a:r>
            <a:r>
              <a:rPr lang="ru-RU" sz="3600" dirty="0" err="1"/>
              <a:t>медіаграмотність</a:t>
            </a:r>
            <a:r>
              <a:rPr lang="ru-RU" sz="3600" dirty="0"/>
              <a:t> </a:t>
            </a:r>
            <a:r>
              <a:rPr lang="ru-RU" sz="3600" dirty="0" err="1"/>
              <a:t>сучасного</a:t>
            </a:r>
            <a:r>
              <a:rPr lang="ru-RU" sz="3600" dirty="0"/>
              <a:t> педагога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92AC0150-FA3D-4C88-8DBB-255FF963ECA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8540" y="5316225"/>
            <a:ext cx="5088834" cy="990197"/>
          </a:xfrm>
        </p:spPr>
        <p:txBody>
          <a:bodyPr>
            <a:normAutofit fontScale="92500" lnSpcReduction="10000"/>
          </a:bodyPr>
          <a:lstStyle/>
          <a:p>
            <a:pPr algn="r"/>
            <a:r>
              <a:rPr lang="uk-UA" b="1" dirty="0" err="1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Ситніцька</a:t>
            </a:r>
            <a:r>
              <a:rPr lang="uk-UA" b="1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 Марина Вікторівна</a:t>
            </a:r>
            <a:r>
              <a:rPr lang="uk-UA" dirty="0">
                <a:solidFill>
                  <a:schemeClr val="tx1">
                    <a:lumMod val="95000"/>
                    <a:lumOff val="5000"/>
                  </a:schemeClr>
                </a:solidFill>
                <a:latin typeface="Corbel" panose="020B0503020204020204" pitchFamily="34" charset="0"/>
              </a:rPr>
              <a:t>, викладач інформатики, учитель вищої категорії, учитель-методист </a:t>
            </a:r>
            <a:endParaRPr lang="ru-UA" dirty="0">
              <a:solidFill>
                <a:schemeClr val="tx1">
                  <a:lumMod val="95000"/>
                  <a:lumOff val="5000"/>
                </a:schemeClr>
              </a:solidFill>
              <a:latin typeface="Corbel" panose="020B0503020204020204" pitchFamily="34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C7A94C0-F8E1-4D3B-94C4-14CADFF62DE1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duotone>
              <a:schemeClr val="accent2">
                <a:shade val="45000"/>
                <a:satMod val="135000"/>
              </a:schemeClr>
              <a:prstClr val="white"/>
            </a:duotone>
            <a:alphaModFix amt="51000"/>
          </a:blip>
          <a:srcRect r="1794"/>
          <a:stretch/>
        </p:blipFill>
        <p:spPr>
          <a:xfrm>
            <a:off x="5457027" y="10"/>
            <a:ext cx="6734973" cy="6857990"/>
          </a:xfrm>
          <a:prstGeom prst="rect">
            <a:avLst/>
          </a:prstGeom>
        </p:spPr>
      </p:pic>
      <p:sp>
        <p:nvSpPr>
          <p:cNvPr id="11" name="Graphic 17">
            <a:extLst>
              <a:ext uri="{FF2B5EF4-FFF2-40B4-BE49-F238E27FC236}">
                <a16:creationId xmlns:a16="http://schemas.microsoft.com/office/drawing/2014/main" id="{B71758F4-3F46-45DA-8AC5-4E508DA080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957736" y="815001"/>
            <a:ext cx="139039" cy="139039"/>
          </a:xfrm>
          <a:custGeom>
            <a:avLst/>
            <a:gdLst>
              <a:gd name="connsiteX0" fmla="*/ 129602 w 139039"/>
              <a:gd name="connsiteY0" fmla="*/ 60082 h 139039"/>
              <a:gd name="connsiteX1" fmla="*/ 78957 w 139039"/>
              <a:gd name="connsiteY1" fmla="*/ 60082 h 139039"/>
              <a:gd name="connsiteX2" fmla="*/ 78957 w 139039"/>
              <a:gd name="connsiteY2" fmla="*/ 9437 h 139039"/>
              <a:gd name="connsiteX3" fmla="*/ 69520 w 139039"/>
              <a:gd name="connsiteY3" fmla="*/ 0 h 139039"/>
              <a:gd name="connsiteX4" fmla="*/ 60082 w 139039"/>
              <a:gd name="connsiteY4" fmla="*/ 9437 h 139039"/>
              <a:gd name="connsiteX5" fmla="*/ 60082 w 139039"/>
              <a:gd name="connsiteY5" fmla="*/ 60082 h 139039"/>
              <a:gd name="connsiteX6" fmla="*/ 9437 w 139039"/>
              <a:gd name="connsiteY6" fmla="*/ 60082 h 139039"/>
              <a:gd name="connsiteX7" fmla="*/ 0 w 139039"/>
              <a:gd name="connsiteY7" fmla="*/ 69520 h 139039"/>
              <a:gd name="connsiteX8" fmla="*/ 9437 w 139039"/>
              <a:gd name="connsiteY8" fmla="*/ 78957 h 139039"/>
              <a:gd name="connsiteX9" fmla="*/ 60082 w 139039"/>
              <a:gd name="connsiteY9" fmla="*/ 78957 h 139039"/>
              <a:gd name="connsiteX10" fmla="*/ 60082 w 139039"/>
              <a:gd name="connsiteY10" fmla="*/ 129602 h 139039"/>
              <a:gd name="connsiteX11" fmla="*/ 69520 w 139039"/>
              <a:gd name="connsiteY11" fmla="*/ 139039 h 139039"/>
              <a:gd name="connsiteX12" fmla="*/ 78957 w 139039"/>
              <a:gd name="connsiteY12" fmla="*/ 129602 h 139039"/>
              <a:gd name="connsiteX13" fmla="*/ 78957 w 139039"/>
              <a:gd name="connsiteY13" fmla="*/ 78957 h 139039"/>
              <a:gd name="connsiteX14" fmla="*/ 129602 w 139039"/>
              <a:gd name="connsiteY14" fmla="*/ 78957 h 139039"/>
              <a:gd name="connsiteX15" fmla="*/ 139039 w 139039"/>
              <a:gd name="connsiteY15" fmla="*/ 69520 h 139039"/>
              <a:gd name="connsiteX16" fmla="*/ 129602 w 139039"/>
              <a:gd name="connsiteY16" fmla="*/ 60082 h 1390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39039" h="139039">
                <a:moveTo>
                  <a:pt x="129602" y="60082"/>
                </a:moveTo>
                <a:lnTo>
                  <a:pt x="78957" y="60082"/>
                </a:lnTo>
                <a:lnTo>
                  <a:pt x="78957" y="9437"/>
                </a:lnTo>
                <a:cubicBezTo>
                  <a:pt x="78957" y="4225"/>
                  <a:pt x="74731" y="0"/>
                  <a:pt x="69520" y="0"/>
                </a:cubicBezTo>
                <a:cubicBezTo>
                  <a:pt x="64308" y="0"/>
                  <a:pt x="60082" y="4225"/>
                  <a:pt x="60082" y="9437"/>
                </a:cubicBezTo>
                <a:lnTo>
                  <a:pt x="60082" y="60082"/>
                </a:lnTo>
                <a:lnTo>
                  <a:pt x="9437" y="60082"/>
                </a:lnTo>
                <a:cubicBezTo>
                  <a:pt x="4225" y="60082"/>
                  <a:pt x="0" y="64308"/>
                  <a:pt x="0" y="69520"/>
                </a:cubicBezTo>
                <a:cubicBezTo>
                  <a:pt x="0" y="74731"/>
                  <a:pt x="4225" y="78957"/>
                  <a:pt x="9437" y="78957"/>
                </a:cubicBezTo>
                <a:lnTo>
                  <a:pt x="60082" y="78957"/>
                </a:lnTo>
                <a:lnTo>
                  <a:pt x="60082" y="129602"/>
                </a:lnTo>
                <a:cubicBezTo>
                  <a:pt x="60082" y="134814"/>
                  <a:pt x="64308" y="139039"/>
                  <a:pt x="69520" y="139039"/>
                </a:cubicBezTo>
                <a:cubicBezTo>
                  <a:pt x="74731" y="139039"/>
                  <a:pt x="78957" y="134814"/>
                  <a:pt x="78957" y="129602"/>
                </a:cubicBezTo>
                <a:lnTo>
                  <a:pt x="78957" y="78957"/>
                </a:lnTo>
                <a:lnTo>
                  <a:pt x="129602" y="78957"/>
                </a:lnTo>
                <a:cubicBezTo>
                  <a:pt x="134814" y="78957"/>
                  <a:pt x="139039" y="74731"/>
                  <a:pt x="139039" y="69520"/>
                </a:cubicBezTo>
                <a:cubicBezTo>
                  <a:pt x="139039" y="64308"/>
                  <a:pt x="134814" y="60082"/>
                  <a:pt x="129602" y="60082"/>
                </a:cubicBezTo>
                <a:close/>
              </a:path>
            </a:pathLst>
          </a:custGeom>
          <a:solidFill>
            <a:schemeClr val="bg1"/>
          </a:solidFill>
          <a:ln w="603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9" name="Graphic 15">
            <a:extLst>
              <a:ext uri="{FF2B5EF4-FFF2-40B4-BE49-F238E27FC236}">
                <a16:creationId xmlns:a16="http://schemas.microsoft.com/office/drawing/2014/main" id="{8550FED7-7C32-42BB-98DB-30272A6331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316516" y="1044297"/>
            <a:ext cx="91138" cy="91138"/>
          </a:xfrm>
          <a:custGeom>
            <a:avLst/>
            <a:gdLst>
              <a:gd name="connsiteX0" fmla="*/ 91138 w 91138"/>
              <a:gd name="connsiteY0" fmla="*/ 45569 h 91138"/>
              <a:gd name="connsiteX1" fmla="*/ 45569 w 91138"/>
              <a:gd name="connsiteY1" fmla="*/ 91138 h 91138"/>
              <a:gd name="connsiteX2" fmla="*/ 0 w 91138"/>
              <a:gd name="connsiteY2" fmla="*/ 45569 h 91138"/>
              <a:gd name="connsiteX3" fmla="*/ 45569 w 91138"/>
              <a:gd name="connsiteY3" fmla="*/ 0 h 91138"/>
              <a:gd name="connsiteX4" fmla="*/ 91138 w 91138"/>
              <a:gd name="connsiteY4" fmla="*/ 45569 h 91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138" h="91138">
                <a:moveTo>
                  <a:pt x="91138" y="45569"/>
                </a:moveTo>
                <a:cubicBezTo>
                  <a:pt x="91138" y="70736"/>
                  <a:pt x="70736" y="91138"/>
                  <a:pt x="45569" y="91138"/>
                </a:cubicBezTo>
                <a:cubicBezTo>
                  <a:pt x="20402" y="91138"/>
                  <a:pt x="0" y="70736"/>
                  <a:pt x="0" y="45569"/>
                </a:cubicBezTo>
                <a:cubicBezTo>
                  <a:pt x="0" y="20402"/>
                  <a:pt x="20402" y="0"/>
                  <a:pt x="45569" y="0"/>
                </a:cubicBezTo>
                <a:cubicBezTo>
                  <a:pt x="70736" y="0"/>
                  <a:pt x="91138" y="20402"/>
                  <a:pt x="91138" y="45569"/>
                </a:cubicBezTo>
                <a:close/>
              </a:path>
            </a:pathLst>
          </a:custGeom>
          <a:solidFill>
            <a:schemeClr val="bg1"/>
          </a:solidFill>
          <a:ln w="422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cxnSp>
        <p:nvCxnSpPr>
          <p:cNvPr id="20" name="Straight Connector 14">
            <a:extLst>
              <a:ext uri="{FF2B5EF4-FFF2-40B4-BE49-F238E27FC236}">
                <a16:creationId xmlns:a16="http://schemas.microsoft.com/office/drawing/2014/main" id="{56020367-4FD5-4596-8E10-C5F095CD8D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838200" y="6274341"/>
            <a:ext cx="11353800" cy="0"/>
          </a:xfrm>
          <a:prstGeom prst="line">
            <a:avLst/>
          </a:prstGeom>
          <a:ln w="25400" cap="sq">
            <a:solidFill>
              <a:schemeClr val="bg1"/>
            </a:soli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819902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A71C29A-4DF9-4797-BD86-0A8E558CCF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4704" y="696428"/>
            <a:ext cx="11181522" cy="4882737"/>
          </a:xfrm>
        </p:spPr>
        <p:txBody>
          <a:bodyPr>
            <a:noAutofit/>
          </a:bodyPr>
          <a:lstStyle/>
          <a:p>
            <a:pPr algn="ctr" rtl="0"/>
            <a:r>
              <a:rPr lang="ru-RU" sz="4000" dirty="0"/>
              <a:t>В документах ЮНЕСКО</a:t>
            </a:r>
            <a:r>
              <a:rPr lang="uk-UA" sz="4000" dirty="0"/>
              <a:t> вказується, що </a:t>
            </a:r>
            <a:br>
              <a:rPr lang="uk-UA" sz="4000" dirty="0"/>
            </a:br>
            <a:br>
              <a:rPr lang="uk-UA" sz="4000" dirty="0"/>
            </a:br>
            <a:r>
              <a:rPr lang="uk-UA" sz="4000" b="1" dirty="0" err="1">
                <a:solidFill>
                  <a:srgbClr val="0070C0"/>
                </a:solidFill>
              </a:rPr>
              <a:t>Медіаосвіта</a:t>
            </a:r>
            <a:r>
              <a:rPr lang="ru-RU" sz="4000" dirty="0"/>
              <a:t> -</a:t>
            </a:r>
            <a:r>
              <a:rPr lang="uk-UA" sz="4000" dirty="0"/>
              <a:t> це навчання теорії та практичним умінням для опанування сучасними мас-медіа, які розглядаються як частина специфічної, автономної галузі знань у педагогічній теорії та практиці.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17388388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2B634B52-BFE5-0D89-4B82-3EFF879464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UA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004E051-7045-1A8E-1EEF-3530CD421312}"/>
              </a:ext>
            </a:extLst>
          </p:cNvPr>
          <p:cNvSpPr txBox="1"/>
          <p:nvPr/>
        </p:nvSpPr>
        <p:spPr>
          <a:xfrm>
            <a:off x="838200" y="1520832"/>
            <a:ext cx="10863470" cy="30469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rtl="0"/>
            <a:r>
              <a:rPr lang="uk-UA" sz="2400" dirty="0" err="1"/>
              <a:t>Медіаосвіта</a:t>
            </a:r>
            <a:r>
              <a:rPr lang="uk-UA" sz="2400" dirty="0"/>
              <a:t> </a:t>
            </a:r>
            <a:r>
              <a:rPr lang="uk-UA" sz="2400" dirty="0" err="1"/>
              <a:t>пов</a:t>
            </a:r>
            <a:r>
              <a:rPr lang="uk-UA" sz="2400" dirty="0"/>
              <a:t> </a:t>
            </a:r>
            <a:r>
              <a:rPr lang="uk-UA" sz="2400" dirty="0" err="1"/>
              <a:t>язана</a:t>
            </a:r>
            <a:r>
              <a:rPr lang="uk-UA" sz="2400" dirty="0"/>
              <a:t> з усіма видами медіа (друкованими, графічними, звуковими, візуальними, тощо) і різними технологіями. </a:t>
            </a:r>
          </a:p>
          <a:p>
            <a:pPr rtl="0"/>
            <a:endParaRPr lang="uk-UA" sz="2400" dirty="0"/>
          </a:p>
          <a:p>
            <a:pPr rtl="0"/>
            <a:r>
              <a:rPr lang="uk-UA" sz="2400" dirty="0"/>
              <a:t>Вона має дати людям можливість зрозуміти, як масова комунікація</a:t>
            </a:r>
            <a:br>
              <a:rPr lang="uk-UA" sz="2400" dirty="0"/>
            </a:br>
            <a:r>
              <a:rPr lang="uk-UA" sz="2400" dirty="0"/>
              <a:t>використовується в їхніх соціумах, навчитися використовувати медіа в комунікації з іншими людьми; забезпечує знання того, як: </a:t>
            </a:r>
          </a:p>
          <a:p>
            <a:pPr marL="514350" indent="-514350" rtl="0">
              <a:buAutoNum type="arabicParenR"/>
            </a:pPr>
            <a:r>
              <a:rPr lang="uk-UA" sz="2400" dirty="0"/>
              <a:t>аналізувати, критично осмислювати і створювати </a:t>
            </a:r>
            <a:r>
              <a:rPr lang="uk-UA" sz="2400" dirty="0" err="1"/>
              <a:t>медіатексти</a:t>
            </a:r>
            <a:r>
              <a:rPr lang="uk-UA" sz="2400" dirty="0"/>
              <a:t>; </a:t>
            </a:r>
          </a:p>
          <a:p>
            <a:pPr marL="514350" indent="-514350" rtl="0">
              <a:buAutoNum type="arabicParenR"/>
            </a:pPr>
            <a:r>
              <a:rPr lang="uk-UA" sz="2400" dirty="0"/>
              <a:t>2) визначати джерела </a:t>
            </a:r>
            <a:r>
              <a:rPr lang="uk-UA" sz="2400" dirty="0" err="1"/>
              <a:t>ме</a:t>
            </a:r>
            <a:endParaRPr lang="uk-UA" sz="2400" dirty="0"/>
          </a:p>
        </p:txBody>
      </p:sp>
    </p:spTree>
    <p:extLst>
      <p:ext uri="{BB962C8B-B14F-4D97-AF65-F5344CB8AC3E}">
        <p14:creationId xmlns:p14="http://schemas.microsoft.com/office/powerpoint/2010/main" val="118615819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AD4F9CF-9986-4445-A4D4-C8B04EBAD5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altLang="ru-UA" sz="40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Медіаосвіта </a:t>
            </a:r>
            <a:r>
              <a:rPr lang="ru-RU" altLang="ru-UA" sz="4000" b="1" dirty="0" err="1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забезпечує</a:t>
            </a:r>
            <a:r>
              <a:rPr lang="en-US" altLang="ru-UA" sz="40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altLang="ru-UA" sz="4000" b="1" dirty="0" err="1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знання</a:t>
            </a:r>
            <a:endParaRPr lang="ru-UA" sz="4000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201E635E-82E6-4137-B589-265A52064E9B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838200" y="1235075"/>
            <a:ext cx="11353800" cy="5418138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  <a:buFontTx/>
              <a:buNone/>
            </a:pPr>
            <a:endParaRPr lang="uk-UA" altLang="ru-UA" sz="2300" b="1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ru-UA" sz="2300" b="1" dirty="0"/>
              <a:t>1)</a:t>
            </a:r>
            <a:r>
              <a:rPr lang="en-US" altLang="ru-UA" sz="2300" dirty="0"/>
              <a:t> </a:t>
            </a:r>
            <a:r>
              <a:rPr lang="ru-RU" altLang="ru-UA" sz="2300" dirty="0" err="1"/>
              <a:t>аналізувати</a:t>
            </a:r>
            <a:r>
              <a:rPr lang="en-US" altLang="ru-UA" sz="2300" dirty="0"/>
              <a:t>, </a:t>
            </a:r>
            <a:r>
              <a:rPr lang="ru-RU" altLang="ru-UA" sz="2300" dirty="0"/>
              <a:t>критично</a:t>
            </a:r>
            <a:r>
              <a:rPr lang="en-US" altLang="ru-UA" sz="2300" dirty="0"/>
              <a:t> </a:t>
            </a:r>
            <a:r>
              <a:rPr lang="ru-RU" altLang="ru-UA" sz="2300" dirty="0" err="1"/>
              <a:t>осмислювати</a:t>
            </a:r>
            <a:r>
              <a:rPr lang="en-US" altLang="ru-UA" sz="2300" dirty="0"/>
              <a:t> </a:t>
            </a:r>
            <a:r>
              <a:rPr lang="ru-RU" altLang="ru-UA" sz="2300" dirty="0"/>
              <a:t>і</a:t>
            </a:r>
            <a:r>
              <a:rPr lang="en-US" altLang="ru-UA" sz="2300" dirty="0"/>
              <a:t> </a:t>
            </a:r>
            <a:r>
              <a:rPr lang="ru-RU" altLang="ru-UA" sz="2300" dirty="0" err="1"/>
              <a:t>створювати</a:t>
            </a:r>
            <a:r>
              <a:rPr lang="en-US" altLang="ru-UA" sz="2300" dirty="0"/>
              <a:t> </a:t>
            </a:r>
            <a:r>
              <a:rPr lang="ru-RU" altLang="ru-UA" sz="2300" dirty="0" err="1"/>
              <a:t>медіатексти</a:t>
            </a:r>
            <a:r>
              <a:rPr lang="en-US" altLang="ru-UA" sz="2300" dirty="0"/>
              <a:t>; </a:t>
            </a:r>
            <a:endParaRPr lang="uk-UA" altLang="ru-UA" sz="2300" dirty="0"/>
          </a:p>
          <a:p>
            <a:pPr marL="0" indent="0">
              <a:lnSpc>
                <a:spcPct val="80000"/>
              </a:lnSpc>
              <a:buNone/>
            </a:pPr>
            <a:endParaRPr lang="uk-UA" altLang="ru-UA" sz="23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ru-UA" sz="2300" b="1" dirty="0"/>
              <a:t>2) </a:t>
            </a:r>
            <a:r>
              <a:rPr lang="ru-RU" altLang="ru-UA" sz="2300" dirty="0" err="1"/>
              <a:t>визначати</a:t>
            </a:r>
            <a:r>
              <a:rPr lang="en-US" altLang="ru-UA" sz="2300" dirty="0"/>
              <a:t> </a:t>
            </a:r>
            <a:r>
              <a:rPr lang="ru-RU" altLang="ru-UA" sz="2300" dirty="0" err="1"/>
              <a:t>джерела</a:t>
            </a:r>
            <a:r>
              <a:rPr lang="en-US" altLang="ru-UA" sz="2300" dirty="0"/>
              <a:t> </a:t>
            </a:r>
            <a:r>
              <a:rPr lang="ru-RU" altLang="ru-UA" sz="2300" dirty="0" err="1"/>
              <a:t>медіатекстів</a:t>
            </a:r>
            <a:r>
              <a:rPr lang="en-US" altLang="ru-UA" sz="2300" dirty="0"/>
              <a:t>, </a:t>
            </a:r>
            <a:r>
              <a:rPr lang="ru-RU" altLang="ru-UA" sz="2300" dirty="0" err="1"/>
              <a:t>їх</a:t>
            </a:r>
            <a:r>
              <a:rPr lang="en-US" altLang="ru-UA" sz="2300" dirty="0"/>
              <a:t> </a:t>
            </a:r>
            <a:r>
              <a:rPr lang="ru-RU" altLang="ru-UA" sz="2300" dirty="0" err="1"/>
              <a:t>політичні</a:t>
            </a:r>
            <a:r>
              <a:rPr lang="en-US" altLang="ru-UA" sz="2300" dirty="0"/>
              <a:t>, </a:t>
            </a:r>
            <a:r>
              <a:rPr lang="ru-RU" altLang="ru-UA" sz="2300" dirty="0" err="1"/>
              <a:t>соціальні</a:t>
            </a:r>
            <a:r>
              <a:rPr lang="en-US" altLang="ru-UA" sz="2300" dirty="0"/>
              <a:t>, </a:t>
            </a:r>
            <a:r>
              <a:rPr lang="ru-RU" altLang="ru-UA" sz="2300" dirty="0" err="1"/>
              <a:t>комерційні</a:t>
            </a:r>
            <a:r>
              <a:rPr lang="en-US" altLang="ru-UA" sz="2300" dirty="0"/>
              <a:t>, </a:t>
            </a:r>
            <a:r>
              <a:rPr lang="ru-RU" altLang="ru-UA" sz="2300" dirty="0" err="1"/>
              <a:t>культурні</a:t>
            </a:r>
            <a:r>
              <a:rPr lang="en-US" altLang="ru-UA" sz="2300" dirty="0"/>
              <a:t> </a:t>
            </a:r>
            <a:r>
              <a:rPr lang="ru-RU" altLang="ru-UA" sz="2300" dirty="0" err="1"/>
              <a:t>інтереси</a:t>
            </a:r>
            <a:r>
              <a:rPr lang="en-US" altLang="ru-UA" sz="2300" dirty="0"/>
              <a:t>, </a:t>
            </a:r>
            <a:r>
              <a:rPr lang="ru-RU" altLang="ru-UA" sz="2300" dirty="0" err="1"/>
              <a:t>їх</a:t>
            </a:r>
            <a:r>
              <a:rPr lang="en-US" altLang="ru-UA" sz="2300" dirty="0"/>
              <a:t> </a:t>
            </a:r>
            <a:r>
              <a:rPr lang="ru-RU" altLang="ru-UA" sz="2300" dirty="0"/>
              <a:t>контекст</a:t>
            </a:r>
            <a:r>
              <a:rPr lang="en-US" altLang="ru-UA" sz="2300" dirty="0"/>
              <a:t>; </a:t>
            </a:r>
            <a:endParaRPr lang="uk-UA" altLang="ru-UA" sz="2300" dirty="0"/>
          </a:p>
          <a:p>
            <a:pPr marL="0" indent="0">
              <a:lnSpc>
                <a:spcPct val="80000"/>
              </a:lnSpc>
              <a:buNone/>
            </a:pPr>
            <a:endParaRPr lang="uk-UA" altLang="ru-UA" sz="23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ru-UA" sz="2300" b="1" dirty="0"/>
              <a:t>3)</a:t>
            </a:r>
            <a:r>
              <a:rPr lang="en-US" altLang="ru-UA" sz="2300" dirty="0"/>
              <a:t> </a:t>
            </a:r>
            <a:r>
              <a:rPr lang="ru-RU" altLang="ru-UA" sz="2300" dirty="0" err="1"/>
              <a:t>інтерпретувати</a:t>
            </a:r>
            <a:r>
              <a:rPr lang="en-US" altLang="ru-UA" sz="2300" dirty="0"/>
              <a:t> </a:t>
            </a:r>
            <a:r>
              <a:rPr lang="ru-RU" altLang="ru-UA" sz="2300" dirty="0" err="1"/>
              <a:t>медіатексти</a:t>
            </a:r>
            <a:r>
              <a:rPr lang="en-US" altLang="ru-UA" sz="2300" dirty="0"/>
              <a:t> </a:t>
            </a:r>
            <a:r>
              <a:rPr lang="ru-RU" altLang="ru-UA" sz="2300" dirty="0"/>
              <a:t>і</a:t>
            </a:r>
            <a:r>
              <a:rPr lang="en-US" altLang="ru-UA" sz="2300" dirty="0"/>
              <a:t> </a:t>
            </a:r>
            <a:r>
              <a:rPr lang="ru-RU" altLang="ru-UA" sz="2300" dirty="0" err="1"/>
              <a:t>цінності</a:t>
            </a:r>
            <a:r>
              <a:rPr lang="en-US" altLang="ru-UA" sz="2300" dirty="0"/>
              <a:t>, </a:t>
            </a:r>
            <a:r>
              <a:rPr lang="ru-RU" altLang="ru-UA" sz="2300" dirty="0" err="1"/>
              <a:t>що</a:t>
            </a:r>
            <a:r>
              <a:rPr lang="en-US" altLang="ru-UA" sz="2300" dirty="0"/>
              <a:t> </a:t>
            </a:r>
            <a:r>
              <a:rPr lang="ru-RU" altLang="ru-UA" sz="2300" dirty="0" err="1"/>
              <a:t>розповсюджують</a:t>
            </a:r>
            <a:r>
              <a:rPr lang="en-US" altLang="ru-UA" sz="2300" dirty="0"/>
              <a:t> </a:t>
            </a:r>
            <a:r>
              <a:rPr lang="ru-RU" altLang="ru-UA" sz="2300" dirty="0" err="1"/>
              <a:t>медіа</a:t>
            </a:r>
            <a:r>
              <a:rPr lang="en-US" altLang="ru-UA" sz="2300" dirty="0"/>
              <a:t>; </a:t>
            </a:r>
            <a:endParaRPr lang="uk-UA" altLang="ru-UA" sz="2300" dirty="0"/>
          </a:p>
          <a:p>
            <a:pPr marL="0" indent="0">
              <a:lnSpc>
                <a:spcPct val="80000"/>
              </a:lnSpc>
              <a:buNone/>
            </a:pPr>
            <a:endParaRPr lang="uk-UA" altLang="ru-UA" sz="23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ru-UA" sz="2300" b="1" dirty="0"/>
              <a:t>4)</a:t>
            </a:r>
            <a:r>
              <a:rPr lang="en-US" altLang="ru-UA" sz="2300" dirty="0"/>
              <a:t> </a:t>
            </a:r>
            <a:r>
              <a:rPr lang="ru-RU" altLang="ru-UA" sz="2300" dirty="0" err="1"/>
              <a:t>добирати</a:t>
            </a:r>
            <a:r>
              <a:rPr lang="en-US" altLang="ru-UA" sz="2300" dirty="0"/>
              <a:t> </a:t>
            </a:r>
            <a:r>
              <a:rPr lang="ru-RU" altLang="ru-UA" sz="2300" dirty="0" err="1"/>
              <a:t>відповідні</a:t>
            </a:r>
            <a:r>
              <a:rPr lang="en-US" altLang="ru-UA" sz="2300" dirty="0"/>
              <a:t> </a:t>
            </a:r>
            <a:r>
              <a:rPr lang="ru-RU" altLang="ru-UA" sz="2300" dirty="0" err="1"/>
              <a:t>медіа</a:t>
            </a:r>
            <a:r>
              <a:rPr lang="en-US" altLang="ru-UA" sz="2300" dirty="0"/>
              <a:t> </a:t>
            </a:r>
            <a:r>
              <a:rPr lang="ru-RU" altLang="ru-UA" sz="2300" dirty="0"/>
              <a:t>для</a:t>
            </a:r>
            <a:r>
              <a:rPr lang="en-US" altLang="ru-UA" sz="2300" dirty="0"/>
              <a:t> </a:t>
            </a:r>
            <a:r>
              <a:rPr lang="ru-RU" altLang="ru-UA" sz="2300" dirty="0" err="1"/>
              <a:t>створення</a:t>
            </a:r>
            <a:r>
              <a:rPr lang="en-US" altLang="ru-UA" sz="2300" dirty="0"/>
              <a:t> </a:t>
            </a:r>
            <a:r>
              <a:rPr lang="ru-RU" altLang="ru-UA" sz="2300" dirty="0"/>
              <a:t>та</a:t>
            </a:r>
            <a:r>
              <a:rPr lang="en-US" altLang="ru-UA" sz="2300" dirty="0"/>
              <a:t> </a:t>
            </a:r>
            <a:r>
              <a:rPr lang="ru-RU" altLang="ru-UA" sz="2300" dirty="0" err="1"/>
              <a:t>розповсюдження</a:t>
            </a:r>
            <a:r>
              <a:rPr lang="en-US" altLang="ru-UA" sz="2300" dirty="0"/>
              <a:t> </a:t>
            </a:r>
            <a:r>
              <a:rPr lang="ru-RU" altLang="ru-UA" sz="2300" dirty="0" err="1"/>
              <a:t>власних</a:t>
            </a:r>
            <a:r>
              <a:rPr lang="en-US" altLang="ru-UA" sz="2300" dirty="0"/>
              <a:t> </a:t>
            </a:r>
            <a:r>
              <a:rPr lang="ru-RU" altLang="ru-UA" sz="2300" dirty="0" err="1"/>
              <a:t>медіатекстів</a:t>
            </a:r>
            <a:r>
              <a:rPr lang="en-US" altLang="ru-UA" sz="2300" dirty="0"/>
              <a:t> </a:t>
            </a:r>
            <a:r>
              <a:rPr lang="ru-RU" altLang="ru-UA" sz="2300" dirty="0"/>
              <a:t>та</a:t>
            </a:r>
            <a:r>
              <a:rPr lang="en-US" altLang="ru-UA" sz="2300" dirty="0"/>
              <a:t> </a:t>
            </a:r>
            <a:r>
              <a:rPr lang="ru-RU" altLang="ru-UA" sz="2300" dirty="0" err="1"/>
              <a:t>набуття</a:t>
            </a:r>
            <a:r>
              <a:rPr lang="en-US" altLang="ru-UA" sz="2300" dirty="0"/>
              <a:t> </a:t>
            </a:r>
            <a:r>
              <a:rPr lang="ru-RU" altLang="ru-UA" sz="2300" dirty="0" err="1"/>
              <a:t>зацікавленої</a:t>
            </a:r>
            <a:r>
              <a:rPr lang="en-US" altLang="ru-UA" sz="2300" dirty="0"/>
              <a:t> </a:t>
            </a:r>
            <a:r>
              <a:rPr lang="ru-RU" altLang="ru-UA" sz="2300" dirty="0"/>
              <a:t>в</a:t>
            </a:r>
            <a:r>
              <a:rPr lang="en-US" altLang="ru-UA" sz="2300" dirty="0"/>
              <a:t> </a:t>
            </a:r>
            <a:r>
              <a:rPr lang="ru-RU" altLang="ru-UA" sz="2300" dirty="0"/>
              <a:t>них</a:t>
            </a:r>
            <a:r>
              <a:rPr lang="en-US" altLang="ru-UA" sz="2300" dirty="0"/>
              <a:t> </a:t>
            </a:r>
            <a:r>
              <a:rPr lang="ru-RU" altLang="ru-UA" sz="2300" dirty="0" err="1"/>
              <a:t>аудиторії</a:t>
            </a:r>
            <a:r>
              <a:rPr lang="en-US" altLang="ru-UA" sz="2300" dirty="0"/>
              <a:t>; </a:t>
            </a:r>
            <a:endParaRPr lang="uk-UA" altLang="ru-UA" sz="2300" dirty="0"/>
          </a:p>
          <a:p>
            <a:pPr marL="0" indent="0">
              <a:lnSpc>
                <a:spcPct val="80000"/>
              </a:lnSpc>
              <a:buNone/>
            </a:pPr>
            <a:endParaRPr lang="uk-UA" altLang="ru-UA" sz="23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ru-UA" sz="2300" b="1" dirty="0"/>
              <a:t>5)</a:t>
            </a:r>
            <a:r>
              <a:rPr lang="en-US" altLang="ru-UA" sz="2300" dirty="0"/>
              <a:t> </a:t>
            </a:r>
            <a:r>
              <a:rPr lang="ru-RU" altLang="ru-UA" sz="2300" dirty="0" err="1"/>
              <a:t>отримання</a:t>
            </a:r>
            <a:r>
              <a:rPr lang="en-US" altLang="ru-UA" sz="2300" dirty="0"/>
              <a:t> </a:t>
            </a:r>
            <a:r>
              <a:rPr lang="ru-RU" altLang="ru-UA" sz="2300" dirty="0" err="1"/>
              <a:t>можливості</a:t>
            </a:r>
            <a:r>
              <a:rPr lang="en-US" altLang="ru-UA" sz="2300" dirty="0"/>
              <a:t> </a:t>
            </a:r>
            <a:r>
              <a:rPr lang="ru-RU" altLang="ru-UA" sz="2300" dirty="0" err="1"/>
              <a:t>вільного</a:t>
            </a:r>
            <a:r>
              <a:rPr lang="en-US" altLang="ru-UA" sz="2300" dirty="0"/>
              <a:t> </a:t>
            </a:r>
            <a:r>
              <a:rPr lang="ru-RU" altLang="ru-UA" sz="2300" dirty="0"/>
              <a:t>доступу</a:t>
            </a:r>
            <a:r>
              <a:rPr lang="en-US" altLang="ru-UA" sz="2300" dirty="0"/>
              <a:t> </a:t>
            </a:r>
            <a:r>
              <a:rPr lang="ru-RU" altLang="ru-UA" sz="2300" dirty="0"/>
              <a:t>до</a:t>
            </a:r>
            <a:r>
              <a:rPr lang="en-US" altLang="ru-UA" sz="2300" dirty="0"/>
              <a:t> </a:t>
            </a:r>
            <a:r>
              <a:rPr lang="ru-RU" altLang="ru-UA" sz="2300" dirty="0" err="1"/>
              <a:t>медіа</a:t>
            </a:r>
            <a:r>
              <a:rPr lang="en-US" altLang="ru-UA" sz="2300" dirty="0"/>
              <a:t> </a:t>
            </a:r>
            <a:r>
              <a:rPr lang="ru-RU" altLang="ru-UA" sz="2300" dirty="0"/>
              <a:t>як</a:t>
            </a:r>
            <a:r>
              <a:rPr lang="en-US" altLang="ru-UA" sz="2300" dirty="0"/>
              <a:t> </a:t>
            </a:r>
            <a:r>
              <a:rPr lang="ru-RU" altLang="ru-UA" sz="2300" dirty="0"/>
              <a:t>для</a:t>
            </a:r>
            <a:r>
              <a:rPr lang="en-US" altLang="ru-UA" sz="2300" dirty="0"/>
              <a:t> </a:t>
            </a:r>
            <a:r>
              <a:rPr lang="ru-RU" altLang="ru-UA" sz="2300" dirty="0" err="1"/>
              <a:t>сприйняття</a:t>
            </a:r>
            <a:r>
              <a:rPr lang="en-US" altLang="ru-UA" sz="2300" dirty="0"/>
              <a:t>, </a:t>
            </a:r>
            <a:r>
              <a:rPr lang="ru-RU" altLang="ru-UA" sz="2300" dirty="0"/>
              <a:t>так</a:t>
            </a:r>
            <a:r>
              <a:rPr lang="en-US" altLang="ru-UA" sz="2300" dirty="0"/>
              <a:t> </a:t>
            </a:r>
            <a:r>
              <a:rPr lang="ru-RU" altLang="ru-UA" sz="2300" dirty="0"/>
              <a:t>і</a:t>
            </a:r>
            <a:r>
              <a:rPr lang="en-US" altLang="ru-UA" sz="2300" dirty="0"/>
              <a:t> </a:t>
            </a:r>
            <a:r>
              <a:rPr lang="ru-RU" altLang="ru-UA" sz="2300" dirty="0"/>
              <a:t>для</a:t>
            </a:r>
            <a:r>
              <a:rPr lang="en-US" altLang="ru-UA" sz="2300" dirty="0"/>
              <a:t> </a:t>
            </a:r>
            <a:r>
              <a:rPr lang="ru-RU" altLang="ru-UA" sz="2300" dirty="0" err="1"/>
              <a:t>продукції</a:t>
            </a:r>
            <a:r>
              <a:rPr lang="en-US" altLang="ru-UA" sz="2300" dirty="0"/>
              <a:t>. </a:t>
            </a:r>
            <a:endParaRPr lang="ru-RU" altLang="ru-UA" sz="2300" dirty="0"/>
          </a:p>
        </p:txBody>
      </p:sp>
    </p:spTree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9DCA13A-CE98-48F4-B5BE-BACAD1E527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UA" sz="4400" b="1" dirty="0">
                <a:solidFill>
                  <a:srgbClr val="0070C0"/>
                </a:solidFill>
              </a:rPr>
              <a:t>Причини </a:t>
            </a:r>
            <a:r>
              <a:rPr lang="ru-RU" altLang="ru-UA" sz="4400" b="1" dirty="0" err="1">
                <a:solidFill>
                  <a:srgbClr val="0070C0"/>
                </a:solidFill>
              </a:rPr>
              <a:t>актуальності</a:t>
            </a:r>
            <a:r>
              <a:rPr lang="ru-RU" altLang="ru-UA" sz="4400" b="1" dirty="0">
                <a:solidFill>
                  <a:srgbClr val="0070C0"/>
                </a:solidFill>
              </a:rPr>
              <a:t> </a:t>
            </a:r>
            <a:r>
              <a:rPr lang="ru-RU" altLang="ru-UA" sz="4400" b="1" dirty="0" err="1">
                <a:solidFill>
                  <a:srgbClr val="0070C0"/>
                </a:solidFill>
              </a:rPr>
              <a:t>медіаосвіти</a:t>
            </a:r>
            <a:r>
              <a:rPr lang="ru-RU" altLang="ru-UA" sz="4400" b="1" dirty="0">
                <a:solidFill>
                  <a:srgbClr val="0070C0"/>
                </a:solidFill>
              </a:rPr>
              <a:t> у </a:t>
            </a:r>
            <a:r>
              <a:rPr lang="ru-RU" altLang="ru-UA" sz="4400" b="1" dirty="0" err="1">
                <a:solidFill>
                  <a:srgbClr val="0070C0"/>
                </a:solidFill>
              </a:rPr>
              <a:t>сучасному</a:t>
            </a:r>
            <a:r>
              <a:rPr lang="ru-RU" altLang="ru-UA" sz="4400" b="1" dirty="0">
                <a:solidFill>
                  <a:srgbClr val="0070C0"/>
                </a:solidFill>
              </a:rPr>
              <a:t> </a:t>
            </a:r>
            <a:r>
              <a:rPr lang="ru-RU" altLang="ru-UA" sz="4400" b="1" dirty="0" err="1">
                <a:solidFill>
                  <a:srgbClr val="0070C0"/>
                </a:solidFill>
              </a:rPr>
              <a:t>світі</a:t>
            </a:r>
            <a:endParaRPr lang="ru-UA" dirty="0">
              <a:solidFill>
                <a:srgbClr val="0070C0"/>
              </a:solidFill>
            </a:endParaRPr>
          </a:p>
        </p:txBody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DB5D4EBF-85AA-4E1A-AE29-908DCB181D86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1033739" y="1690688"/>
            <a:ext cx="10707687" cy="4802187"/>
          </a:xfrm>
        </p:spPr>
        <p:txBody>
          <a:bodyPr>
            <a:normAutofit fontScale="92500" lnSpcReduction="20000"/>
          </a:bodyPr>
          <a:lstStyle/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ru-RU" altLang="ru-UA" sz="2000" b="1" dirty="0"/>
              <a:t>Лен </a:t>
            </a:r>
            <a:r>
              <a:rPr lang="ru-RU" altLang="ru-UA" sz="2000" b="1" dirty="0" err="1"/>
              <a:t>Мастерман</a:t>
            </a:r>
            <a:r>
              <a:rPr lang="ru-RU" altLang="ru-UA" sz="2000" b="1" dirty="0"/>
              <a:t> </a:t>
            </a:r>
            <a:r>
              <a:rPr lang="en-US" altLang="ru-UA" sz="2000" dirty="0"/>
              <a:t>(</a:t>
            </a:r>
            <a:r>
              <a:rPr lang="uk-UA" altLang="ru-UA" sz="2000" dirty="0"/>
              <a:t>професор, доктор наук, діяч британської </a:t>
            </a:r>
            <a:r>
              <a:rPr lang="uk-UA" altLang="ru-UA" sz="2000" dirty="0" err="1"/>
              <a:t>медіаосвіти</a:t>
            </a:r>
            <a:r>
              <a:rPr lang="uk-UA" altLang="ru-UA" sz="2000" dirty="0"/>
              <a:t>) </a:t>
            </a:r>
            <a:r>
              <a:rPr lang="ru-RU" altLang="ru-UA" sz="2000" b="1" dirty="0" err="1"/>
              <a:t>виділив</a:t>
            </a:r>
            <a:r>
              <a:rPr lang="ru-RU" altLang="ru-UA" sz="2000" b="1" dirty="0"/>
              <a:t> та </a:t>
            </a:r>
            <a:r>
              <a:rPr lang="ru-RU" altLang="ru-UA" sz="2000" b="1" dirty="0" err="1"/>
              <a:t>обґрунтував</a:t>
            </a:r>
            <a:r>
              <a:rPr lang="ru-RU" altLang="ru-UA" sz="2000" b="1" dirty="0"/>
              <a:t> причини </a:t>
            </a:r>
            <a:r>
              <a:rPr lang="ru-RU" altLang="ru-UA" sz="2000" b="1" dirty="0" err="1"/>
              <a:t>актуальності</a:t>
            </a:r>
            <a:r>
              <a:rPr lang="ru-RU" altLang="ru-UA" sz="2000" b="1" dirty="0"/>
              <a:t> </a:t>
            </a:r>
            <a:r>
              <a:rPr lang="ru-RU" altLang="ru-UA" sz="2000" b="1" dirty="0" err="1"/>
              <a:t>медіаосвіти</a:t>
            </a:r>
            <a:r>
              <a:rPr lang="ru-RU" altLang="ru-UA" sz="2000" b="1" dirty="0"/>
              <a:t> у </a:t>
            </a:r>
            <a:r>
              <a:rPr lang="ru-RU" altLang="ru-UA" sz="2000" b="1" dirty="0" err="1"/>
              <a:t>сучасному</a:t>
            </a:r>
            <a:r>
              <a:rPr lang="ru-RU" altLang="ru-UA" sz="2000" b="1" dirty="0"/>
              <a:t> </a:t>
            </a:r>
            <a:r>
              <a:rPr lang="ru-RU" altLang="ru-UA" sz="2000" b="1" dirty="0" err="1"/>
              <a:t>світі</a:t>
            </a:r>
            <a:r>
              <a:rPr lang="ru-RU" altLang="ru-UA" sz="2000" b="1" dirty="0"/>
              <a:t>: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endParaRPr lang="ru-RU" altLang="ru-UA" sz="2000" dirty="0"/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ru-RU" altLang="ru-UA" sz="2000" dirty="0"/>
              <a:t>1. </a:t>
            </a:r>
            <a:r>
              <a:rPr lang="ru-RU" altLang="ru-UA" sz="2000" dirty="0" err="1"/>
              <a:t>Високий</a:t>
            </a:r>
            <a:r>
              <a:rPr lang="ru-RU" altLang="ru-UA" sz="2000" dirty="0"/>
              <a:t> </a:t>
            </a:r>
            <a:r>
              <a:rPr lang="ru-RU" altLang="ru-UA" sz="2000" dirty="0" err="1"/>
              <a:t>рівень</a:t>
            </a:r>
            <a:r>
              <a:rPr lang="ru-RU" altLang="ru-UA" sz="2000" dirty="0"/>
              <a:t> </a:t>
            </a:r>
            <a:r>
              <a:rPr lang="ru-RU" altLang="ru-UA" sz="2000" b="1" dirty="0" err="1"/>
              <a:t>споживання</a:t>
            </a:r>
            <a:r>
              <a:rPr lang="ru-RU" altLang="ru-UA" sz="2000" b="1" dirty="0"/>
              <a:t> </a:t>
            </a:r>
            <a:r>
              <a:rPr lang="ru-RU" altLang="ru-UA" sz="2000" b="1" dirty="0" err="1"/>
              <a:t>мас-медіа</a:t>
            </a:r>
            <a:r>
              <a:rPr lang="ru-RU" altLang="ru-UA" sz="2000" b="1" dirty="0"/>
              <a:t> </a:t>
            </a:r>
            <a:r>
              <a:rPr lang="ru-RU" altLang="ru-UA" sz="2000" dirty="0"/>
              <a:t>та </a:t>
            </a:r>
            <a:r>
              <a:rPr lang="ru-RU" altLang="ru-UA" sz="2000" dirty="0" err="1"/>
              <a:t>насиченість</a:t>
            </a:r>
            <a:r>
              <a:rPr lang="ru-RU" altLang="ru-UA" sz="2000" dirty="0"/>
              <a:t> </a:t>
            </a:r>
            <a:r>
              <a:rPr lang="ru-RU" altLang="ru-UA" sz="2000" dirty="0" err="1"/>
              <a:t>сучасних</a:t>
            </a:r>
            <a:r>
              <a:rPr lang="ru-RU" altLang="ru-UA" sz="2000" dirty="0"/>
              <a:t> </a:t>
            </a:r>
            <a:r>
              <a:rPr lang="ru-RU" altLang="ru-UA" sz="2000" dirty="0" err="1"/>
              <a:t>суспільств</a:t>
            </a:r>
            <a:r>
              <a:rPr lang="ru-RU" altLang="ru-UA" sz="2000" dirty="0"/>
              <a:t> </a:t>
            </a:r>
            <a:r>
              <a:rPr lang="ru-RU" altLang="ru-UA" sz="2000" dirty="0" err="1"/>
              <a:t>їх</a:t>
            </a:r>
            <a:r>
              <a:rPr lang="ru-RU" altLang="ru-UA" sz="2000" dirty="0"/>
              <a:t> продуктами. 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endParaRPr lang="ru-RU" altLang="ru-UA" sz="2000" dirty="0"/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ru-RU" altLang="ru-UA" sz="2000" dirty="0"/>
              <a:t>2. </a:t>
            </a:r>
            <a:r>
              <a:rPr lang="ru-RU" altLang="ru-UA" sz="2000" dirty="0" err="1"/>
              <a:t>Ідеологічна</a:t>
            </a:r>
            <a:r>
              <a:rPr lang="ru-RU" altLang="ru-UA" sz="2000" dirty="0"/>
              <a:t> </a:t>
            </a:r>
            <a:r>
              <a:rPr lang="ru-RU" altLang="ru-UA" sz="2000" dirty="0" err="1"/>
              <a:t>важливість</a:t>
            </a:r>
            <a:r>
              <a:rPr lang="ru-RU" altLang="ru-UA" sz="2000" dirty="0"/>
              <a:t> </a:t>
            </a:r>
            <a:r>
              <a:rPr lang="ru-RU" altLang="ru-UA" sz="2000" dirty="0" err="1"/>
              <a:t>медіа</a:t>
            </a:r>
            <a:r>
              <a:rPr lang="ru-RU" altLang="ru-UA" sz="2000" dirty="0"/>
              <a:t> та </a:t>
            </a:r>
            <a:r>
              <a:rPr lang="ru-RU" altLang="ru-UA" sz="2000" dirty="0" err="1"/>
              <a:t>їхній</a:t>
            </a:r>
            <a:r>
              <a:rPr lang="ru-RU" altLang="ru-UA" sz="2000" dirty="0"/>
              <a:t> </a:t>
            </a:r>
            <a:r>
              <a:rPr lang="ru-RU" altLang="ru-UA" sz="2000" b="1" dirty="0" err="1"/>
              <a:t>вплив</a:t>
            </a:r>
            <a:r>
              <a:rPr lang="ru-RU" altLang="ru-UA" sz="2000" b="1" dirty="0"/>
              <a:t> на </a:t>
            </a:r>
            <a:r>
              <a:rPr lang="ru-RU" altLang="ru-UA" sz="2000" b="1" dirty="0" err="1"/>
              <a:t>свідомість</a:t>
            </a:r>
            <a:r>
              <a:rPr lang="ru-RU" altLang="ru-UA" sz="2000" b="1" dirty="0"/>
              <a:t> </a:t>
            </a:r>
            <a:r>
              <a:rPr lang="ru-RU" altLang="ru-UA" sz="2000" b="1" dirty="0" err="1"/>
              <a:t>аудиторії</a:t>
            </a:r>
            <a:r>
              <a:rPr lang="ru-RU" altLang="ru-UA" sz="2000" dirty="0"/>
              <a:t>. </a:t>
            </a:r>
            <a:endParaRPr lang="en-US" altLang="ru-UA" sz="2000" dirty="0"/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endParaRPr lang="en-US" altLang="ru-UA" sz="2000" dirty="0"/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ru-RU" altLang="ru-UA" sz="2000" dirty="0"/>
              <a:t>3. </a:t>
            </a:r>
            <a:r>
              <a:rPr lang="ru-RU" altLang="ru-UA" sz="2000" b="1" dirty="0" err="1"/>
              <a:t>Швидке</a:t>
            </a:r>
            <a:r>
              <a:rPr lang="ru-RU" altLang="ru-UA" sz="2000" b="1" dirty="0"/>
              <a:t> </a:t>
            </a:r>
            <a:r>
              <a:rPr lang="ru-RU" altLang="ru-UA" sz="2000" b="1" dirty="0" err="1"/>
              <a:t>зростання</a:t>
            </a:r>
            <a:r>
              <a:rPr lang="ru-RU" altLang="ru-UA" sz="2000" b="1" dirty="0"/>
              <a:t> </a:t>
            </a:r>
            <a:r>
              <a:rPr lang="ru-RU" altLang="ru-UA" sz="2000" b="1" dirty="0" err="1"/>
              <a:t>кількості</a:t>
            </a:r>
            <a:r>
              <a:rPr lang="ru-RU" altLang="ru-UA" sz="2000" b="1" dirty="0"/>
              <a:t> </a:t>
            </a:r>
            <a:r>
              <a:rPr lang="ru-RU" altLang="ru-UA" sz="2000" b="1" dirty="0" err="1"/>
              <a:t>медійної</a:t>
            </a:r>
            <a:r>
              <a:rPr lang="ru-RU" altLang="ru-UA" sz="2000" b="1" dirty="0"/>
              <a:t> </a:t>
            </a:r>
            <a:r>
              <a:rPr lang="ru-RU" altLang="ru-UA" sz="2000" b="1" dirty="0" err="1"/>
              <a:t>інформації</a:t>
            </a:r>
            <a:r>
              <a:rPr lang="ru-RU" altLang="ru-UA" sz="2000" dirty="0"/>
              <a:t>, </a:t>
            </a:r>
            <a:r>
              <a:rPr lang="ru-RU" altLang="ru-UA" sz="2000" dirty="0" err="1"/>
              <a:t>посилення</a:t>
            </a:r>
            <a:r>
              <a:rPr lang="ru-RU" altLang="ru-UA" sz="2000" dirty="0"/>
              <a:t> </a:t>
            </a:r>
            <a:r>
              <a:rPr lang="ru-RU" altLang="ru-UA" sz="2000" dirty="0" err="1"/>
              <a:t>механізмів</a:t>
            </a:r>
            <a:r>
              <a:rPr lang="ru-RU" altLang="ru-UA" sz="2000" dirty="0"/>
              <a:t> </a:t>
            </a:r>
            <a:r>
              <a:rPr lang="ru-RU" altLang="ru-UA" sz="2000" dirty="0" err="1"/>
              <a:t>управління</a:t>
            </a:r>
            <a:r>
              <a:rPr lang="ru-RU" altLang="ru-UA" sz="2000" dirty="0"/>
              <a:t> нею та </a:t>
            </a:r>
            <a:r>
              <a:rPr lang="ru-RU" altLang="ru-UA" sz="2000" dirty="0" err="1"/>
              <a:t>її</a:t>
            </a:r>
            <a:r>
              <a:rPr lang="ru-RU" altLang="ru-UA" sz="2000" dirty="0"/>
              <a:t> </a:t>
            </a:r>
            <a:r>
              <a:rPr lang="ru-RU" altLang="ru-UA" sz="2000" dirty="0" err="1"/>
              <a:t>розповсюдження</a:t>
            </a:r>
            <a:r>
              <a:rPr lang="ru-RU" altLang="ru-UA" sz="2000" dirty="0"/>
              <a:t>. 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endParaRPr lang="ru-RU" altLang="ru-UA" sz="2000" dirty="0"/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ru-RU" altLang="ru-UA" sz="2000" dirty="0"/>
              <a:t>4. </a:t>
            </a:r>
            <a:r>
              <a:rPr lang="ru-RU" altLang="ru-UA" sz="2000" dirty="0" err="1"/>
              <a:t>Інтенсивність</a:t>
            </a:r>
            <a:r>
              <a:rPr lang="ru-RU" altLang="ru-UA" sz="2000" dirty="0"/>
              <a:t> </a:t>
            </a:r>
            <a:r>
              <a:rPr lang="ru-RU" altLang="ru-UA" sz="2000" b="1" dirty="0" err="1"/>
              <a:t>проникнення</a:t>
            </a:r>
            <a:r>
              <a:rPr lang="ru-RU" altLang="ru-UA" sz="2000" b="1" dirty="0"/>
              <a:t> </a:t>
            </a:r>
            <a:r>
              <a:rPr lang="ru-RU" altLang="ru-UA" sz="2000" b="1" dirty="0" err="1"/>
              <a:t>медіа</a:t>
            </a:r>
            <a:r>
              <a:rPr lang="ru-RU" altLang="ru-UA" sz="2000" b="1" dirty="0"/>
              <a:t> </a:t>
            </a:r>
            <a:r>
              <a:rPr lang="ru-RU" altLang="ru-UA" sz="2000" dirty="0"/>
              <a:t>в </a:t>
            </a:r>
            <a:r>
              <a:rPr lang="ru-RU" altLang="ru-UA" sz="2000" dirty="0" err="1"/>
              <a:t>основні</a:t>
            </a:r>
            <a:r>
              <a:rPr lang="ru-RU" altLang="ru-UA" sz="2000" dirty="0"/>
              <a:t> </a:t>
            </a:r>
            <a:r>
              <a:rPr lang="ru-RU" altLang="ru-UA" sz="2000" b="1" dirty="0" err="1"/>
              <a:t>демократичні</a:t>
            </a:r>
            <a:r>
              <a:rPr lang="ru-RU" altLang="ru-UA" sz="2000" b="1" dirty="0"/>
              <a:t> </a:t>
            </a:r>
            <a:r>
              <a:rPr lang="ru-RU" altLang="ru-UA" sz="2000" b="1" dirty="0" err="1"/>
              <a:t>процеси</a:t>
            </a:r>
            <a:r>
              <a:rPr lang="ru-RU" altLang="ru-UA" sz="2000" dirty="0"/>
              <a:t>. 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endParaRPr lang="ru-RU" altLang="ru-UA" sz="2000" dirty="0"/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ru-RU" altLang="ru-UA" sz="2000" dirty="0"/>
              <a:t>5. </a:t>
            </a:r>
            <a:r>
              <a:rPr lang="ru-RU" altLang="ru-UA" sz="2000" b="1" dirty="0" err="1"/>
              <a:t>Зростання</a:t>
            </a:r>
            <a:r>
              <a:rPr lang="ru-RU" altLang="ru-UA" sz="2000" dirty="0"/>
              <a:t> </a:t>
            </a:r>
            <a:r>
              <a:rPr lang="ru-RU" altLang="ru-UA" sz="2000" dirty="0" err="1"/>
              <a:t>значущості</a:t>
            </a:r>
            <a:r>
              <a:rPr lang="ru-RU" altLang="ru-UA" sz="2000" dirty="0"/>
              <a:t> </a:t>
            </a:r>
            <a:r>
              <a:rPr lang="ru-RU" altLang="ru-UA" sz="2000" b="1" dirty="0" err="1"/>
              <a:t>візуальної</a:t>
            </a:r>
            <a:r>
              <a:rPr lang="ru-RU" altLang="ru-UA" sz="2000" b="1" dirty="0"/>
              <a:t> </a:t>
            </a:r>
            <a:r>
              <a:rPr lang="ru-RU" altLang="ru-UA" sz="2000" b="1" dirty="0" err="1"/>
              <a:t>комунікації</a:t>
            </a:r>
            <a:r>
              <a:rPr lang="ru-RU" altLang="ru-UA" sz="2000" b="1" dirty="0"/>
              <a:t> </a:t>
            </a:r>
            <a:r>
              <a:rPr lang="ru-RU" altLang="ru-UA" sz="2000" dirty="0"/>
              <a:t>та </a:t>
            </a:r>
            <a:r>
              <a:rPr lang="ru-RU" altLang="ru-UA" sz="2000" dirty="0" err="1"/>
              <a:t>інформації</a:t>
            </a:r>
            <a:r>
              <a:rPr lang="ru-RU" altLang="ru-UA" sz="2000" dirty="0"/>
              <a:t> в </a:t>
            </a:r>
            <a:r>
              <a:rPr lang="ru-RU" altLang="ru-UA" sz="2000" dirty="0" err="1"/>
              <a:t>усіх</a:t>
            </a:r>
            <a:r>
              <a:rPr lang="ru-RU" altLang="ru-UA" sz="2000" dirty="0"/>
              <a:t> </a:t>
            </a:r>
            <a:r>
              <a:rPr lang="ru-RU" altLang="ru-UA" sz="2000" dirty="0" err="1"/>
              <a:t>галузях</a:t>
            </a:r>
            <a:r>
              <a:rPr lang="ru-RU" altLang="ru-UA" sz="2000" dirty="0"/>
              <a:t>. 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endParaRPr lang="ru-RU" altLang="ru-UA" sz="2000" dirty="0"/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ru-RU" altLang="ru-UA" sz="2000" dirty="0"/>
              <a:t>6. </a:t>
            </a:r>
            <a:r>
              <a:rPr lang="ru-RU" altLang="ru-UA" sz="2000" dirty="0" err="1"/>
              <a:t>Необхідність</a:t>
            </a:r>
            <a:r>
              <a:rPr lang="ru-RU" altLang="ru-UA" sz="2000" dirty="0"/>
              <a:t> </a:t>
            </a:r>
            <a:r>
              <a:rPr lang="ru-RU" altLang="ru-UA" sz="2000" dirty="0" err="1"/>
              <a:t>навчання</a:t>
            </a:r>
            <a:r>
              <a:rPr lang="ru-RU" altLang="ru-UA" sz="2000" dirty="0"/>
              <a:t> </a:t>
            </a:r>
            <a:r>
              <a:rPr lang="ru-RU" altLang="ru-UA" sz="2000" dirty="0" err="1"/>
              <a:t>школярів</a:t>
            </a:r>
            <a:r>
              <a:rPr lang="ru-RU" altLang="ru-UA" sz="2000" dirty="0"/>
              <a:t>/</a:t>
            </a:r>
            <a:r>
              <a:rPr lang="ru-RU" altLang="ru-UA" sz="2000" dirty="0" err="1"/>
              <a:t>студентів</a:t>
            </a:r>
            <a:r>
              <a:rPr lang="ru-RU" altLang="ru-UA" sz="2000" dirty="0"/>
              <a:t> з </a:t>
            </a:r>
            <a:r>
              <a:rPr lang="ru-RU" altLang="ru-UA" sz="2000" dirty="0" err="1"/>
              <a:t>орієнтацією</a:t>
            </a:r>
            <a:r>
              <a:rPr lang="ru-RU" altLang="ru-UA" sz="2000" dirty="0"/>
              <a:t> на </a:t>
            </a:r>
            <a:r>
              <a:rPr lang="ru-RU" altLang="ru-UA" sz="2000" dirty="0" err="1"/>
              <a:t>відповідність</a:t>
            </a:r>
            <a:r>
              <a:rPr lang="ru-RU" altLang="ru-UA" sz="2000" dirty="0"/>
              <a:t> </a:t>
            </a:r>
            <a:r>
              <a:rPr lang="ru-RU" altLang="ru-UA" sz="2000" dirty="0" err="1"/>
              <a:t>сучасним</a:t>
            </a:r>
            <a:r>
              <a:rPr lang="ru-RU" altLang="ru-UA" sz="2000" dirty="0"/>
              <a:t> </a:t>
            </a:r>
            <a:r>
              <a:rPr lang="ru-RU" altLang="ru-UA" sz="2000" dirty="0" err="1"/>
              <a:t>вимогам</a:t>
            </a:r>
            <a:r>
              <a:rPr lang="ru-RU" altLang="ru-UA" sz="2000" dirty="0"/>
              <a:t>.</a:t>
            </a:r>
          </a:p>
        </p:txBody>
      </p:sp>
    </p:spTree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93127E3-D540-3B96-D175-4006DD3130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spcBef>
                <a:spcPct val="20000"/>
              </a:spcBef>
            </a:pPr>
            <a:r>
              <a:rPr lang="ru-RU" altLang="ru-UA" sz="4000" b="1" dirty="0" err="1">
                <a:solidFill>
                  <a:srgbClr val="0070C0"/>
                </a:solidFill>
                <a:latin typeface="Arial" panose="020B0604020202020204" pitchFamily="34" charset="0"/>
              </a:rPr>
              <a:t>Концепція</a:t>
            </a:r>
            <a:r>
              <a:rPr lang="ru-RU" altLang="ru-UA" sz="4000" b="1" dirty="0">
                <a:solidFill>
                  <a:srgbClr val="0070C0"/>
                </a:solidFill>
                <a:latin typeface="Arial" panose="020B0604020202020204" pitchFamily="34" charset="0"/>
              </a:rPr>
              <a:t> </a:t>
            </a:r>
            <a:r>
              <a:rPr lang="ru-RU" altLang="ru-UA" sz="4000" b="1" dirty="0" err="1">
                <a:solidFill>
                  <a:srgbClr val="0070C0"/>
                </a:solidFill>
                <a:latin typeface="Arial" panose="020B0604020202020204" pitchFamily="34" charset="0"/>
              </a:rPr>
              <a:t>впровадження</a:t>
            </a:r>
            <a:r>
              <a:rPr lang="ru-RU" altLang="ru-UA" sz="4000" b="1" dirty="0">
                <a:solidFill>
                  <a:srgbClr val="0070C0"/>
                </a:solidFill>
                <a:latin typeface="Arial" panose="020B0604020202020204" pitchFamily="34" charset="0"/>
              </a:rPr>
              <a:t>  </a:t>
            </a:r>
            <a:r>
              <a:rPr lang="ru-RU" altLang="ru-UA" sz="4000" b="1" dirty="0" err="1">
                <a:solidFill>
                  <a:srgbClr val="0070C0"/>
                </a:solidFill>
                <a:latin typeface="Arial" panose="020B0604020202020204" pitchFamily="34" charset="0"/>
              </a:rPr>
              <a:t>медіаосвіти</a:t>
            </a:r>
            <a:r>
              <a:rPr lang="ru-RU" altLang="ru-UA" sz="4000" b="1" dirty="0">
                <a:solidFill>
                  <a:srgbClr val="0070C0"/>
                </a:solidFill>
                <a:latin typeface="Arial" panose="020B0604020202020204" pitchFamily="34" charset="0"/>
              </a:rPr>
              <a:t> в </a:t>
            </a:r>
            <a:r>
              <a:rPr lang="ru-RU" altLang="ru-UA" sz="4000" b="1" dirty="0" err="1">
                <a:solidFill>
                  <a:srgbClr val="0070C0"/>
                </a:solidFill>
                <a:latin typeface="Arial" panose="020B0604020202020204" pitchFamily="34" charset="0"/>
              </a:rPr>
              <a:t>Україні</a:t>
            </a:r>
            <a:endParaRPr lang="ru-UA" sz="4000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D05CF7B-3F1E-2AA4-F840-7755EF83D272}"/>
              </a:ext>
            </a:extLst>
          </p:cNvPr>
          <p:cNvSpPr txBox="1"/>
          <p:nvPr/>
        </p:nvSpPr>
        <p:spPr>
          <a:xfrm>
            <a:off x="838200" y="1812380"/>
            <a:ext cx="10691191" cy="47837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spcBef>
                <a:spcPct val="20000"/>
              </a:spcBef>
            </a:pPr>
            <a:r>
              <a:rPr lang="ru-RU" altLang="ru-UA" sz="3200" b="1" i="1" dirty="0">
                <a:latin typeface="Arial" panose="020B0604020202020204" pitchFamily="34" charset="0"/>
              </a:rPr>
              <a:t>20 </a:t>
            </a:r>
            <a:r>
              <a:rPr lang="ru-RU" altLang="ru-UA" sz="3200" b="1" i="1" dirty="0" err="1">
                <a:latin typeface="Arial" panose="020B0604020202020204" pitchFamily="34" charset="0"/>
              </a:rPr>
              <a:t>травня</a:t>
            </a:r>
            <a:r>
              <a:rPr lang="ru-RU" altLang="ru-UA" sz="3200" b="1" i="1" dirty="0">
                <a:latin typeface="Arial" panose="020B0604020202020204" pitchFamily="34" charset="0"/>
              </a:rPr>
              <a:t> 2010 року </a:t>
            </a:r>
          </a:p>
          <a:p>
            <a:pPr algn="ctr">
              <a:spcBef>
                <a:spcPct val="20000"/>
              </a:spcBef>
            </a:pPr>
            <a:r>
              <a:rPr lang="ru-RU" altLang="ru-UA" sz="3200" dirty="0" err="1">
                <a:latin typeface="Arial" panose="020B0604020202020204" pitchFamily="34" charset="0"/>
              </a:rPr>
              <a:t>постановою</a:t>
            </a:r>
            <a:r>
              <a:rPr lang="ru-RU" altLang="ru-UA" sz="3200" dirty="0">
                <a:latin typeface="Arial" panose="020B0604020202020204" pitchFamily="34" charset="0"/>
              </a:rPr>
              <a:t> </a:t>
            </a:r>
            <a:r>
              <a:rPr lang="ru-RU" altLang="ru-UA" sz="3200" dirty="0" err="1">
                <a:latin typeface="Arial" panose="020B0604020202020204" pitchFamily="34" charset="0"/>
              </a:rPr>
              <a:t>Президії</a:t>
            </a:r>
            <a:r>
              <a:rPr lang="ru-RU" altLang="ru-UA" sz="3200" dirty="0">
                <a:latin typeface="Arial" panose="020B0604020202020204" pitchFamily="34" charset="0"/>
              </a:rPr>
              <a:t> </a:t>
            </a:r>
          </a:p>
          <a:p>
            <a:pPr algn="ctr">
              <a:spcBef>
                <a:spcPct val="20000"/>
              </a:spcBef>
            </a:pPr>
            <a:r>
              <a:rPr lang="ru-RU" altLang="ru-UA" sz="3200" dirty="0" err="1">
                <a:latin typeface="Arial" panose="020B0604020202020204" pitchFamily="34" charset="0"/>
              </a:rPr>
              <a:t>Національної</a:t>
            </a:r>
            <a:r>
              <a:rPr lang="ru-RU" altLang="ru-UA" sz="3200" dirty="0">
                <a:latin typeface="Arial" panose="020B0604020202020204" pitchFamily="34" charset="0"/>
              </a:rPr>
              <a:t> </a:t>
            </a:r>
            <a:r>
              <a:rPr lang="ru-RU" altLang="ru-UA" sz="3200" dirty="0" err="1">
                <a:latin typeface="Arial" panose="020B0604020202020204" pitchFamily="34" charset="0"/>
              </a:rPr>
              <a:t>академії</a:t>
            </a:r>
            <a:r>
              <a:rPr lang="ru-RU" altLang="ru-UA" sz="3200" dirty="0">
                <a:latin typeface="Arial" panose="020B0604020202020204" pitchFamily="34" charset="0"/>
              </a:rPr>
              <a:t> </a:t>
            </a:r>
          </a:p>
          <a:p>
            <a:pPr algn="ctr">
              <a:spcBef>
                <a:spcPct val="20000"/>
              </a:spcBef>
            </a:pPr>
            <a:r>
              <a:rPr lang="ru-RU" altLang="ru-UA" sz="3200" dirty="0" err="1">
                <a:latin typeface="Arial" panose="020B0604020202020204" pitchFamily="34" charset="0"/>
              </a:rPr>
              <a:t>педагогічних</a:t>
            </a:r>
            <a:r>
              <a:rPr lang="ru-RU" altLang="ru-UA" sz="3200" dirty="0">
                <a:latin typeface="Arial" panose="020B0604020202020204" pitchFamily="34" charset="0"/>
              </a:rPr>
              <a:t> наук </a:t>
            </a:r>
            <a:r>
              <a:rPr lang="ru-RU" altLang="ru-UA" sz="3200" dirty="0" err="1">
                <a:latin typeface="Arial" panose="020B0604020202020204" pitchFamily="34" charset="0"/>
              </a:rPr>
              <a:t>України</a:t>
            </a:r>
            <a:r>
              <a:rPr lang="ru-RU" altLang="ru-UA" sz="3200" dirty="0">
                <a:latin typeface="Arial" panose="020B0604020202020204" pitchFamily="34" charset="0"/>
              </a:rPr>
              <a:t> </a:t>
            </a:r>
          </a:p>
          <a:p>
            <a:pPr algn="ctr">
              <a:spcBef>
                <a:spcPct val="20000"/>
              </a:spcBef>
            </a:pPr>
            <a:r>
              <a:rPr lang="ru-RU" altLang="ru-UA" sz="3200" dirty="0" err="1">
                <a:latin typeface="Arial" panose="020B0604020202020204" pitchFamily="34" charset="0"/>
              </a:rPr>
              <a:t>була</a:t>
            </a:r>
            <a:r>
              <a:rPr lang="ru-RU" altLang="ru-UA" sz="3200" dirty="0">
                <a:latin typeface="Arial" panose="020B0604020202020204" pitchFamily="34" charset="0"/>
              </a:rPr>
              <a:t> </a:t>
            </a:r>
            <a:r>
              <a:rPr lang="ru-RU" altLang="ru-UA" sz="3200" dirty="0" err="1">
                <a:latin typeface="Arial" panose="020B0604020202020204" pitchFamily="34" charset="0"/>
              </a:rPr>
              <a:t>схвалена</a:t>
            </a:r>
            <a:r>
              <a:rPr lang="ru-RU" altLang="ru-UA" sz="3200" dirty="0">
                <a:latin typeface="Arial" panose="020B0604020202020204" pitchFamily="34" charset="0"/>
              </a:rPr>
              <a:t> </a:t>
            </a:r>
          </a:p>
          <a:p>
            <a:pPr algn="ctr">
              <a:spcBef>
                <a:spcPct val="20000"/>
              </a:spcBef>
            </a:pPr>
            <a:r>
              <a:rPr lang="ru-RU" altLang="ru-UA" sz="3200" dirty="0" err="1">
                <a:latin typeface="Arial" panose="020B0604020202020204" pitchFamily="34" charset="0"/>
              </a:rPr>
              <a:t>Концепція</a:t>
            </a:r>
            <a:r>
              <a:rPr lang="ru-RU" altLang="ru-UA" sz="3200" dirty="0">
                <a:latin typeface="Arial" panose="020B0604020202020204" pitchFamily="34" charset="0"/>
              </a:rPr>
              <a:t> </a:t>
            </a:r>
            <a:r>
              <a:rPr lang="ru-RU" altLang="ru-UA" sz="3200" dirty="0" err="1">
                <a:latin typeface="Arial" panose="020B0604020202020204" pitchFamily="34" charset="0"/>
              </a:rPr>
              <a:t>впровадження</a:t>
            </a:r>
            <a:r>
              <a:rPr lang="ru-RU" altLang="ru-UA" sz="3200" dirty="0">
                <a:latin typeface="Arial" panose="020B0604020202020204" pitchFamily="34" charset="0"/>
              </a:rPr>
              <a:t> </a:t>
            </a:r>
          </a:p>
          <a:p>
            <a:pPr algn="ctr">
              <a:spcBef>
                <a:spcPct val="20000"/>
              </a:spcBef>
            </a:pPr>
            <a:r>
              <a:rPr lang="ru-RU" altLang="ru-UA" sz="3200" dirty="0" err="1">
                <a:latin typeface="Arial" panose="020B0604020202020204" pitchFamily="34" charset="0"/>
              </a:rPr>
              <a:t>медіаосвіти</a:t>
            </a:r>
            <a:r>
              <a:rPr lang="ru-RU" altLang="ru-UA" sz="3200" dirty="0">
                <a:latin typeface="Arial" panose="020B0604020202020204" pitchFamily="34" charset="0"/>
              </a:rPr>
              <a:t> в </a:t>
            </a:r>
            <a:r>
              <a:rPr lang="ru-RU" altLang="ru-UA" sz="3200" dirty="0" err="1">
                <a:latin typeface="Arial" panose="020B0604020202020204" pitchFamily="34" charset="0"/>
              </a:rPr>
              <a:t>Україні</a:t>
            </a:r>
            <a:r>
              <a:rPr lang="ru-RU" altLang="ru-UA" sz="3200" dirty="0">
                <a:latin typeface="Arial" panose="020B0604020202020204" pitchFamily="34" charset="0"/>
              </a:rPr>
              <a:t>. </a:t>
            </a:r>
            <a:endParaRPr lang="uk-UA" altLang="ru-UA" sz="3200" dirty="0">
              <a:latin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endParaRPr lang="ru-UA" sz="3200" dirty="0"/>
          </a:p>
        </p:txBody>
      </p:sp>
    </p:spTree>
    <p:extLst>
      <p:ext uri="{BB962C8B-B14F-4D97-AF65-F5344CB8AC3E}">
        <p14:creationId xmlns:p14="http://schemas.microsoft.com/office/powerpoint/2010/main" val="298383710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1227929-525A-209C-F489-2658E9C4F4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z="44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nherit"/>
              </a:rPr>
              <a:t>Головна мета Концепції</a:t>
            </a:r>
            <a:r>
              <a:rPr lang="uk-UA" sz="44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ato" panose="020F0502020204030203" pitchFamily="34" charset="0"/>
              </a:rPr>
              <a:t> </a:t>
            </a:r>
            <a:endParaRPr lang="ru-UA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626854A-2053-1B34-F3A9-584ADAD9F0B4}"/>
              </a:ext>
            </a:extLst>
          </p:cNvPr>
          <p:cNvSpPr txBox="1"/>
          <p:nvPr/>
        </p:nvSpPr>
        <p:spPr>
          <a:xfrm>
            <a:off x="980661" y="1438441"/>
            <a:ext cx="10721009" cy="45243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uk-UA" sz="3600" b="0" i="0" dirty="0">
                <a:solidFill>
                  <a:srgbClr val="404040"/>
                </a:solidFill>
                <a:effectLst/>
                <a:latin typeface="Lato" panose="020F0502020204030203" pitchFamily="34" charset="0"/>
              </a:rPr>
              <a:t>є сприяння </a:t>
            </a:r>
            <a:r>
              <a:rPr lang="uk-UA" sz="3600" b="1" i="0" dirty="0">
                <a:solidFill>
                  <a:srgbClr val="404040"/>
                </a:solidFill>
                <a:effectLst/>
                <a:latin typeface="Lato" panose="020F0502020204030203" pitchFamily="34" charset="0"/>
              </a:rPr>
              <a:t>розбудові</a:t>
            </a:r>
            <a:r>
              <a:rPr lang="uk-UA" sz="3600" b="0" i="0" dirty="0">
                <a:solidFill>
                  <a:srgbClr val="404040"/>
                </a:solidFill>
                <a:effectLst/>
                <a:latin typeface="Lato" panose="020F0502020204030203" pitchFamily="34" charset="0"/>
              </a:rPr>
              <a:t> в Україні ефективної </a:t>
            </a:r>
            <a:r>
              <a:rPr lang="uk-UA" sz="3600" b="1" i="0" dirty="0">
                <a:solidFill>
                  <a:srgbClr val="404040"/>
                </a:solidFill>
                <a:effectLst/>
                <a:latin typeface="Lato" panose="020F0502020204030203" pitchFamily="34" charset="0"/>
              </a:rPr>
              <a:t>системи медіа-освіти </a:t>
            </a:r>
            <a:r>
              <a:rPr lang="uk-UA" sz="3600" b="0" i="0" dirty="0">
                <a:solidFill>
                  <a:srgbClr val="404040"/>
                </a:solidFill>
                <a:effectLst/>
                <a:latin typeface="Lato" panose="020F0502020204030203" pitchFamily="34" charset="0"/>
              </a:rPr>
              <a:t>заради забезпечення всебічної підготовки дітей і молоді до безпечної та ефективної взаємодії із сучасною системою медіа, формування у них медіа-обізнаності, медіа-грамотності і медіа-компетентності відповідно до їхніх вікових та індивідуальних особливостей.</a:t>
            </a:r>
            <a:endParaRPr lang="ru-UA" sz="4000" dirty="0"/>
          </a:p>
        </p:txBody>
      </p:sp>
    </p:spTree>
    <p:extLst>
      <p:ext uri="{BB962C8B-B14F-4D97-AF65-F5344CB8AC3E}">
        <p14:creationId xmlns:p14="http://schemas.microsoft.com/office/powerpoint/2010/main" val="30708600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8D4689A-243C-F17C-8475-74E599B399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400" b="1" i="0" dirty="0" err="1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ato" panose="020F0502020204030203" pitchFamily="34" charset="0"/>
              </a:rPr>
              <a:t>Головні</a:t>
            </a:r>
            <a:r>
              <a:rPr lang="ru-RU" sz="4400" b="1" i="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ato" panose="020F0502020204030203" pitchFamily="34" charset="0"/>
              </a:rPr>
              <a:t> </a:t>
            </a:r>
            <a:r>
              <a:rPr lang="ru-RU" sz="4400" b="1" i="0" dirty="0" err="1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ato" panose="020F0502020204030203" pitchFamily="34" charset="0"/>
              </a:rPr>
              <a:t>завдання</a:t>
            </a:r>
            <a:r>
              <a:rPr lang="ru-RU" sz="4400" b="1" i="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ato" panose="020F0502020204030203" pitchFamily="34" charset="0"/>
              </a:rPr>
              <a:t> </a:t>
            </a:r>
            <a:r>
              <a:rPr lang="ru-RU" sz="4400" b="1" i="0" dirty="0" err="1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ato" panose="020F0502020204030203" pitchFamily="34" charset="0"/>
              </a:rPr>
              <a:t>медіа-освіти</a:t>
            </a:r>
            <a:endParaRPr lang="ru-UA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6410947-09F2-790F-6222-33F02BBF1289}"/>
              </a:ext>
            </a:extLst>
          </p:cNvPr>
          <p:cNvSpPr txBox="1"/>
          <p:nvPr/>
        </p:nvSpPr>
        <p:spPr>
          <a:xfrm>
            <a:off x="838200" y="1425744"/>
            <a:ext cx="10638183" cy="555536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полягають</a:t>
            </a:r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у </a:t>
            </a:r>
            <a:r>
              <a:rPr lang="ru-RU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сприянні</a:t>
            </a:r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формуванню</a:t>
            </a:r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</a:p>
          <a:p>
            <a:pPr marL="342900" indent="-342900" algn="just" fontAlgn="base">
              <a:buFont typeface="+mj-lt"/>
              <a:buAutoNum type="arabicPeriod"/>
            </a:pPr>
            <a:r>
              <a:rPr lang="uk-UA" b="1" dirty="0"/>
              <a:t>медіа-імунітету особистості</a:t>
            </a:r>
            <a:r>
              <a:rPr lang="uk-UA" dirty="0"/>
              <a:t>, який робить її здатною протистояти агресивному медіа-середовищу, забезпечує психологічне благополуччя при споживанні медіа-продукції, що передбачає медіа-обізнаність, уміння обирати потрібну інформацію, оминати інформаційне «сміття», захищатися від потенційно шкідливої інформації з урахуванням прямих і прихованих впливів;</a:t>
            </a:r>
          </a:p>
          <a:p>
            <a:pPr marL="342900" indent="-342900" algn="just" fontAlgn="base">
              <a:buFont typeface="+mj-lt"/>
              <a:buAutoNum type="arabicPeriod"/>
            </a:pPr>
            <a:r>
              <a:rPr lang="uk-UA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рефлексії і критичного мислення </a:t>
            </a:r>
            <a:r>
              <a:rPr lang="uk-UA" dirty="0"/>
              <a:t>як психологічних механізмів медіа-грамотності, які забезпечують свідоме споживання медіа-продукції на основі ефективного орієнтування в медіа-просторі та осмислення власних медіа-потреб, адекватного та різнобічного оцінювання змісту і форми інформації, її повноцінного і критичного тлумачення з урахуванням особливостей сприймання мови різних медіа;</a:t>
            </a:r>
          </a:p>
          <a:p>
            <a:pPr marL="342900" indent="-342900" algn="just" fontAlgn="base">
              <a:buFont typeface="+mj-lt"/>
              <a:buAutoNum type="arabicPeriod"/>
            </a:pPr>
            <a:r>
              <a:rPr lang="uk-UA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здатності до медіа-творчості </a:t>
            </a:r>
            <a:r>
              <a:rPr lang="uk-UA" dirty="0"/>
              <a:t>для компетентного і здорового самовираження особистості та реалізації її життєвих завдань, покращення якості </a:t>
            </a:r>
            <a:r>
              <a:rPr lang="uk-UA" dirty="0" err="1"/>
              <a:t>міжособової</a:t>
            </a:r>
            <a:r>
              <a:rPr lang="uk-UA" dirty="0"/>
              <a:t> комунікації і приязності соціального середовища, мережі стосунків і якості життя в значущих для особистості спільнотах;</a:t>
            </a:r>
          </a:p>
          <a:p>
            <a:pPr marL="342900" indent="-342900" algn="just" fontAlgn="base">
              <a:buFont typeface="+mj-lt"/>
              <a:buAutoNum type="arabicPeriod"/>
            </a:pPr>
            <a:r>
              <a:rPr lang="uk-UA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спеціалізованих аспектів медіа-культури</a:t>
            </a:r>
            <a:r>
              <a:rPr lang="uk-UA" dirty="0"/>
              <a:t>: візуальної медіа-культури (сприймання кіно, телебачення), музичної медіа-культури, розвинених естетичних смаків щодо форм мистецтва, опосередкованих мас-медіа, та сучасних напрямів медіа-</a:t>
            </a:r>
            <a:r>
              <a:rPr lang="uk-UA" dirty="0" err="1"/>
              <a:t>арту</a:t>
            </a:r>
            <a:r>
              <a:rPr lang="uk-UA" dirty="0"/>
              <a:t> тощо.</a:t>
            </a:r>
          </a:p>
          <a:p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32966174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FB4CA56-2B29-486E-BF37-1DAB3E8827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54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Форми медіа-освіти</a:t>
            </a:r>
            <a:endParaRPr lang="ru-UA" sz="5400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C6CA07E-DC86-42C8-9834-09D22AA231AC}"/>
              </a:ext>
            </a:extLst>
          </p:cNvPr>
          <p:cNvSpPr txBox="1"/>
          <p:nvPr/>
        </p:nvSpPr>
        <p:spPr>
          <a:xfrm>
            <a:off x="1016758" y="1436147"/>
            <a:ext cx="10515600" cy="49321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 fontAlgn="base"/>
            <a:r>
              <a:rPr lang="uk-UA" sz="1850" b="0" i="0" dirty="0">
                <a:solidFill>
                  <a:srgbClr val="404040"/>
                </a:solidFill>
                <a:effectLst/>
                <a:latin typeface="inherit"/>
              </a:rPr>
              <a:t>Під формами медіа-освіти слід розуміти її здійснення в усіх складових системи безперервної освіти в Україні.</a:t>
            </a:r>
            <a:endParaRPr lang="uk-UA" sz="1850" b="0" i="0" dirty="0">
              <a:solidFill>
                <a:srgbClr val="404040"/>
              </a:solidFill>
              <a:effectLst/>
              <a:latin typeface="Lato" panose="020F0502020204030203" pitchFamily="34" charset="0"/>
            </a:endParaRPr>
          </a:p>
          <a:p>
            <a:pPr algn="just" fontAlgn="base"/>
            <a:r>
              <a:rPr lang="uk-UA" sz="1850" b="1" i="1" dirty="0">
                <a:solidFill>
                  <a:srgbClr val="404040"/>
                </a:solidFill>
                <a:effectLst/>
                <a:latin typeface="inherit"/>
              </a:rPr>
              <a:t>Медіа-освіта дошкільна</a:t>
            </a:r>
            <a:r>
              <a:rPr lang="uk-UA" sz="1850" b="0" i="0" dirty="0">
                <a:solidFill>
                  <a:srgbClr val="404040"/>
                </a:solidFill>
                <a:effectLst/>
                <a:latin typeface="inherit"/>
              </a:rPr>
              <a:t> є принципово інтегрованою і спрямована на збалансований естетичний та інтелектуальний розвиток особистості дитини (включаючи різні форми інтелекту, зокрема емоційний, соціальний і практичний інтелект), забезпечує її захист від агресивного медіа-середовища (у тому числі від інформаційного «сміття», невідповідних віковим можливостям психіки дитини інформаційних впливів, зокрема продукції, що містить елементи насильства, жахів, еротики), уміння орієнтуватись, обирати і використовувати адаптовану відповідно до вікових норм медіа-продукцію .</a:t>
            </a:r>
            <a:endParaRPr lang="uk-UA" sz="1850" b="0" i="0" dirty="0">
              <a:solidFill>
                <a:srgbClr val="404040"/>
              </a:solidFill>
              <a:effectLst/>
              <a:latin typeface="Lato" panose="020F0502020204030203" pitchFamily="34" charset="0"/>
            </a:endParaRPr>
          </a:p>
          <a:p>
            <a:pPr algn="just" fontAlgn="base"/>
            <a:r>
              <a:rPr lang="uk-UA" sz="1850" b="1" i="1" dirty="0">
                <a:solidFill>
                  <a:srgbClr val="404040"/>
                </a:solidFill>
                <a:effectLst/>
                <a:latin typeface="inherit"/>
              </a:rPr>
              <a:t>Медіа-освіта шкільна</a:t>
            </a:r>
            <a:r>
              <a:rPr lang="uk-UA" sz="1850" b="0" i="0" dirty="0">
                <a:solidFill>
                  <a:srgbClr val="404040"/>
                </a:solidFill>
                <a:effectLst/>
                <a:latin typeface="inherit"/>
              </a:rPr>
              <a:t> охоплює інтегровану медіа-освіту (використання медіа-дидактики в межах існуючих предметів), спеціальні навчальні курси, факультативи, гурткову, студійну та інші форми позакласної роботи. Ця форма медіа-освіти спрямована переважно на формування критичного мислення, комунікаційної медіа-компетентності. Важливу роль мають відігравати шкільні бібліотеки як сучасні комп’ютеризовані центри, в яких концентрується інформаційно-пошукова діяльність учнів.</a:t>
            </a:r>
            <a:endParaRPr lang="uk-UA" sz="1850" b="0" i="0" dirty="0">
              <a:solidFill>
                <a:srgbClr val="404040"/>
              </a:solidFill>
              <a:effectLst/>
              <a:latin typeface="Lato" panose="020F0502020204030203" pitchFamily="34" charset="0"/>
            </a:endParaRPr>
          </a:p>
          <a:p>
            <a:pPr algn="just" fontAlgn="base"/>
            <a:r>
              <a:rPr lang="uk-UA" sz="1850" b="1" i="1" dirty="0">
                <a:solidFill>
                  <a:srgbClr val="404040"/>
                </a:solidFill>
                <a:effectLst/>
                <a:latin typeface="inherit"/>
              </a:rPr>
              <a:t>Медіа-освіта позашкільна</a:t>
            </a:r>
            <a:r>
              <a:rPr lang="uk-UA" sz="1850" b="0" i="0" dirty="0">
                <a:solidFill>
                  <a:srgbClr val="404040"/>
                </a:solidFill>
                <a:effectLst/>
                <a:latin typeface="inherit"/>
              </a:rPr>
              <a:t> спрямована на розвиток способів творчого самовираження особистості, має супроводжувати шкільну медіа-освіту, підсилювати її ефект. Базується переважно на діяльності громадських організацій, волонтерських і комерційних засадах, охоплює сімейну медіа-освіту, використовується в межах психотерапевтичної і психолого-консультаційної допомоги.</a:t>
            </a:r>
            <a:endParaRPr lang="uk-UA" sz="1850" b="0" i="0" dirty="0">
              <a:solidFill>
                <a:srgbClr val="404040"/>
              </a:solidFill>
              <a:effectLst/>
              <a:latin typeface="Lato" panose="020F050202020403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993890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FB4CA56-2B29-486E-BF37-1DAB3E8827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54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Форми медіа-освіти</a:t>
            </a:r>
            <a:endParaRPr lang="ru-UA" sz="5400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C6CA07E-DC86-42C8-9834-09D22AA231AC}"/>
              </a:ext>
            </a:extLst>
          </p:cNvPr>
          <p:cNvSpPr txBox="1"/>
          <p:nvPr/>
        </p:nvSpPr>
        <p:spPr>
          <a:xfrm>
            <a:off x="1016758" y="1436147"/>
            <a:ext cx="10515600" cy="50629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 fontAlgn="base"/>
            <a:r>
              <a:rPr lang="uk-UA" sz="1900" b="1" i="1" dirty="0">
                <a:solidFill>
                  <a:srgbClr val="404040"/>
                </a:solidFill>
                <a:effectLst/>
                <a:latin typeface="inherit"/>
              </a:rPr>
              <a:t>Медіа-освіта у вищій школі</a:t>
            </a:r>
            <a:r>
              <a:rPr lang="uk-UA" sz="1900" b="0" i="0" dirty="0">
                <a:solidFill>
                  <a:srgbClr val="404040"/>
                </a:solidFill>
                <a:effectLst/>
                <a:latin typeface="inherit"/>
              </a:rPr>
              <a:t> передбачає підготовку як фахівців для мас-медіа, так і медіа-педагогів та медіа-психологів. Крім того, медіа-освітні елементи мають увійти до навчальних програм циклу </a:t>
            </a:r>
            <a:r>
              <a:rPr lang="uk-UA" sz="1900" b="0" i="0" dirty="0" err="1">
                <a:solidFill>
                  <a:srgbClr val="404040"/>
                </a:solidFill>
                <a:effectLst/>
                <a:latin typeface="inherit"/>
              </a:rPr>
              <a:t>професійно</a:t>
            </a:r>
            <a:r>
              <a:rPr lang="uk-UA" sz="1900" b="0" i="0" dirty="0">
                <a:solidFill>
                  <a:srgbClr val="404040"/>
                </a:solidFill>
                <a:effectLst/>
                <a:latin typeface="inherit"/>
              </a:rPr>
              <a:t>-орієнтованої гуманітарної підготовки з інших спеціальностей у відповідних їм обсягах.</a:t>
            </a:r>
            <a:endParaRPr lang="uk-UA" sz="1900" b="0" i="0" dirty="0">
              <a:solidFill>
                <a:srgbClr val="404040"/>
              </a:solidFill>
              <a:effectLst/>
              <a:latin typeface="Lato" panose="020F0502020204030203" pitchFamily="34" charset="0"/>
            </a:endParaRPr>
          </a:p>
          <a:p>
            <a:pPr algn="just" fontAlgn="base"/>
            <a:r>
              <a:rPr lang="uk-UA" sz="1900" b="1" i="1" dirty="0">
                <a:solidFill>
                  <a:srgbClr val="404040"/>
                </a:solidFill>
                <a:effectLst/>
                <a:latin typeface="inherit"/>
              </a:rPr>
              <a:t>Батьківська медіа-освіта</a:t>
            </a:r>
            <a:r>
              <a:rPr lang="uk-UA" sz="1900" b="0" i="0" dirty="0">
                <a:solidFill>
                  <a:srgbClr val="404040"/>
                </a:solidFill>
                <a:effectLst/>
                <a:latin typeface="inherit"/>
              </a:rPr>
              <a:t> забезпечує ефективність медіа-освіти сім’ї як провідного чинника і соціального середовища ранньої соціалізації дитини. Має стати частиною цілісної системи медіа-освіти, зокрема складником психологічного блоку підготовки фахівців у вищій школі, діяльності громадських шкіл свідомого батьківства, центрів по роботі із сім’ями тощо.</a:t>
            </a:r>
            <a:endParaRPr lang="uk-UA" sz="1900" b="0" i="0" dirty="0">
              <a:solidFill>
                <a:srgbClr val="404040"/>
              </a:solidFill>
              <a:effectLst/>
              <a:latin typeface="Lato" panose="020F0502020204030203" pitchFamily="34" charset="0"/>
            </a:endParaRPr>
          </a:p>
          <a:p>
            <a:pPr algn="just" fontAlgn="base"/>
            <a:r>
              <a:rPr lang="uk-UA" sz="1900" b="1" i="1" dirty="0">
                <a:solidFill>
                  <a:srgbClr val="404040"/>
                </a:solidFill>
                <a:effectLst/>
                <a:latin typeface="inherit"/>
              </a:rPr>
              <a:t>Медіа-освіта дорослих</a:t>
            </a:r>
            <a:r>
              <a:rPr lang="uk-UA" sz="1900" b="0" i="0" dirty="0">
                <a:solidFill>
                  <a:srgbClr val="404040"/>
                </a:solidFill>
                <a:effectLst/>
                <a:latin typeface="inherit"/>
              </a:rPr>
              <a:t> – форма безперервної освіти, заснована на використанні сучасних інформаційно-комунікаційних технологій і новітніх медіа; забезпечує вирівнювання досвіду поколінь (зокрема старшого покоління, соціалізація якого відбувалася в умовах іншої системи мас-медіа), постійний особистісний розвиток і підвищення кваліфікації.</a:t>
            </a:r>
            <a:endParaRPr lang="uk-UA" sz="1900" b="0" i="0" dirty="0">
              <a:solidFill>
                <a:srgbClr val="404040"/>
              </a:solidFill>
              <a:effectLst/>
              <a:latin typeface="Lato" panose="020F0502020204030203" pitchFamily="34" charset="0"/>
            </a:endParaRPr>
          </a:p>
          <a:p>
            <a:pPr algn="just" fontAlgn="base"/>
            <a:r>
              <a:rPr lang="uk-UA" sz="1900" b="1" i="1" dirty="0">
                <a:solidFill>
                  <a:srgbClr val="404040"/>
                </a:solidFill>
                <a:effectLst/>
                <a:latin typeface="inherit"/>
              </a:rPr>
              <a:t>Медіа-освіта засобами медіа</a:t>
            </a:r>
            <a:r>
              <a:rPr lang="uk-UA" sz="1900" b="0" i="0" dirty="0">
                <a:solidFill>
                  <a:srgbClr val="404040"/>
                </a:solidFill>
                <a:effectLst/>
                <a:latin typeface="inherit"/>
              </a:rPr>
              <a:t> – провідна форма стихійної медіа-освіти дітей і дорослих, яка, однак, за відповідних зусиль може набувати ознак цілеспрямованості та конструктивності. Цілеспрямована медіа-освіта засобами медіа забезпечується навчальними, інформаційно-аналітичними, інформаційно-розважальними програмами та медіа-проектами, потребує значного підвищення якості освітньої медіа-продукції, залучення до виробництва та експертизи якості медіа-продукту фахових медіа-педагогів і медіа-психологів.</a:t>
            </a:r>
            <a:endParaRPr lang="uk-UA" sz="1900" b="0" i="0" dirty="0">
              <a:solidFill>
                <a:srgbClr val="404040"/>
              </a:solidFill>
              <a:effectLst/>
              <a:latin typeface="Lato" panose="020F050202020403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30189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DA06F292-5229-47A3-9927-3A0AA616CF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0" dirty="0" err="1">
                <a:solidFill>
                  <a:srgbClr val="333333"/>
                </a:solidFill>
                <a:effectLst/>
                <a:latin typeface="Roboto" panose="02000000000000000000" pitchFamily="2" charset="0"/>
              </a:rPr>
              <a:t>Інформація</a:t>
            </a:r>
            <a:r>
              <a:rPr lang="ru-RU" b="1" i="0" dirty="0">
                <a:solidFill>
                  <a:srgbClr val="333333"/>
                </a:solidFill>
                <a:effectLst/>
                <a:latin typeface="Roboto" panose="02000000000000000000" pitchFamily="2" charset="0"/>
              </a:rPr>
              <a:t> про </a:t>
            </a:r>
            <a:r>
              <a:rPr lang="ru-RU" b="1" i="0" dirty="0" err="1">
                <a:solidFill>
                  <a:srgbClr val="333333"/>
                </a:solidFill>
                <a:effectLst/>
                <a:latin typeface="Roboto" panose="02000000000000000000" pitchFamily="2" charset="0"/>
              </a:rPr>
              <a:t>викладача</a:t>
            </a:r>
            <a:endParaRPr lang="ru-UA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63BAFA4-9B09-415F-88BF-CAB63FF6ECB2}"/>
              </a:ext>
            </a:extLst>
          </p:cNvPr>
          <p:cNvSpPr txBox="1"/>
          <p:nvPr/>
        </p:nvSpPr>
        <p:spPr>
          <a:xfrm>
            <a:off x="954155" y="1476117"/>
            <a:ext cx="7328453" cy="507831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ru-RU" sz="3200" b="1" i="0" dirty="0" err="1">
                <a:solidFill>
                  <a:srgbClr val="333333"/>
                </a:solidFill>
                <a:effectLst/>
                <a:latin typeface="Roboto" panose="02000000000000000000" pitchFamily="2" charset="0"/>
              </a:rPr>
              <a:t>Ситніцька</a:t>
            </a:r>
            <a:r>
              <a:rPr lang="ru-RU" sz="3200" b="1" i="0" dirty="0">
                <a:solidFill>
                  <a:srgbClr val="333333"/>
                </a:solidFill>
                <a:effectLst/>
                <a:latin typeface="Roboto" panose="02000000000000000000" pitchFamily="2" charset="0"/>
              </a:rPr>
              <a:t> Марина </a:t>
            </a:r>
            <a:r>
              <a:rPr lang="ru-RU" sz="3200" b="1" i="0" dirty="0" err="1">
                <a:solidFill>
                  <a:srgbClr val="333333"/>
                </a:solidFill>
                <a:effectLst/>
                <a:latin typeface="Roboto" panose="02000000000000000000" pitchFamily="2" charset="0"/>
              </a:rPr>
              <a:t>Вікторівна</a:t>
            </a:r>
            <a:r>
              <a:rPr lang="ru-RU" sz="3200" b="0" i="0" dirty="0">
                <a:solidFill>
                  <a:srgbClr val="333333"/>
                </a:solidFill>
                <a:effectLst/>
                <a:latin typeface="Roboto" panose="02000000000000000000" pitchFamily="2" charset="0"/>
              </a:rPr>
              <a:t>, </a:t>
            </a:r>
            <a:r>
              <a:rPr lang="ru-RU" sz="3200" b="0" i="0" dirty="0" err="1">
                <a:solidFill>
                  <a:srgbClr val="333333"/>
                </a:solidFill>
                <a:effectLst/>
                <a:latin typeface="Roboto" panose="02000000000000000000" pitchFamily="2" charset="0"/>
              </a:rPr>
              <a:t>викладач</a:t>
            </a:r>
            <a:r>
              <a:rPr lang="ru-RU" sz="3200" b="0" i="0" dirty="0">
                <a:solidFill>
                  <a:srgbClr val="33333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sz="3200" b="0" i="0" dirty="0" err="1">
                <a:solidFill>
                  <a:srgbClr val="333333"/>
                </a:solidFill>
                <a:effectLst/>
                <a:latin typeface="Roboto" panose="02000000000000000000" pitchFamily="2" charset="0"/>
              </a:rPr>
              <a:t>вищої</a:t>
            </a:r>
            <a:r>
              <a:rPr lang="ru-RU" sz="3200" b="0" i="0" dirty="0">
                <a:solidFill>
                  <a:srgbClr val="33333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sz="3200" b="0" i="0" dirty="0" err="1">
                <a:solidFill>
                  <a:srgbClr val="333333"/>
                </a:solidFill>
                <a:effectLst/>
                <a:latin typeface="Roboto" panose="02000000000000000000" pitchFamily="2" charset="0"/>
              </a:rPr>
              <a:t>категорії</a:t>
            </a:r>
            <a:r>
              <a:rPr lang="ru-RU" sz="3200" b="0" i="0" dirty="0">
                <a:solidFill>
                  <a:srgbClr val="333333"/>
                </a:solidFill>
                <a:effectLst/>
                <a:latin typeface="Roboto" panose="02000000000000000000" pitchFamily="2" charset="0"/>
              </a:rPr>
              <a:t>, </a:t>
            </a:r>
            <a:r>
              <a:rPr lang="ru-RU" sz="3200" b="0" i="0" dirty="0" err="1">
                <a:solidFill>
                  <a:srgbClr val="333333"/>
                </a:solidFill>
                <a:effectLst/>
                <a:latin typeface="Roboto" panose="02000000000000000000" pitchFamily="2" charset="0"/>
              </a:rPr>
              <a:t>викладач</a:t>
            </a:r>
            <a:r>
              <a:rPr lang="ru-RU" sz="3200" b="0" i="0" dirty="0">
                <a:solidFill>
                  <a:srgbClr val="333333"/>
                </a:solidFill>
                <a:effectLst/>
                <a:latin typeface="Roboto" panose="02000000000000000000" pitchFamily="2" charset="0"/>
              </a:rPr>
              <a:t>-методист</a:t>
            </a:r>
          </a:p>
          <a:p>
            <a:pPr algn="l"/>
            <a:endParaRPr lang="ru-RU" sz="3200" dirty="0">
              <a:solidFill>
                <a:srgbClr val="333333"/>
              </a:solidFill>
              <a:latin typeface="Roboto" panose="02000000000000000000" pitchFamily="2" charset="0"/>
            </a:endParaRPr>
          </a:p>
          <a:p>
            <a:pPr algn="l"/>
            <a:r>
              <a:rPr lang="ru-RU" sz="3200" b="1" i="0" dirty="0" err="1">
                <a:solidFill>
                  <a:srgbClr val="333333"/>
                </a:solidFill>
                <a:effectLst/>
                <a:latin typeface="Roboto" panose="02000000000000000000" pitchFamily="2" charset="0"/>
              </a:rPr>
              <a:t>e-mail</a:t>
            </a:r>
            <a:r>
              <a:rPr lang="ru-RU" sz="3200" b="1" i="0" dirty="0">
                <a:solidFill>
                  <a:srgbClr val="333333"/>
                </a:solidFill>
                <a:effectLst/>
                <a:latin typeface="Roboto" panose="02000000000000000000" pitchFamily="2" charset="0"/>
              </a:rPr>
              <a:t>: </a:t>
            </a:r>
            <a:r>
              <a:rPr lang="ru-RU" sz="3200" b="0" i="0" dirty="0">
                <a:solidFill>
                  <a:srgbClr val="333333"/>
                </a:solidFill>
                <a:effectLst/>
                <a:latin typeface="Roboto" panose="02000000000000000000" pitchFamily="2" charset="0"/>
              </a:rPr>
              <a:t>epfk.sytnitskaja@gmail.com</a:t>
            </a:r>
          </a:p>
          <a:p>
            <a:pPr algn="l"/>
            <a:endParaRPr lang="ru-RU" sz="3200" b="1" i="0" dirty="0">
              <a:solidFill>
                <a:srgbClr val="333333"/>
              </a:solidFill>
              <a:effectLst/>
              <a:latin typeface="Open Sans" panose="020B0606030504020204" pitchFamily="34" charset="0"/>
            </a:endParaRPr>
          </a:p>
          <a:p>
            <a:pPr algn="l"/>
            <a:r>
              <a:rPr lang="ru-RU" sz="3200" b="1" i="0" dirty="0" err="1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Реквізити</a:t>
            </a:r>
            <a:r>
              <a:rPr lang="ru-RU" sz="3200" b="1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 доступу до </a:t>
            </a:r>
            <a:r>
              <a:rPr lang="ru-RU" sz="3200" b="1" i="0" dirty="0" err="1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зумм-конференції</a:t>
            </a:r>
            <a:endParaRPr lang="ru-RU" sz="3200" b="0" i="0" dirty="0">
              <a:solidFill>
                <a:srgbClr val="333333"/>
              </a:solidFill>
              <a:effectLst/>
              <a:latin typeface="Open Sans" panose="020B0606030504020204" pitchFamily="34" charset="0"/>
            </a:endParaRPr>
          </a:p>
          <a:p>
            <a:r>
              <a:rPr lang="ru-RU" sz="3200" b="0" i="0" dirty="0" err="1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Ідентифікатор</a:t>
            </a:r>
            <a:r>
              <a:rPr lang="ru-RU" sz="3200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 906 047 5601</a:t>
            </a:r>
            <a:br>
              <a:rPr lang="ru-RU" sz="3200" dirty="0"/>
            </a:br>
            <a:r>
              <a:rPr lang="ru-RU" sz="3200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Код доступа: 01012022</a:t>
            </a:r>
            <a:endParaRPr lang="ru-UA" sz="3200" dirty="0"/>
          </a:p>
        </p:txBody>
      </p:sp>
    </p:spTree>
    <p:extLst>
      <p:ext uri="{BB962C8B-B14F-4D97-AF65-F5344CB8AC3E}">
        <p14:creationId xmlns:p14="http://schemas.microsoft.com/office/powerpoint/2010/main" val="27357230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9847A0D-FBF3-4951-9EFA-201AA7C177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UA" b="1" i="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Open Sans"/>
              </a:rPr>
              <a:t>Мета </a:t>
            </a:r>
            <a:r>
              <a:rPr lang="uk-UA" b="1" i="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Open Sans"/>
              </a:rPr>
              <a:t>навчальної дисципліни</a:t>
            </a:r>
            <a:endParaRPr lang="ru-UA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6C68A1F-4AC1-4C2E-AA0A-FEB6F47B93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05585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4400" dirty="0" err="1"/>
              <a:t>формування</a:t>
            </a:r>
            <a:r>
              <a:rPr lang="ru-RU" sz="4400" dirty="0"/>
              <a:t> </a:t>
            </a:r>
            <a:r>
              <a:rPr lang="ru-RU" sz="4400" dirty="0" err="1"/>
              <a:t>теоретичної</a:t>
            </a:r>
            <a:r>
              <a:rPr lang="ru-RU" sz="4400" dirty="0"/>
              <a:t> та </a:t>
            </a:r>
            <a:r>
              <a:rPr lang="ru-RU" sz="4400" dirty="0" err="1"/>
              <a:t>практичної</a:t>
            </a:r>
            <a:r>
              <a:rPr lang="ru-RU" sz="4400" dirty="0"/>
              <a:t> </a:t>
            </a:r>
            <a:r>
              <a:rPr lang="ru-RU" sz="4400" dirty="0" err="1"/>
              <a:t>бази</a:t>
            </a:r>
            <a:r>
              <a:rPr lang="ru-RU" sz="4400" dirty="0"/>
              <a:t> </a:t>
            </a:r>
            <a:r>
              <a:rPr lang="ru-RU" sz="4400" dirty="0" err="1"/>
              <a:t>знань</a:t>
            </a:r>
            <a:r>
              <a:rPr lang="ru-RU" sz="4400" dirty="0"/>
              <a:t> з основ </a:t>
            </a:r>
            <a:r>
              <a:rPr lang="ru-RU" sz="4400" dirty="0" err="1"/>
              <a:t>медіосвіти</a:t>
            </a:r>
            <a:r>
              <a:rPr lang="ru-RU" sz="4400" dirty="0"/>
              <a:t> та </a:t>
            </a:r>
            <a:r>
              <a:rPr lang="ru-RU" sz="4400" dirty="0" err="1"/>
              <a:t>медіаграмотності</a:t>
            </a:r>
            <a:r>
              <a:rPr lang="ru-RU" sz="4400" dirty="0"/>
              <a:t> і </a:t>
            </a:r>
            <a:r>
              <a:rPr lang="ru-RU" sz="4400" dirty="0" err="1"/>
              <a:t>практичних</a:t>
            </a:r>
            <a:r>
              <a:rPr lang="ru-RU" sz="4400" dirty="0"/>
              <a:t> </a:t>
            </a:r>
            <a:r>
              <a:rPr lang="ru-RU" sz="4400" dirty="0" err="1"/>
              <a:t>навичок</a:t>
            </a:r>
            <a:r>
              <a:rPr lang="ru-RU" sz="4400" dirty="0"/>
              <a:t> </a:t>
            </a:r>
            <a:r>
              <a:rPr lang="ru-RU" sz="4400" dirty="0" err="1"/>
              <a:t>ефективної</a:t>
            </a:r>
            <a:r>
              <a:rPr lang="ru-RU" sz="4400" dirty="0"/>
              <a:t> </a:t>
            </a:r>
            <a:r>
              <a:rPr lang="ru-RU" sz="4400" dirty="0" err="1"/>
              <a:t>взаємодії</a:t>
            </a:r>
            <a:r>
              <a:rPr lang="ru-RU" sz="4400" dirty="0"/>
              <a:t> з </a:t>
            </a:r>
            <a:r>
              <a:rPr lang="ru-RU" sz="4400" dirty="0" err="1"/>
              <a:t>інформацією</a:t>
            </a:r>
            <a:r>
              <a:rPr lang="ru-RU" sz="4400" dirty="0"/>
              <a:t>, </a:t>
            </a:r>
            <a:r>
              <a:rPr lang="ru-RU" sz="4400" dirty="0" err="1"/>
              <a:t>отриманої</a:t>
            </a:r>
            <a:r>
              <a:rPr lang="ru-RU" sz="4400" dirty="0"/>
              <a:t> з </a:t>
            </a:r>
            <a:r>
              <a:rPr lang="ru-RU" sz="4400" dirty="0" err="1"/>
              <a:t>медіа</a:t>
            </a:r>
            <a:r>
              <a:rPr lang="ru-RU" sz="4400" dirty="0"/>
              <a:t> </a:t>
            </a:r>
            <a:r>
              <a:rPr lang="ru-RU" sz="4400" dirty="0" err="1"/>
              <a:t>джерел</a:t>
            </a:r>
            <a:r>
              <a:rPr lang="ru-RU" sz="4400" dirty="0"/>
              <a:t>; </a:t>
            </a:r>
            <a:r>
              <a:rPr lang="ru-RU" sz="4400" dirty="0" err="1"/>
              <a:t>формувати</a:t>
            </a:r>
            <a:r>
              <a:rPr lang="ru-RU" sz="4400" dirty="0"/>
              <a:t> </a:t>
            </a:r>
            <a:r>
              <a:rPr lang="ru-RU" sz="4400" dirty="0" err="1"/>
              <a:t>здатність</a:t>
            </a:r>
            <a:r>
              <a:rPr lang="ru-RU" sz="4400" dirty="0"/>
              <a:t> </a:t>
            </a:r>
            <a:r>
              <a:rPr lang="ru-RU" sz="4400" dirty="0" err="1"/>
              <a:t>аналізувати</a:t>
            </a:r>
            <a:r>
              <a:rPr lang="ru-RU" sz="4400" dirty="0"/>
              <a:t> </a:t>
            </a:r>
            <a:r>
              <a:rPr lang="ru-RU" sz="4400" dirty="0" err="1"/>
              <a:t>тексти</a:t>
            </a:r>
            <a:r>
              <a:rPr lang="ru-RU" sz="4400" dirty="0"/>
              <a:t> </a:t>
            </a:r>
            <a:r>
              <a:rPr lang="ru-RU" sz="4400" dirty="0" err="1"/>
              <a:t>медіа</a:t>
            </a:r>
            <a:r>
              <a:rPr lang="ru-RU" sz="4400" dirty="0"/>
              <a:t>.</a:t>
            </a:r>
            <a:endParaRPr lang="ru-UA" sz="4400" dirty="0"/>
          </a:p>
        </p:txBody>
      </p:sp>
    </p:spTree>
    <p:extLst>
      <p:ext uri="{BB962C8B-B14F-4D97-AF65-F5344CB8AC3E}">
        <p14:creationId xmlns:p14="http://schemas.microsoft.com/office/powerpoint/2010/main" val="31608393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0D3C376-27A4-4ED0-A2C1-1CFD8D1109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i="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Open Sans"/>
              </a:rPr>
              <a:t>Завдання навчальної дисципліни</a:t>
            </a:r>
            <a:endParaRPr lang="ru-UA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C62CA20-9BFC-4F4F-BB3D-22CBAADDB4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01555"/>
            <a:ext cx="10863470" cy="4351338"/>
          </a:xfrm>
        </p:spPr>
        <p:txBody>
          <a:bodyPr>
            <a:noAutofit/>
          </a:bodyPr>
          <a:lstStyle/>
          <a:p>
            <a:pPr>
              <a:spcBef>
                <a:spcPts val="1800"/>
              </a:spcBef>
            </a:pPr>
            <a:r>
              <a:rPr lang="ru-RU" sz="4400" dirty="0" err="1"/>
              <a:t>засвоїти</a:t>
            </a:r>
            <a:r>
              <a:rPr lang="ru-RU" sz="4400" dirty="0"/>
              <a:t> </a:t>
            </a:r>
            <a:r>
              <a:rPr lang="ru-RU" sz="4400" dirty="0" err="1"/>
              <a:t>особливості</a:t>
            </a:r>
            <a:r>
              <a:rPr lang="ru-RU" sz="4400" dirty="0"/>
              <a:t> </a:t>
            </a:r>
            <a:r>
              <a:rPr lang="ru-RU" sz="4400" dirty="0" err="1"/>
              <a:t>формування</a:t>
            </a:r>
            <a:r>
              <a:rPr lang="ru-RU" sz="4400" dirty="0"/>
              <a:t> </a:t>
            </a:r>
            <a:r>
              <a:rPr lang="ru-RU" sz="4400" dirty="0" err="1"/>
              <a:t>медіакультури</a:t>
            </a:r>
            <a:r>
              <a:rPr lang="ru-RU" sz="4400" dirty="0"/>
              <a:t> </a:t>
            </a:r>
            <a:r>
              <a:rPr lang="ru-RU" sz="4400" dirty="0" err="1"/>
              <a:t>вчителя</a:t>
            </a:r>
            <a:r>
              <a:rPr lang="ru-RU" sz="4400" dirty="0"/>
              <a:t> </a:t>
            </a:r>
            <a:r>
              <a:rPr lang="ru-RU" sz="4400" dirty="0" err="1"/>
              <a:t>початкової</a:t>
            </a:r>
            <a:r>
              <a:rPr lang="ru-RU" sz="4400" dirty="0"/>
              <a:t> </a:t>
            </a:r>
            <a:r>
              <a:rPr lang="ru-RU" sz="4400" dirty="0" err="1"/>
              <a:t>школи</a:t>
            </a:r>
            <a:r>
              <a:rPr lang="ru-RU" sz="4400" dirty="0"/>
              <a:t>;</a:t>
            </a:r>
          </a:p>
          <a:p>
            <a:pPr>
              <a:spcBef>
                <a:spcPts val="1800"/>
              </a:spcBef>
            </a:pPr>
            <a:r>
              <a:rPr lang="ru-RU" sz="4400" dirty="0" err="1"/>
              <a:t>усвідомити</a:t>
            </a:r>
            <a:r>
              <a:rPr lang="ru-RU" sz="4400" dirty="0"/>
              <a:t> </a:t>
            </a:r>
            <a:r>
              <a:rPr lang="ru-RU" sz="4400" dirty="0" err="1"/>
              <a:t>медіа</a:t>
            </a:r>
            <a:r>
              <a:rPr lang="ru-RU" sz="4400" dirty="0"/>
              <a:t> </a:t>
            </a:r>
            <a:r>
              <a:rPr lang="ru-RU" sz="4400" dirty="0" err="1"/>
              <a:t>засобів</a:t>
            </a:r>
            <a:r>
              <a:rPr lang="ru-RU" sz="4400" dirty="0"/>
              <a:t> на </a:t>
            </a:r>
            <a:r>
              <a:rPr lang="ru-RU" sz="4400" dirty="0" err="1"/>
              <a:t>розвиток</a:t>
            </a:r>
            <a:r>
              <a:rPr lang="ru-RU" sz="4400" dirty="0"/>
              <a:t> </a:t>
            </a:r>
            <a:r>
              <a:rPr lang="ru-RU" sz="4400" dirty="0" err="1"/>
              <a:t>сучасного</a:t>
            </a:r>
            <a:r>
              <a:rPr lang="ru-RU" sz="4400" dirty="0"/>
              <a:t> </a:t>
            </a:r>
            <a:r>
              <a:rPr lang="ru-RU" sz="4400" dirty="0" err="1"/>
              <a:t>суспільства</a:t>
            </a:r>
            <a:r>
              <a:rPr lang="ru-RU" sz="4400" dirty="0"/>
              <a:t>;</a:t>
            </a:r>
          </a:p>
          <a:p>
            <a:pPr>
              <a:spcBef>
                <a:spcPts val="1800"/>
              </a:spcBef>
            </a:pPr>
            <a:r>
              <a:rPr lang="ru-RU" sz="4400" dirty="0" err="1"/>
              <a:t>сформувати</a:t>
            </a:r>
            <a:r>
              <a:rPr lang="ru-RU" sz="4400" dirty="0"/>
              <a:t> </a:t>
            </a:r>
            <a:r>
              <a:rPr lang="ru-RU" sz="4400" dirty="0" err="1"/>
              <a:t>теоретичні</a:t>
            </a:r>
            <a:r>
              <a:rPr lang="ru-RU" sz="4400" dirty="0"/>
              <a:t> та </a:t>
            </a:r>
            <a:r>
              <a:rPr lang="ru-RU" sz="4400" dirty="0" err="1"/>
              <a:t>практичні</a:t>
            </a:r>
            <a:r>
              <a:rPr lang="ru-RU" sz="4400" dirty="0"/>
              <a:t> </a:t>
            </a:r>
            <a:r>
              <a:rPr lang="ru-RU" sz="4400" dirty="0" err="1"/>
              <a:t>навички</a:t>
            </a:r>
            <a:r>
              <a:rPr lang="ru-RU" sz="4400" dirty="0"/>
              <a:t> </a:t>
            </a:r>
            <a:r>
              <a:rPr lang="ru-RU" sz="4400" dirty="0" err="1"/>
              <a:t>медіаграмотності</a:t>
            </a:r>
            <a:endParaRPr lang="ru-UA" sz="4400" dirty="0"/>
          </a:p>
        </p:txBody>
      </p:sp>
    </p:spTree>
    <p:extLst>
      <p:ext uri="{BB962C8B-B14F-4D97-AF65-F5344CB8AC3E}">
        <p14:creationId xmlns:p14="http://schemas.microsoft.com/office/powerpoint/2010/main" val="24520285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64A4180-1734-115E-5F8F-B4DEF73612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err="1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Програма</a:t>
            </a:r>
            <a:r>
              <a:rPr lang="ru-RU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dirty="0" err="1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навчальної</a:t>
            </a:r>
            <a:r>
              <a:rPr lang="ru-RU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dirty="0" err="1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дисципліни</a:t>
            </a:r>
            <a:endParaRPr lang="ru-UA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54F441F-D4BC-A9D1-C1DF-57E44E138BA6}"/>
              </a:ext>
            </a:extLst>
          </p:cNvPr>
          <p:cNvSpPr txBox="1"/>
          <p:nvPr/>
        </p:nvSpPr>
        <p:spPr>
          <a:xfrm>
            <a:off x="838199" y="1499009"/>
            <a:ext cx="11128514" cy="470898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000" b="1" dirty="0" err="1"/>
              <a:t>Розділ</a:t>
            </a:r>
            <a:r>
              <a:rPr lang="ru-RU" sz="2000" b="1" dirty="0"/>
              <a:t> 1. </a:t>
            </a:r>
            <a:r>
              <a:rPr lang="ru-RU" sz="2000" b="1" dirty="0" err="1"/>
              <a:t>Світ</a:t>
            </a:r>
            <a:r>
              <a:rPr lang="ru-RU" sz="2000" b="1" dirty="0"/>
              <a:t> </a:t>
            </a:r>
            <a:r>
              <a:rPr lang="ru-RU" sz="2000" b="1" dirty="0" err="1"/>
              <a:t>інформації</a:t>
            </a:r>
            <a:r>
              <a:rPr lang="ru-RU" sz="2000" b="1" dirty="0"/>
              <a:t> та </a:t>
            </a:r>
            <a:r>
              <a:rPr lang="ru-RU" sz="2000" b="1" dirty="0" err="1"/>
              <a:t>його</a:t>
            </a:r>
            <a:r>
              <a:rPr lang="ru-RU" sz="2000" b="1" dirty="0"/>
              <a:t> </a:t>
            </a:r>
            <a:r>
              <a:rPr lang="ru-RU" sz="2000" b="1" dirty="0" err="1"/>
              <a:t>вимоги</a:t>
            </a:r>
            <a:r>
              <a:rPr lang="ru-RU" sz="2000" b="1" dirty="0"/>
              <a:t> до </a:t>
            </a:r>
            <a:r>
              <a:rPr lang="ru-RU" sz="2000" b="1" dirty="0" err="1"/>
              <a:t>особистості</a:t>
            </a:r>
            <a:endParaRPr lang="ru-RU" sz="2000" b="1" dirty="0"/>
          </a:p>
          <a:p>
            <a:pPr lvl="1"/>
            <a:r>
              <a:rPr lang="ru-RU" sz="2000" dirty="0"/>
              <a:t>Тема 1. Медіаосвіта як </a:t>
            </a:r>
            <a:r>
              <a:rPr lang="ru-RU" sz="2000" dirty="0" err="1"/>
              <a:t>основна</a:t>
            </a:r>
            <a:r>
              <a:rPr lang="ru-RU" sz="2000" dirty="0"/>
              <a:t> </a:t>
            </a:r>
            <a:r>
              <a:rPr lang="ru-RU" sz="2000" dirty="0" err="1"/>
              <a:t>вимога</a:t>
            </a:r>
            <a:r>
              <a:rPr lang="ru-RU" sz="2000" dirty="0"/>
              <a:t> до </a:t>
            </a:r>
            <a:r>
              <a:rPr lang="ru-RU" sz="2000" dirty="0" err="1"/>
              <a:t>особистості</a:t>
            </a:r>
            <a:r>
              <a:rPr lang="ru-RU" sz="2000" dirty="0"/>
              <a:t> </a:t>
            </a:r>
            <a:r>
              <a:rPr lang="ru-RU" sz="2000" dirty="0" err="1"/>
              <a:t>інформаційного</a:t>
            </a:r>
            <a:r>
              <a:rPr lang="ru-RU" sz="2000" dirty="0"/>
              <a:t> </a:t>
            </a:r>
            <a:r>
              <a:rPr lang="ru-RU" sz="2000" dirty="0" err="1"/>
              <a:t>суспільства</a:t>
            </a:r>
            <a:endParaRPr lang="ru-RU" sz="2000" dirty="0"/>
          </a:p>
          <a:p>
            <a:pPr lvl="1"/>
            <a:r>
              <a:rPr lang="ru-RU" sz="2000" dirty="0"/>
              <a:t>Тема 2. </a:t>
            </a:r>
            <a:r>
              <a:rPr lang="ru-RU" sz="2000" dirty="0" err="1"/>
              <a:t>Світовий</a:t>
            </a:r>
            <a:r>
              <a:rPr lang="ru-RU" sz="2000" dirty="0"/>
              <a:t> </a:t>
            </a:r>
            <a:r>
              <a:rPr lang="ru-RU" sz="2000" dirty="0" err="1"/>
              <a:t>досвід</a:t>
            </a:r>
            <a:r>
              <a:rPr lang="ru-RU" sz="2000" dirty="0"/>
              <a:t> </a:t>
            </a:r>
            <a:r>
              <a:rPr lang="ru-RU" sz="2000" dirty="0" err="1"/>
              <a:t>медіаосвіти</a:t>
            </a:r>
            <a:endParaRPr lang="ru-RU" sz="2000" dirty="0"/>
          </a:p>
          <a:p>
            <a:r>
              <a:rPr lang="ru-RU" sz="2000" b="1" dirty="0" err="1"/>
              <a:t>Розділ</a:t>
            </a:r>
            <a:r>
              <a:rPr lang="ru-RU" sz="2000" b="1" dirty="0"/>
              <a:t> 2. </a:t>
            </a:r>
            <a:r>
              <a:rPr lang="ru-RU" sz="2000" b="1" dirty="0" err="1"/>
              <a:t>Різновиди</a:t>
            </a:r>
            <a:r>
              <a:rPr lang="ru-RU" sz="2000" b="1" dirty="0"/>
              <a:t> та </a:t>
            </a:r>
            <a:r>
              <a:rPr lang="ru-RU" sz="2000" b="1" dirty="0" err="1"/>
              <a:t>історичний</a:t>
            </a:r>
            <a:r>
              <a:rPr lang="ru-RU" sz="2000" b="1" dirty="0"/>
              <a:t> </a:t>
            </a:r>
            <a:r>
              <a:rPr lang="ru-RU" sz="2000" b="1" dirty="0" err="1"/>
              <a:t>розвиток</a:t>
            </a:r>
            <a:r>
              <a:rPr lang="ru-RU" sz="2000" b="1" dirty="0"/>
              <a:t> </a:t>
            </a:r>
            <a:r>
              <a:rPr lang="ru-RU" sz="2000" b="1" dirty="0" err="1"/>
              <a:t>друкованих</a:t>
            </a:r>
            <a:r>
              <a:rPr lang="ru-RU" sz="2000" b="1" dirty="0"/>
              <a:t> </a:t>
            </a:r>
            <a:r>
              <a:rPr lang="ru-RU" sz="2000" b="1" dirty="0" err="1"/>
              <a:t>медіа</a:t>
            </a:r>
            <a:endParaRPr lang="ru-RU" sz="2000" b="1" dirty="0"/>
          </a:p>
          <a:p>
            <a:pPr lvl="1"/>
            <a:r>
              <a:rPr lang="ru-RU" sz="2000" dirty="0"/>
              <a:t>Тема 3. </a:t>
            </a:r>
            <a:r>
              <a:rPr lang="ru-RU" sz="2000" dirty="0" err="1"/>
              <a:t>Друковані</a:t>
            </a:r>
            <a:r>
              <a:rPr lang="ru-RU" sz="2000" dirty="0"/>
              <a:t> </a:t>
            </a:r>
            <a:r>
              <a:rPr lang="ru-RU" sz="2000" dirty="0" err="1"/>
              <a:t>масмедіа</a:t>
            </a:r>
            <a:endParaRPr lang="ru-RU" sz="2000" dirty="0"/>
          </a:p>
          <a:p>
            <a:pPr lvl="1"/>
            <a:r>
              <a:rPr lang="ru-RU" sz="2000" dirty="0"/>
              <a:t>Тема 4. </a:t>
            </a:r>
            <a:r>
              <a:rPr lang="ru-RU" sz="2000" dirty="0" err="1"/>
              <a:t>Фотографія</a:t>
            </a:r>
            <a:endParaRPr lang="ru-RU" sz="2000" dirty="0"/>
          </a:p>
          <a:p>
            <a:r>
              <a:rPr lang="ru-RU" sz="2000" b="1" dirty="0" err="1"/>
              <a:t>Розділ</a:t>
            </a:r>
            <a:r>
              <a:rPr lang="ru-RU" sz="2000" b="1" dirty="0"/>
              <a:t> 3. </a:t>
            </a:r>
            <a:r>
              <a:rPr lang="ru-RU" sz="2000" b="1" dirty="0" err="1"/>
              <a:t>Різновиди</a:t>
            </a:r>
            <a:r>
              <a:rPr lang="ru-RU" sz="2000" b="1" dirty="0"/>
              <a:t> та </a:t>
            </a:r>
            <a:r>
              <a:rPr lang="ru-RU" sz="2000" b="1" dirty="0" err="1"/>
              <a:t>історичний</a:t>
            </a:r>
            <a:r>
              <a:rPr lang="ru-RU" sz="2000" b="1" dirty="0"/>
              <a:t> </a:t>
            </a:r>
            <a:r>
              <a:rPr lang="ru-RU" sz="2000" b="1" dirty="0" err="1"/>
              <a:t>розвиток</a:t>
            </a:r>
            <a:r>
              <a:rPr lang="ru-RU" sz="2000" b="1" dirty="0"/>
              <a:t> </a:t>
            </a:r>
            <a:r>
              <a:rPr lang="ru-RU" sz="2000" b="1" dirty="0" err="1"/>
              <a:t>телевізійних</a:t>
            </a:r>
            <a:r>
              <a:rPr lang="ru-RU" sz="2000" b="1" dirty="0"/>
              <a:t> </a:t>
            </a:r>
            <a:r>
              <a:rPr lang="ru-RU" sz="2000" b="1" dirty="0" err="1"/>
              <a:t>медіа</a:t>
            </a:r>
            <a:r>
              <a:rPr lang="ru-RU" sz="2000" b="1" dirty="0"/>
              <a:t>.</a:t>
            </a:r>
          </a:p>
          <a:p>
            <a:pPr lvl="1"/>
            <a:r>
              <a:rPr lang="ru-RU" sz="2000" dirty="0"/>
              <a:t>Тема 5. </a:t>
            </a:r>
            <a:r>
              <a:rPr lang="ru-RU" sz="2000" dirty="0" err="1"/>
              <a:t>Кіно</a:t>
            </a:r>
            <a:r>
              <a:rPr lang="ru-RU" sz="2000" dirty="0"/>
              <a:t> і </a:t>
            </a:r>
            <a:r>
              <a:rPr lang="ru-RU" sz="2000" dirty="0" err="1"/>
              <a:t>телебачення</a:t>
            </a:r>
            <a:endParaRPr lang="ru-RU" sz="2000" dirty="0"/>
          </a:p>
          <a:p>
            <a:pPr lvl="1"/>
            <a:r>
              <a:rPr lang="ru-RU" sz="2000" dirty="0"/>
              <a:t>Тема 6. </a:t>
            </a:r>
            <a:r>
              <a:rPr lang="ru-RU" sz="2000" dirty="0" err="1"/>
              <a:t>Інтернет</a:t>
            </a:r>
            <a:r>
              <a:rPr lang="ru-RU" sz="2000" dirty="0"/>
              <a:t> і </a:t>
            </a:r>
            <a:r>
              <a:rPr lang="ru-RU" sz="2000" dirty="0" err="1"/>
              <a:t>мобільний</a:t>
            </a:r>
            <a:r>
              <a:rPr lang="ru-RU" sz="2000" dirty="0"/>
              <a:t> контент</a:t>
            </a:r>
          </a:p>
          <a:p>
            <a:pPr lvl="1"/>
            <a:r>
              <a:rPr lang="ru-RU" sz="2000" dirty="0"/>
              <a:t>Тема 7. </a:t>
            </a:r>
            <a:r>
              <a:rPr lang="ru-RU" sz="2000" dirty="0" err="1"/>
              <a:t>Радіо</a:t>
            </a:r>
            <a:r>
              <a:rPr lang="ru-RU" sz="2000" dirty="0"/>
              <a:t> і </a:t>
            </a:r>
            <a:r>
              <a:rPr lang="ru-RU" sz="2000" dirty="0" err="1"/>
              <a:t>музика</a:t>
            </a:r>
            <a:r>
              <a:rPr lang="ru-RU" sz="2000" dirty="0"/>
              <a:t>.</a:t>
            </a:r>
          </a:p>
          <a:p>
            <a:pPr lvl="1"/>
            <a:r>
              <a:rPr lang="ru-RU" sz="2000" dirty="0"/>
              <a:t>Тема 8. Реклама</a:t>
            </a:r>
          </a:p>
          <a:p>
            <a:r>
              <a:rPr lang="ru-RU" sz="2000" b="1" dirty="0" err="1"/>
              <a:t>Розділ</a:t>
            </a:r>
            <a:r>
              <a:rPr lang="ru-RU" sz="2000" b="1" dirty="0"/>
              <a:t> 4. </a:t>
            </a:r>
            <a:r>
              <a:rPr lang="ru-RU" sz="2000" b="1" dirty="0" err="1"/>
              <a:t>Медіатексти</a:t>
            </a:r>
            <a:r>
              <a:rPr lang="ru-RU" sz="2000" b="1" dirty="0"/>
              <a:t>: </a:t>
            </a:r>
            <a:r>
              <a:rPr lang="ru-RU" sz="2000" b="1" dirty="0" err="1"/>
              <a:t>аналіз</a:t>
            </a:r>
            <a:r>
              <a:rPr lang="ru-RU" sz="2000" b="1" dirty="0"/>
              <a:t>, </a:t>
            </a:r>
            <a:r>
              <a:rPr lang="ru-RU" sz="2000" b="1" dirty="0" err="1"/>
              <a:t>запобіганням</a:t>
            </a:r>
            <a:r>
              <a:rPr lang="ru-RU" sz="2000" b="1" dirty="0"/>
              <a:t> </a:t>
            </a:r>
            <a:r>
              <a:rPr lang="ru-RU" sz="2000" b="1" dirty="0" err="1"/>
              <a:t>маніпуляціям</a:t>
            </a:r>
            <a:r>
              <a:rPr lang="ru-RU" sz="2000" b="1" dirty="0"/>
              <a:t> і </a:t>
            </a:r>
            <a:r>
              <a:rPr lang="ru-RU" sz="2000" b="1" dirty="0" err="1"/>
              <a:t>створення</a:t>
            </a:r>
            <a:endParaRPr lang="ru-RU" sz="2000" b="1" dirty="0"/>
          </a:p>
          <a:p>
            <a:pPr lvl="1"/>
            <a:r>
              <a:rPr lang="ru-RU" sz="2000" dirty="0"/>
              <a:t>Тема 9. </a:t>
            </a:r>
            <a:r>
              <a:rPr lang="ru-RU" sz="2000" dirty="0" err="1"/>
              <a:t>Різновиди</a:t>
            </a:r>
            <a:r>
              <a:rPr lang="ru-RU" sz="2000" dirty="0"/>
              <a:t> </a:t>
            </a:r>
            <a:r>
              <a:rPr lang="ru-RU" sz="2000" dirty="0" err="1"/>
              <a:t>аналізу</a:t>
            </a:r>
            <a:r>
              <a:rPr lang="ru-RU" sz="2000" dirty="0"/>
              <a:t> </a:t>
            </a:r>
            <a:r>
              <a:rPr lang="ru-RU" sz="2000" dirty="0" err="1"/>
              <a:t>медіа</a:t>
            </a:r>
            <a:r>
              <a:rPr lang="ru-RU" sz="2000" dirty="0"/>
              <a:t> </a:t>
            </a:r>
            <a:r>
              <a:rPr lang="ru-RU" sz="2000" dirty="0" err="1"/>
              <a:t>текстів</a:t>
            </a:r>
            <a:endParaRPr lang="ru-RU" sz="2000" dirty="0"/>
          </a:p>
          <a:p>
            <a:r>
              <a:rPr lang="ru-RU" sz="2000" b="1" dirty="0" err="1"/>
              <a:t>Розділ</a:t>
            </a:r>
            <a:r>
              <a:rPr lang="ru-RU" sz="2000" b="1" dirty="0"/>
              <a:t> 5. </a:t>
            </a:r>
            <a:r>
              <a:rPr lang="ru-RU" sz="2000" b="1" dirty="0" err="1"/>
              <a:t>Основи</a:t>
            </a:r>
            <a:r>
              <a:rPr lang="ru-RU" sz="2000" b="1" dirty="0"/>
              <a:t> </a:t>
            </a:r>
            <a:r>
              <a:rPr lang="ru-RU" sz="2000" b="1" dirty="0" err="1"/>
              <a:t>медіаграмотності</a:t>
            </a:r>
            <a:r>
              <a:rPr lang="ru-RU" sz="2000" b="1" dirty="0"/>
              <a:t> та </a:t>
            </a:r>
            <a:r>
              <a:rPr lang="ru-RU" sz="2000" b="1" dirty="0" err="1"/>
              <a:t>практичних</a:t>
            </a:r>
            <a:r>
              <a:rPr lang="ru-RU" sz="2000" b="1" dirty="0"/>
              <a:t> </a:t>
            </a:r>
            <a:r>
              <a:rPr lang="ru-RU" sz="2000" b="1" dirty="0" err="1"/>
              <a:t>навичок</a:t>
            </a:r>
            <a:r>
              <a:rPr lang="ru-RU" sz="2000" b="1" dirty="0"/>
              <a:t> </a:t>
            </a:r>
            <a:r>
              <a:rPr lang="ru-RU" sz="2000" b="1" dirty="0" err="1"/>
              <a:t>взаємодії</a:t>
            </a:r>
            <a:r>
              <a:rPr lang="ru-RU" sz="2000" b="1" dirty="0"/>
              <a:t> з </a:t>
            </a:r>
            <a:r>
              <a:rPr lang="ru-RU" sz="2000" b="1" dirty="0" err="1"/>
              <a:t>інформацією</a:t>
            </a:r>
            <a:endParaRPr lang="ru-RU" sz="2000" b="1" dirty="0"/>
          </a:p>
          <a:p>
            <a:r>
              <a:rPr lang="ru-RU" sz="2000" dirty="0"/>
              <a:t>        Тема 10. </a:t>
            </a:r>
            <a:r>
              <a:rPr lang="ru-RU" sz="2000" dirty="0" err="1"/>
              <a:t>Основні</a:t>
            </a:r>
            <a:r>
              <a:rPr lang="ru-RU" sz="2000" dirty="0"/>
              <a:t> </a:t>
            </a:r>
            <a:r>
              <a:rPr lang="ru-RU" sz="2000" dirty="0" err="1"/>
              <a:t>засоби</a:t>
            </a:r>
            <a:r>
              <a:rPr lang="ru-RU" sz="2000" dirty="0"/>
              <a:t> </a:t>
            </a:r>
            <a:r>
              <a:rPr lang="ru-RU" sz="2000" dirty="0" err="1"/>
              <a:t>маніпуляції</a:t>
            </a:r>
            <a:r>
              <a:rPr lang="ru-RU" sz="2000" dirty="0"/>
              <a:t> </a:t>
            </a:r>
            <a:r>
              <a:rPr lang="ru-RU" sz="2000" dirty="0" err="1"/>
              <a:t>свідомістю</a:t>
            </a:r>
            <a:r>
              <a:rPr lang="ru-RU" sz="2000" dirty="0"/>
              <a:t> та </a:t>
            </a:r>
            <a:r>
              <a:rPr lang="ru-RU" sz="2000" dirty="0" err="1"/>
              <a:t>створення</a:t>
            </a:r>
            <a:r>
              <a:rPr lang="ru-RU" sz="2000" dirty="0"/>
              <a:t> </a:t>
            </a:r>
            <a:r>
              <a:rPr lang="ru-RU" sz="2000" dirty="0" err="1"/>
              <a:t>медіатекстів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27814991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>
            <a:extLst>
              <a:ext uri="{FF2B5EF4-FFF2-40B4-BE49-F238E27FC236}">
                <a16:creationId xmlns:a16="http://schemas.microsoft.com/office/drawing/2014/main" id="{962FE323-510C-78BA-AA66-14A523B68C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6678" y="365125"/>
            <a:ext cx="10336696" cy="1325563"/>
          </a:xfrm>
        </p:spPr>
        <p:txBody>
          <a:bodyPr>
            <a:noAutofit/>
          </a:bodyPr>
          <a:lstStyle/>
          <a:p>
            <a:r>
              <a:rPr lang="uk-UA" sz="54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Система накопичення балів</a:t>
            </a:r>
            <a:endParaRPr lang="ru-UA" sz="5400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Місце для вмісту 3">
            <a:extLst>
              <a:ext uri="{FF2B5EF4-FFF2-40B4-BE49-F238E27FC236}">
                <a16:creationId xmlns:a16="http://schemas.microsoft.com/office/drawing/2014/main" id="{DDED5239-AEA0-2F72-C98C-28E284A2C400}"/>
              </a:ext>
            </a:extLst>
          </p:cNvPr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3939882704"/>
              </p:ext>
            </p:extLst>
          </p:nvPr>
        </p:nvGraphicFramePr>
        <p:xfrm>
          <a:off x="874643" y="1964372"/>
          <a:ext cx="10914084" cy="2565426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{2D5ABB26-0587-4C30-8999-92F81FD0307C}</a:tableStyleId>
              </a:tblPr>
              <a:tblGrid>
                <a:gridCol w="1861991">
                  <a:extLst>
                    <a:ext uri="{9D8B030D-6E8A-4147-A177-3AD203B41FA5}">
                      <a16:colId xmlns:a16="http://schemas.microsoft.com/office/drawing/2014/main" val="1440369275"/>
                    </a:ext>
                  </a:extLst>
                </a:gridCol>
                <a:gridCol w="1673337">
                  <a:extLst>
                    <a:ext uri="{9D8B030D-6E8A-4147-A177-3AD203B41FA5}">
                      <a16:colId xmlns:a16="http://schemas.microsoft.com/office/drawing/2014/main" val="1355904803"/>
                    </a:ext>
                  </a:extLst>
                </a:gridCol>
                <a:gridCol w="1998181">
                  <a:extLst>
                    <a:ext uri="{9D8B030D-6E8A-4147-A177-3AD203B41FA5}">
                      <a16:colId xmlns:a16="http://schemas.microsoft.com/office/drawing/2014/main" val="645289834"/>
                    </a:ext>
                  </a:extLst>
                </a:gridCol>
                <a:gridCol w="2112044">
                  <a:extLst>
                    <a:ext uri="{9D8B030D-6E8A-4147-A177-3AD203B41FA5}">
                      <a16:colId xmlns:a16="http://schemas.microsoft.com/office/drawing/2014/main" val="1483215580"/>
                    </a:ext>
                  </a:extLst>
                </a:gridCol>
                <a:gridCol w="1582915">
                  <a:extLst>
                    <a:ext uri="{9D8B030D-6E8A-4147-A177-3AD203B41FA5}">
                      <a16:colId xmlns:a16="http://schemas.microsoft.com/office/drawing/2014/main" val="2595508370"/>
                    </a:ext>
                  </a:extLst>
                </a:gridCol>
                <a:gridCol w="842808">
                  <a:extLst>
                    <a:ext uri="{9D8B030D-6E8A-4147-A177-3AD203B41FA5}">
                      <a16:colId xmlns:a16="http://schemas.microsoft.com/office/drawing/2014/main" val="3412980315"/>
                    </a:ext>
                  </a:extLst>
                </a:gridCol>
                <a:gridCol w="842808">
                  <a:extLst>
                    <a:ext uri="{9D8B030D-6E8A-4147-A177-3AD203B41FA5}">
                      <a16:colId xmlns:a16="http://schemas.microsoft.com/office/drawing/2014/main" val="2882398613"/>
                    </a:ext>
                  </a:extLst>
                </a:gridCol>
              </a:tblGrid>
              <a:tr h="561187">
                <a:tc gridSpan="4">
                  <a:txBody>
                    <a:bodyPr/>
                    <a:lstStyle/>
                    <a:p>
                      <a:pPr algn="ctr"/>
                      <a:r>
                        <a:rPr lang="uk-UA" sz="2400" b="1" dirty="0">
                          <a:effectLst/>
                        </a:rPr>
                        <a:t>Поточний контроль знань</a:t>
                      </a:r>
                      <a:endParaRPr lang="ru-UA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UA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uk-UA" sz="2000" b="1" dirty="0">
                          <a:effectLst/>
                        </a:rPr>
                        <a:t>ІДЗ</a:t>
                      </a:r>
                      <a:endParaRPr lang="ru-UA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uk-UA" sz="2000" b="1" dirty="0">
                          <a:effectLst/>
                        </a:rPr>
                        <a:t>Залік</a:t>
                      </a:r>
                      <a:endParaRPr lang="ru-UA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uk-UA" sz="2000" b="1" dirty="0">
                          <a:effectLst/>
                        </a:rPr>
                        <a:t>Сума</a:t>
                      </a:r>
                      <a:endParaRPr lang="ru-UA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05285855"/>
                  </a:ext>
                </a:extLst>
              </a:tr>
              <a:tr h="962035">
                <a:tc gridSpan="2">
                  <a:txBody>
                    <a:bodyPr/>
                    <a:lstStyle/>
                    <a:p>
                      <a:pPr algn="ctr"/>
                      <a:r>
                        <a:rPr lang="uk-UA" sz="2000" b="1" dirty="0">
                          <a:effectLst/>
                        </a:rPr>
                        <a:t>Модульна атестація № 1</a:t>
                      </a:r>
                      <a:endParaRPr lang="ru-UA" sz="1400" b="1" dirty="0">
                        <a:effectLst/>
                      </a:endParaRPr>
                    </a:p>
                    <a:p>
                      <a:pPr algn="ctr"/>
                      <a:r>
                        <a:rPr lang="uk-UA" sz="2000" dirty="0">
                          <a:effectLst/>
                        </a:rPr>
                        <a:t>(30 балів)</a:t>
                      </a:r>
                      <a:endParaRPr lang="ru-UA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UA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uk-UA" sz="2000" b="1" dirty="0">
                          <a:effectLst/>
                        </a:rPr>
                        <a:t>Модульна атестація № 2</a:t>
                      </a:r>
                      <a:endParaRPr lang="ru-UA" sz="1400" b="1" dirty="0">
                        <a:effectLst/>
                      </a:endParaRPr>
                    </a:p>
                    <a:p>
                      <a:pPr algn="ctr"/>
                      <a:r>
                        <a:rPr lang="uk-UA" sz="2000" b="0" dirty="0">
                          <a:effectLst/>
                        </a:rPr>
                        <a:t>(30 балів)</a:t>
                      </a:r>
                      <a:endParaRPr lang="ru-UA" sz="14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U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69011365"/>
                  </a:ext>
                </a:extLst>
              </a:tr>
              <a:tr h="481017">
                <a:tc>
                  <a:txBody>
                    <a:bodyPr/>
                    <a:lstStyle/>
                    <a:p>
                      <a:pPr algn="ctr"/>
                      <a:r>
                        <a:rPr lang="uk-UA" sz="2000" b="1" i="0" dirty="0">
                          <a:effectLst/>
                        </a:rPr>
                        <a:t>ЛР (7 робіт)</a:t>
                      </a:r>
                      <a:endParaRPr lang="ru-UA" sz="1400" b="1" i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000" b="1" i="0" dirty="0">
                          <a:effectLst/>
                        </a:rPr>
                        <a:t>МК1</a:t>
                      </a:r>
                      <a:endParaRPr lang="ru-UA" sz="1400" b="1" i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000" b="1" i="0" dirty="0">
                          <a:effectLst/>
                        </a:rPr>
                        <a:t>ЛР (7 робіт)</a:t>
                      </a:r>
                      <a:endParaRPr lang="ru-UA" sz="1400" b="1" i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000" b="1" i="0" dirty="0">
                          <a:effectLst/>
                        </a:rPr>
                        <a:t>МК2</a:t>
                      </a:r>
                      <a:endParaRPr lang="ru-UA" sz="1400" b="1" i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U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4206856"/>
                  </a:ext>
                </a:extLst>
              </a:tr>
              <a:tr h="561187">
                <a:tc>
                  <a:txBody>
                    <a:bodyPr/>
                    <a:lstStyle/>
                    <a:p>
                      <a:pPr algn="ctr"/>
                      <a:r>
                        <a:rPr lang="uk-UA" sz="2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20</a:t>
                      </a:r>
                      <a:endParaRPr lang="ru-UA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400" dirty="0">
                          <a:effectLst/>
                        </a:rPr>
                        <a:t>10</a:t>
                      </a:r>
                      <a:endParaRPr lang="ru-UA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400" dirty="0">
                          <a:effectLst/>
                        </a:rPr>
                        <a:t>20</a:t>
                      </a:r>
                      <a:endParaRPr lang="ru-UA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400" dirty="0">
                          <a:effectLst/>
                        </a:rPr>
                        <a:t>10</a:t>
                      </a:r>
                      <a:endParaRPr lang="ru-UA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400" dirty="0">
                          <a:effectLst/>
                        </a:rPr>
                        <a:t>20</a:t>
                      </a:r>
                      <a:endParaRPr lang="ru-UA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400" dirty="0">
                          <a:effectLst/>
                        </a:rPr>
                        <a:t>20</a:t>
                      </a:r>
                      <a:endParaRPr lang="ru-UA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400" dirty="0">
                          <a:effectLst/>
                        </a:rPr>
                        <a:t>100</a:t>
                      </a:r>
                      <a:endParaRPr lang="ru-UA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1398082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218584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9B4AF49-D361-4D43-8863-14F2246D866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66191" y="2076519"/>
            <a:ext cx="10323444" cy="2387600"/>
          </a:xfrm>
        </p:spPr>
        <p:txBody>
          <a:bodyPr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4400" cap="none" dirty="0" err="1">
                <a:solidFill>
                  <a:srgbClr val="0070C0"/>
                </a:solidFill>
              </a:rPr>
              <a:t>Медіаосвіта</a:t>
            </a:r>
            <a:r>
              <a:rPr lang="ru-RU" sz="4400" cap="none" dirty="0">
                <a:solidFill>
                  <a:srgbClr val="0070C0"/>
                </a:solidFill>
              </a:rPr>
              <a:t> як </a:t>
            </a:r>
            <a:r>
              <a:rPr lang="ru-RU" sz="4400" cap="none" dirty="0" err="1">
                <a:solidFill>
                  <a:srgbClr val="0070C0"/>
                </a:solidFill>
              </a:rPr>
              <a:t>основна</a:t>
            </a:r>
            <a:r>
              <a:rPr lang="ru-RU" sz="4400" cap="none" dirty="0">
                <a:solidFill>
                  <a:srgbClr val="0070C0"/>
                </a:solidFill>
              </a:rPr>
              <a:t> </a:t>
            </a:r>
            <a:r>
              <a:rPr lang="ru-RU" sz="4400" cap="none" dirty="0" err="1">
                <a:solidFill>
                  <a:srgbClr val="0070C0"/>
                </a:solidFill>
              </a:rPr>
              <a:t>вимога</a:t>
            </a:r>
            <a:r>
              <a:rPr lang="ru-RU" sz="4400" cap="none" dirty="0">
                <a:solidFill>
                  <a:srgbClr val="0070C0"/>
                </a:solidFill>
              </a:rPr>
              <a:t> до </a:t>
            </a:r>
            <a:r>
              <a:rPr lang="ru-RU" sz="4400" cap="none" dirty="0" err="1">
                <a:solidFill>
                  <a:srgbClr val="0070C0"/>
                </a:solidFill>
              </a:rPr>
              <a:t>особистості</a:t>
            </a:r>
            <a:r>
              <a:rPr lang="ru-RU" sz="4400" cap="none" dirty="0">
                <a:solidFill>
                  <a:srgbClr val="0070C0"/>
                </a:solidFill>
              </a:rPr>
              <a:t> </a:t>
            </a:r>
            <a:r>
              <a:rPr lang="ru-RU" sz="4400" cap="none" dirty="0" err="1">
                <a:solidFill>
                  <a:srgbClr val="0070C0"/>
                </a:solidFill>
              </a:rPr>
              <a:t>інформаційного</a:t>
            </a:r>
            <a:r>
              <a:rPr lang="ru-RU" sz="4400" cap="none" dirty="0">
                <a:solidFill>
                  <a:srgbClr val="0070C0"/>
                </a:solidFill>
              </a:rPr>
              <a:t> </a:t>
            </a:r>
            <a:r>
              <a:rPr lang="ru-RU" sz="4400" cap="none" dirty="0" err="1">
                <a:solidFill>
                  <a:srgbClr val="0070C0"/>
                </a:solidFill>
              </a:rPr>
              <a:t>суспільства</a:t>
            </a:r>
            <a:endParaRPr lang="ru-UA" sz="4400" cap="none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07948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FE2B0156-F4B2-40AA-9516-1C512734D2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uk-UA" sz="2800" dirty="0"/>
              <a:t>ТИПОВА ОСВІТНЯ ПРОГРАМА ПОЧАТКОВОЇ ОСВІТИ </a:t>
            </a:r>
            <a:br>
              <a:rPr lang="ru-UA" sz="2800" dirty="0"/>
            </a:br>
            <a:r>
              <a:rPr lang="uk-UA" sz="2800" dirty="0"/>
              <a:t> </a:t>
            </a:r>
            <a:br>
              <a:rPr lang="ru-UA" sz="2800" dirty="0"/>
            </a:br>
            <a:r>
              <a:rPr lang="uk-UA" sz="2800" dirty="0"/>
              <a:t>Цикл І (1 – 2 класи)</a:t>
            </a:r>
            <a:endParaRPr lang="ru-UA" sz="28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C2C9AA1-9571-4A35-A2A1-8EE60F873F35}"/>
              </a:ext>
            </a:extLst>
          </p:cNvPr>
          <p:cNvSpPr txBox="1"/>
          <p:nvPr/>
        </p:nvSpPr>
        <p:spPr>
          <a:xfrm>
            <a:off x="5090615" y="1955507"/>
            <a:ext cx="6263185" cy="45243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uk-UA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Змістова лінія </a:t>
            </a:r>
            <a:r>
              <a:rPr lang="uk-UA" sz="2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«Досліджуємо медіа»</a:t>
            </a:r>
            <a:r>
              <a:rPr lang="uk-UA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передбачає </a:t>
            </a:r>
            <a:r>
              <a:rPr lang="uk-UA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ознайомлення школярів з основами </a:t>
            </a:r>
            <a:r>
              <a:rPr lang="uk-UA" sz="24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медіаграмотності</a:t>
            </a:r>
            <a:r>
              <a:rPr lang="uk-UA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Діти формують уявлення про межу між реальним світом і світом мас-медіа. Вони </a:t>
            </a:r>
            <a:r>
              <a:rPr lang="uk-UA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вчаться</a:t>
            </a:r>
            <a:r>
              <a:rPr lang="uk-UA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інтерпретувати, аналізувати, оцінювати </a:t>
            </a:r>
            <a:r>
              <a:rPr lang="uk-UA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медіатексти</a:t>
            </a:r>
            <a:r>
              <a:rPr lang="uk-UA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(фільм, мультфільм, реклама, фотографія тощо) та створювати прості </a:t>
            </a:r>
            <a:r>
              <a:rPr lang="uk-UA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медіапродукти</a:t>
            </a:r>
            <a:r>
              <a:rPr lang="uk-UA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Змістова лінія «Досліджуємо медіа» пропонує інструмент для активного критичного освоєння комунікативного </a:t>
            </a:r>
            <a:r>
              <a:rPr lang="uk-UA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медіасередовища</a:t>
            </a:r>
            <a:r>
              <a:rPr lang="uk-UA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ru-UA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Стрілка: вигнута вгору 8">
            <a:extLst>
              <a:ext uri="{FF2B5EF4-FFF2-40B4-BE49-F238E27FC236}">
                <a16:creationId xmlns:a16="http://schemas.microsoft.com/office/drawing/2014/main" id="{2739AF42-7A09-4B01-84C5-E6ADA14053C7}"/>
              </a:ext>
            </a:extLst>
          </p:cNvPr>
          <p:cNvSpPr/>
          <p:nvPr/>
        </p:nvSpPr>
        <p:spPr>
          <a:xfrm rot="1163234">
            <a:off x="3573888" y="5865670"/>
            <a:ext cx="1661087" cy="822191"/>
          </a:xfrm>
          <a:prstGeom prst="curvedUpArrow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UA">
              <a:solidFill>
                <a:schemeClr val="tx1"/>
              </a:solidFill>
            </a:endParaRPr>
          </a:p>
        </p:txBody>
      </p:sp>
      <p:pic>
        <p:nvPicPr>
          <p:cNvPr id="1026" name="Picture 2" descr="Купити Типові освітні програми (оновлено) 1 - 4 клас - НУШ, видавництво  Освіта">
            <a:extLst>
              <a:ext uri="{FF2B5EF4-FFF2-40B4-BE49-F238E27FC236}">
                <a16:creationId xmlns:a16="http://schemas.microsoft.com/office/drawing/2014/main" id="{DE8A7145-08E2-4A8B-A4EC-B30CD92FD3E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7407" y="2146474"/>
            <a:ext cx="2875995" cy="41423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136178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86D2D00-D5DE-4EF6-BE5A-D8F53341F0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48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</a:t>
            </a:r>
            <a:r>
              <a:rPr lang="ru-UA" sz="4800" b="1" dirty="0" err="1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онять</a:t>
            </a:r>
            <a:r>
              <a:rPr lang="ru-UA" sz="48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«</a:t>
            </a:r>
            <a:r>
              <a:rPr lang="ru-UA" sz="4800" b="1" dirty="0" err="1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медіаосвіта</a:t>
            </a:r>
            <a:r>
              <a:rPr lang="ru-UA" sz="48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»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53B0A1D-B0DC-4381-B13D-FEAED6B455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 rtl="0">
              <a:buNone/>
            </a:pPr>
            <a:r>
              <a:rPr lang="ru-RU" sz="4400" dirty="0" err="1"/>
              <a:t>Вперше</a:t>
            </a:r>
            <a:r>
              <a:rPr lang="ru-RU" sz="4400" dirty="0"/>
              <a:t> </a:t>
            </a:r>
            <a:r>
              <a:rPr lang="ru-RU" sz="4400" dirty="0" err="1"/>
              <a:t>термін</a:t>
            </a:r>
            <a:r>
              <a:rPr lang="ru-RU" sz="4400" dirty="0"/>
              <a:t> «</a:t>
            </a:r>
            <a:r>
              <a:rPr lang="ru-RU" sz="4400" b="1" dirty="0" err="1"/>
              <a:t>медіаосвіта</a:t>
            </a:r>
            <a:r>
              <a:rPr lang="ru-RU" sz="4400" dirty="0"/>
              <a:t>» </a:t>
            </a:r>
            <a:r>
              <a:rPr lang="ru-RU" sz="4400" dirty="0" err="1"/>
              <a:t>був</a:t>
            </a:r>
            <a:r>
              <a:rPr lang="ru-RU" sz="4400" dirty="0"/>
              <a:t> </a:t>
            </a:r>
            <a:r>
              <a:rPr lang="ru-RU" sz="4400" dirty="0" err="1"/>
              <a:t>вжитий</a:t>
            </a:r>
            <a:r>
              <a:rPr lang="ru-RU" sz="4400" dirty="0"/>
              <a:t> у 1973 р. на </a:t>
            </a:r>
            <a:r>
              <a:rPr lang="ru-RU" sz="4400" dirty="0" err="1"/>
              <a:t>спільному</a:t>
            </a:r>
            <a:r>
              <a:rPr lang="ru-RU" sz="4400" dirty="0"/>
              <a:t> </a:t>
            </a:r>
            <a:r>
              <a:rPr lang="ru-RU" sz="4400" dirty="0" err="1"/>
              <a:t>засіданні</a:t>
            </a:r>
            <a:r>
              <a:rPr lang="ru-RU" sz="4400" dirty="0"/>
              <a:t> сектору </a:t>
            </a:r>
            <a:r>
              <a:rPr lang="ru-RU" sz="4400" dirty="0" err="1"/>
              <a:t>інформації</a:t>
            </a:r>
            <a:r>
              <a:rPr lang="ru-RU" sz="4400" dirty="0"/>
              <a:t> ЮНЕСКО та </a:t>
            </a:r>
            <a:r>
              <a:rPr lang="ru-RU" sz="4400" dirty="0" err="1"/>
              <a:t>Міжнародної</a:t>
            </a:r>
            <a:r>
              <a:rPr lang="ru-RU" sz="4400" dirty="0"/>
              <a:t> ради з </a:t>
            </a:r>
            <a:r>
              <a:rPr lang="ru-RU" sz="4400" dirty="0" err="1"/>
              <a:t>кіно</a:t>
            </a:r>
            <a:r>
              <a:rPr lang="ru-RU" sz="4400" dirty="0"/>
              <a:t> та </a:t>
            </a:r>
            <a:r>
              <a:rPr lang="ru-RU" sz="4400" dirty="0" err="1"/>
              <a:t>телебачення</a:t>
            </a:r>
            <a:r>
              <a:rPr lang="ru-RU" sz="4400" dirty="0"/>
              <a:t>.</a:t>
            </a:r>
          </a:p>
          <a:p>
            <a:pPr marL="0" indent="0" algn="ctr">
              <a:buNone/>
            </a:pPr>
            <a:endParaRPr lang="ru-UA" sz="4400" dirty="0"/>
          </a:p>
        </p:txBody>
      </p:sp>
    </p:spTree>
    <p:extLst>
      <p:ext uri="{BB962C8B-B14F-4D97-AF65-F5344CB8AC3E}">
        <p14:creationId xmlns:p14="http://schemas.microsoft.com/office/powerpoint/2010/main" val="838865474"/>
      </p:ext>
    </p:extLst>
  </p:cSld>
  <p:clrMapOvr>
    <a:masterClrMapping/>
  </p:clrMapOvr>
</p:sld>
</file>

<file path=ppt/theme/theme1.xml><?xml version="1.0" encoding="utf-8"?>
<a:theme xmlns:a="http://schemas.openxmlformats.org/drawingml/2006/main" name="GradientVTI">
  <a:themeElements>
    <a:clrScheme name="Стандартная">
      <a:dk1>
        <a:srgbClr val="000000"/>
      </a:dk1>
      <a:lt1>
        <a:srgbClr val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Univers">
      <a:majorFont>
        <a:latin typeface="Univers"/>
        <a:ea typeface=""/>
        <a:cs typeface=""/>
      </a:majorFont>
      <a:minorFont>
        <a:latin typeface="Univer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radientVTI" id="{605F9078-86F9-4258-A3E1-F8EFF02AE8CC}" vid="{4848699B-BB01-41E3-9EC4-3D97DFE5292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811</TotalTime>
  <Words>1295</Words>
  <Application>Microsoft Office PowerPoint</Application>
  <PresentationFormat>Широкий екран</PresentationFormat>
  <Paragraphs>113</Paragraphs>
  <Slides>18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9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18</vt:i4>
      </vt:variant>
    </vt:vector>
  </HeadingPairs>
  <TitlesOfParts>
    <vt:vector size="28" baseType="lpstr">
      <vt:lpstr>Arial</vt:lpstr>
      <vt:lpstr>Calibri</vt:lpstr>
      <vt:lpstr>Corbel</vt:lpstr>
      <vt:lpstr>inherit</vt:lpstr>
      <vt:lpstr>Lato</vt:lpstr>
      <vt:lpstr>Open Sans</vt:lpstr>
      <vt:lpstr>Roboto</vt:lpstr>
      <vt:lpstr>Times New Roman</vt:lpstr>
      <vt:lpstr>Univers</vt:lpstr>
      <vt:lpstr>GradientVTI</vt:lpstr>
      <vt:lpstr>Медіаосвіта та медіаграмотність сучасного педагога</vt:lpstr>
      <vt:lpstr>Інформація про викладача</vt:lpstr>
      <vt:lpstr>Мета навчальної дисципліни</vt:lpstr>
      <vt:lpstr>Завдання навчальної дисципліни</vt:lpstr>
      <vt:lpstr>Програма навчальної дисципліни</vt:lpstr>
      <vt:lpstr>Система накопичення балів</vt:lpstr>
      <vt:lpstr>Медіаосвіта як основна вимога до особистості інформаційного суспільства</vt:lpstr>
      <vt:lpstr>ТИПОВА ОСВІТНЯ ПРОГРАМА ПОЧАТКОВОЇ ОСВІТИ    Цикл І (1 – 2 класи)</vt:lpstr>
      <vt:lpstr>Понять «медіаосвіта»</vt:lpstr>
      <vt:lpstr>В документах ЮНЕСКО вказується, що   Медіаосвіта - це навчання теорії та практичним умінням для опанування сучасними мас-медіа, які розглядаються як частина специфічної, автономної галузі знань у педагогічній теорії та практиці.</vt:lpstr>
      <vt:lpstr>Презентація PowerPoint</vt:lpstr>
      <vt:lpstr>Медіаосвіта забезпечує знання</vt:lpstr>
      <vt:lpstr>Причини актуальності медіаосвіти у сучасному світі</vt:lpstr>
      <vt:lpstr>Концепція впровадження  медіаосвіти в Україні</vt:lpstr>
      <vt:lpstr>Головна мета Концепції </vt:lpstr>
      <vt:lpstr>Головні завдання медіа-освіти</vt:lpstr>
      <vt:lpstr>Форми медіа-освіти</vt:lpstr>
      <vt:lpstr>Форми медіа-освіти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Інформаційні технології управління контентом</dc:title>
  <dc:creator>sytnitskaja@gmail.com</dc:creator>
  <cp:lastModifiedBy>sytni</cp:lastModifiedBy>
  <cp:revision>25</cp:revision>
  <dcterms:created xsi:type="dcterms:W3CDTF">2021-04-15T10:33:51Z</dcterms:created>
  <dcterms:modified xsi:type="dcterms:W3CDTF">2023-09-19T17:33:27Z</dcterms:modified>
</cp:coreProperties>
</file>