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32040B"/>
    <a:srgbClr val="36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14" autoAdjust="0"/>
    <p:restoredTop sz="94660"/>
  </p:normalViewPr>
  <p:slideViewPr>
    <p:cSldViewPr>
      <p:cViewPr varScale="1">
        <p:scale>
          <a:sx n="74" d="100"/>
          <a:sy n="74" d="100"/>
        </p:scale>
        <p:origin x="-10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89515B-47EA-4418-BCCB-249BF59E26F5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0248F1-EC4B-44B1-B623-F972F2F75F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push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Шаблон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5"/>
            <a:ext cx="9144000" cy="68690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1500174"/>
            <a:ext cx="70009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Ділова документація асистента вчителя щодо роботи з учнями з особливими потребами</a:t>
            </a:r>
            <a:endParaRPr lang="ru-RU" sz="5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img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9" name="TextBox 8"/>
          <p:cNvSpPr txBox="1"/>
          <p:nvPr/>
        </p:nvSpPr>
        <p:spPr>
          <a:xfrm>
            <a:off x="1357290" y="571480"/>
            <a:ext cx="70009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Розклад уроків за участю асистента вчителя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714348" y="2285992"/>
          <a:ext cx="8215370" cy="242889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28628"/>
                <a:gridCol w="714380"/>
                <a:gridCol w="1214446"/>
                <a:gridCol w="1000132"/>
                <a:gridCol w="928694"/>
                <a:gridCol w="785818"/>
                <a:gridCol w="785818"/>
                <a:gridCol w="928694"/>
                <a:gridCol w="714380"/>
                <a:gridCol w="714380"/>
              </a:tblGrid>
              <a:tr h="809631">
                <a:tc rowSpan="2"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Час уроку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 уроку (</a:t>
                      </a:r>
                      <a:r>
                        <a:rPr lang="uk-UA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корекційно-розвивального</a:t>
                      </a:r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чи виховного заняття)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Дні тижня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Місце </a:t>
                      </a:r>
                      <a:r>
                        <a:rPr lang="uk-UA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прове</a:t>
                      </a:r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дення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Примітки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963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Понеділок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Вівторок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Середа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Четвер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’</a:t>
                      </a:r>
                      <a:r>
                        <a:rPr lang="uk-UA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ятниця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0963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857224" y="500042"/>
            <a:ext cx="74295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ln w="1905"/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Список учнів з особливими освітніми потребами</a:t>
            </a:r>
            <a:endParaRPr lang="ru-RU" sz="3200" b="1" dirty="0">
              <a:ln w="1905"/>
              <a:solidFill>
                <a:srgbClr val="008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00034" y="1785926"/>
          <a:ext cx="8143932" cy="3071834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583410"/>
                <a:gridCol w="1273978"/>
                <a:gridCol w="1643074"/>
                <a:gridCol w="1785950"/>
                <a:gridCol w="1500198"/>
                <a:gridCol w="1357322"/>
              </a:tblGrid>
              <a:tr h="1535917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Прізвище, </a:t>
                      </a:r>
                      <a:r>
                        <a:rPr lang="uk-UA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ім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’</a:t>
                      </a:r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я учня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Психолого-педагогічний висновок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Рекомендована програма навчання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Вид </a:t>
                      </a:r>
                      <a:r>
                        <a:rPr lang="uk-UA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корекційних</a:t>
                      </a:r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 занять (обсяг годин)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Спеціаліст, який проводить </a:t>
                      </a:r>
                      <a:r>
                        <a:rPr lang="uk-UA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корекційне</a:t>
                      </a:r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 заняття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3591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714348" y="357166"/>
            <a:ext cx="8072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Щоденний план роботи асистента вчителя</a:t>
            </a:r>
            <a:endParaRPr lang="ru-RU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43" y="1397000"/>
          <a:ext cx="8858312" cy="262720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14381"/>
                <a:gridCol w="749805"/>
                <a:gridCol w="1317765"/>
                <a:gridCol w="1024929"/>
                <a:gridCol w="1464183"/>
                <a:gridCol w="1244556"/>
                <a:gridCol w="1317765"/>
                <a:gridCol w="1024928"/>
              </a:tblGrid>
              <a:tr h="582083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Клас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Прізвище, </a:t>
                      </a:r>
                      <a:r>
                        <a:rPr lang="uk-UA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ім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’</a:t>
                      </a:r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я учня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Відвідування уроків у класі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Адаптація навчальних матеріалів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Робота з батьками та </a:t>
                      </a:r>
                      <a:r>
                        <a:rPr lang="uk-UA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педаго</a:t>
                      </a:r>
                      <a:r>
                        <a:rPr lang="en-US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mtClean="0">
                          <a:latin typeface="Times New Roman" pitchFamily="18" charset="0"/>
                          <a:cs typeface="Times New Roman" pitchFamily="18" charset="0"/>
                        </a:rPr>
                        <a:t>гами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Завдання </a:t>
                      </a:r>
                      <a:r>
                        <a:rPr lang="uk-UA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соціально-педагогіч</a:t>
                      </a:r>
                      <a:r>
                        <a:rPr lang="uk-UA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ного</a:t>
                      </a:r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 супроводу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Примітки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208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208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0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429124" cy="6858000"/>
          </a:xfrm>
        </p:spPr>
      </p:pic>
      <p:pic>
        <p:nvPicPr>
          <p:cNvPr id="5" name="Рисунок 4" descr="img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0"/>
            <a:ext cx="4714876" cy="6858000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f,kjy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23527" cy="6858000"/>
          </a:xfrm>
        </p:spPr>
      </p:pic>
      <p:sp>
        <p:nvSpPr>
          <p:cNvPr id="5" name="TextBox 4"/>
          <p:cNvSpPr txBox="1"/>
          <p:nvPr/>
        </p:nvSpPr>
        <p:spPr>
          <a:xfrm>
            <a:off x="1142976" y="500042"/>
            <a:ext cx="73581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Таблиця обліку консультацій та просвітницьких заходів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214414" y="2214554"/>
          <a:ext cx="7500992" cy="159306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143008"/>
                <a:gridCol w="2071702"/>
                <a:gridCol w="2411034"/>
                <a:gridCol w="1875248"/>
              </a:tblGrid>
              <a:tr h="678661">
                <a:tc>
                  <a:txBody>
                    <a:bodyPr/>
                    <a:lstStyle/>
                    <a:p>
                      <a:pPr algn="ctr"/>
                      <a:endParaRPr lang="uk-UA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i="0" dirty="0" smtClean="0"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Кому надано консультацію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Тема консультації (просвітницького заходу)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Примітки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866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000100" y="714356"/>
            <a:ext cx="7215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Таблиця обліку методичної роботи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14348" y="2000240"/>
          <a:ext cx="7858180" cy="157163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64545"/>
                <a:gridCol w="1964545"/>
                <a:gridCol w="1964545"/>
                <a:gridCol w="1964545"/>
              </a:tblGrid>
              <a:tr h="785818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 заходу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Тема виступу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Примітки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58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TextBox 4"/>
          <p:cNvSpPr txBox="1"/>
          <p:nvPr/>
        </p:nvSpPr>
        <p:spPr>
          <a:xfrm>
            <a:off x="1214414" y="714356"/>
            <a:ext cx="7358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самоосвіти передбачає такі розділи: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00100" y="2357430"/>
            <a:ext cx="3143272" cy="1500198"/>
          </a:xfrm>
          <a:prstGeom prst="round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тема самоосвіти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57752" y="2357430"/>
            <a:ext cx="3143272" cy="1500198"/>
          </a:xfrm>
          <a:prstGeom prst="round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мета й завдання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71538" y="4429132"/>
            <a:ext cx="3143272" cy="1500198"/>
          </a:xfrm>
          <a:prstGeom prst="round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uk-UA" sz="2800" b="1" smtClean="0">
                <a:latin typeface="Times New Roman" pitchFamily="18" charset="0"/>
                <a:cs typeface="Times New Roman" pitchFamily="18" charset="0"/>
              </a:rPr>
              <a:t>ітература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для опрацювання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29190" y="4429132"/>
            <a:ext cx="3143272" cy="1500198"/>
          </a:xfrm>
          <a:prstGeom prst="round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результати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714348" y="177586"/>
          <a:ext cx="8215372" cy="659182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71636"/>
                <a:gridCol w="2071702"/>
                <a:gridCol w="2428892"/>
                <a:gridCol w="2143142"/>
              </a:tblGrid>
              <a:tr h="113597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Обов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’</a:t>
                      </a:r>
                      <a:r>
                        <a:rPr lang="uk-UA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язки</a:t>
                      </a:r>
                      <a:r>
                        <a:rPr lang="uk-UA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вчителя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Спільна робота вчителя та асистента вчителя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Обов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’</a:t>
                      </a:r>
                      <a:r>
                        <a:rPr lang="uk-UA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язки</a:t>
                      </a:r>
                      <a:r>
                        <a:rPr lang="uk-UA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асистента вчителя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15374">
                <a:tc>
                  <a:txBody>
                    <a:bodyPr/>
                    <a:lstStyle/>
                    <a:p>
                      <a:pPr algn="just"/>
                      <a:r>
                        <a:rPr lang="uk-UA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Оцінювання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Оцінити навчальні потреби на основі даних про клас та про учнів, в тому числі з ООП.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Обговорити можливості учня з ООП, його сильні та слабкі сторони. Відвідувати зустрічі зі складання </a:t>
                      </a:r>
                      <a:r>
                        <a:rPr lang="uk-UA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ІНП</a:t>
                      </a:r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ІПР.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Вести спостереження за особливостями психофізичного розвитку учня з ООП. Відвідувати зустрічі зі складання </a:t>
                      </a:r>
                      <a:r>
                        <a:rPr lang="uk-UA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ІНП</a:t>
                      </a:r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ІПР.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969020">
                <a:tc>
                  <a:txBody>
                    <a:bodyPr/>
                    <a:lstStyle/>
                    <a:p>
                      <a:pPr algn="just"/>
                      <a:r>
                        <a:rPr lang="uk-UA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Розробка програми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Розробити програму навчання на основі робочого плану та індивідуальних освітніх потреб учня, розглянути альтернативи.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Обговорити бажані результати для учня.</a:t>
                      </a:r>
                      <a:r>
                        <a:rPr lang="uk-UA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Обговорити освітні, поведінкові та емоційні цілі. 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Підготувати індивідуальний навчальний план (</a:t>
                      </a:r>
                      <a:r>
                        <a:rPr lang="uk-UA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ІНП</a:t>
                      </a:r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),</a:t>
                      </a:r>
                      <a:r>
                        <a:rPr lang="uk-UA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індивідуальну програму розвитку (ІПР). Оновлювати інформацію про учнів ті </a:t>
                      </a:r>
                      <a:r>
                        <a:rPr lang="uk-UA" sz="1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ІНП</a:t>
                      </a:r>
                      <a:r>
                        <a:rPr lang="uk-UA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ІПР.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49029">
                <a:tc>
                  <a:txBody>
                    <a:bodyPr/>
                    <a:lstStyle/>
                    <a:p>
                      <a:pPr algn="just"/>
                      <a:r>
                        <a:rPr lang="uk-UA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Планування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Спланувати роботу на уроці та відібрати ресурси. Вибрати належний вид роботи згідно з </a:t>
                      </a:r>
                      <a:r>
                        <a:rPr lang="uk-UA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ІНП</a:t>
                      </a:r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. Визначити пріоритети.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Обговорити підготовку матеріалу</a:t>
                      </a:r>
                      <a:r>
                        <a:rPr lang="uk-UA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та зміну навчального плану з огляду на потреби учня.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Допомогти у доборі та складанні матеріалів, у розробці візуальних засобів, надати іншу подібну допомогу вчителю.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714348" y="214290"/>
          <a:ext cx="8215372" cy="643606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428760"/>
                <a:gridCol w="2071702"/>
                <a:gridCol w="2428892"/>
                <a:gridCol w="2286018"/>
              </a:tblGrid>
              <a:tr h="10608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Обов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’</a:t>
                      </a:r>
                      <a:r>
                        <a:rPr lang="uk-UA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язки</a:t>
                      </a:r>
                      <a:r>
                        <a:rPr lang="uk-UA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вчителя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Спільна робота вчителя та асистента вчителя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Обов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’</a:t>
                      </a:r>
                      <a:r>
                        <a:rPr lang="uk-UA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язки</a:t>
                      </a:r>
                      <a:r>
                        <a:rPr lang="uk-UA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асистента вчителя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296717">
                <a:tc>
                  <a:txBody>
                    <a:bodyPr/>
                    <a:lstStyle/>
                    <a:p>
                      <a:pPr algn="just"/>
                      <a:r>
                        <a:rPr lang="uk-UA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Спостереже</a:t>
                      </a:r>
                    </a:p>
                    <a:p>
                      <a:pPr algn="just"/>
                      <a:r>
                        <a:rPr lang="uk-UA" sz="1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ння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Розробити чітку систему організації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навчально-виховного процесу в інклюзивному класі та очікувань щодо навчальних можливостей учня з ООП.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Регулярно зустрічатись, щоб обговорити досягнення учня з ООП. Обговорити реальний етап навчальних досягнень учня з ООП, його відповідність очікуванням, виконання </a:t>
                      </a:r>
                      <a:r>
                        <a:rPr lang="uk-UA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ІНП</a:t>
                      </a:r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, ІПР.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Працювати відповідно до системи організації навчально-виховного процесу в інклюзивному класі, правил поведінки та очікувань можливостей учнів з ООП, його </a:t>
                      </a:r>
                      <a:r>
                        <a:rPr lang="uk-UA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ІНП</a:t>
                      </a:r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. Документувати та звітувати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вчителю )за потреби).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96790">
                <a:tc>
                  <a:txBody>
                    <a:bodyPr/>
                    <a:lstStyle/>
                    <a:p>
                      <a:pPr algn="just"/>
                      <a:r>
                        <a:rPr lang="uk-UA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Навчання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Виконувати план уроку, проводити навчання згідно з цим планом. Спостерігати за процесом навчання,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за потреби допомагати учням з ООП. Залучати учнів з ООП до виконання окремих видів діяльності спільно з класом. Надати асистентам ресурси.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Чітко висловити результати та обмінятись досвідом. Обговорити конкретні стратегії, діяльність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та результати, виконання завдань </a:t>
                      </a:r>
                      <a:r>
                        <a:rPr lang="uk-UA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ІНП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Обговорити розташування робочого місця. Обговорити необхідність гнучкого розкладу відвідування уроків учнями з ООП.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Проводити додаткове пояснення учням з ООП, адаптувати завдання, враховуючи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можливості учня з ООП, корегувати їх навчальну діяльність. Спостерігати за їх діяльністю. Формувати та сприяти закріпленню конкретних умінь, навичок. Надавати вчителю об</a:t>
                      </a:r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’</a:t>
                      </a:r>
                      <a:r>
                        <a:rPr lang="uk-UA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єктивну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інформацію щодо навчальної діяльності учнів з ООП.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14348" y="214290"/>
          <a:ext cx="8215372" cy="635798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71636"/>
                <a:gridCol w="2071702"/>
                <a:gridCol w="2428892"/>
                <a:gridCol w="2143142"/>
              </a:tblGrid>
              <a:tr h="123911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Обов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’</a:t>
                      </a:r>
                      <a:r>
                        <a:rPr lang="uk-UA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язки</a:t>
                      </a:r>
                      <a:r>
                        <a:rPr lang="uk-UA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вчителя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Спільна робота вчителя та асистента вчителя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Обов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’</a:t>
                      </a:r>
                      <a:r>
                        <a:rPr lang="uk-UA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язки</a:t>
                      </a:r>
                      <a:r>
                        <a:rPr lang="uk-UA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асистента вчителя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71081">
                <a:tc>
                  <a:txBody>
                    <a:bodyPr/>
                    <a:lstStyle/>
                    <a:p>
                      <a:pPr algn="just"/>
                      <a:r>
                        <a:rPr lang="uk-UA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Оцінка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Стежити за прогресом учнів з ООП та оцінювати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його. Стежити за виконанням </a:t>
                      </a:r>
                      <a:r>
                        <a:rPr lang="uk-UA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ІНП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Обговорити спостереження. Обмінятись інформацією.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Обговорити пропозиції щодо доповнення </a:t>
                      </a:r>
                      <a:r>
                        <a:rPr lang="uk-UA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ІНП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ІПР (чи внесення змін).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Спостерігати за поведінкою учнів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та </a:t>
                      </a:r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надавати інформацію вчителю.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Збирати та записувати дані для подальшої оцінки учня, внесення доповнень до </a:t>
                      </a:r>
                      <a:r>
                        <a:rPr lang="uk-UA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ІНП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Вносити пропозиції вчителю щодо завдань, розроблених для учня з ООП.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47791">
                <a:tc>
                  <a:txBody>
                    <a:bodyPr/>
                    <a:lstStyle/>
                    <a:p>
                      <a:pPr algn="just"/>
                      <a:r>
                        <a:rPr lang="uk-UA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Звітування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Звітувати перед батьками та шкільною командою.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Обговорити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інформацію про учня. Дотримуватися конфіденційності.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Звітувати перед вчителем щодо сильних сторін учня з ООП, його досягнень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та потреб. Звітувати перед вчителем стосовно поведінки учня та наслідків.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If,kjy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10" name="TextBox 9"/>
          <p:cNvSpPr txBox="1"/>
          <p:nvPr/>
        </p:nvSpPr>
        <p:spPr>
          <a:xfrm>
            <a:off x="1357290" y="500042"/>
            <a:ext cx="7215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Перелік документів, які оформлює асистент вчителя: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1538" y="1928802"/>
            <a:ext cx="750099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uk-UA" sz="2200" dirty="0" smtClean="0"/>
              <a:t> 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річний план роботи;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графік роботи;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розклад уроків;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список учнів з особливими освітніми потребами;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щоденний план роботи;</a:t>
            </a:r>
          </a:p>
          <a:p>
            <a:pPr>
              <a:buFont typeface="Wingdings" pitchFamily="2" charset="2"/>
              <a:buChar char="Ø"/>
            </a:pPr>
            <a:r>
              <a:rPr lang="uk-UA" sz="2200" smtClean="0">
                <a:latin typeface="Times New Roman" pitchFamily="18" charset="0"/>
                <a:cs typeface="Times New Roman" pitchFamily="18" charset="0"/>
              </a:rPr>
              <a:t>листок 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спостережень;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таблиця обліку консультацій та просвітницьких заходів;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таблиця обліку методичної роботи;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план самоосвіти;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план уроків.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j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928662" y="357166"/>
            <a:ext cx="735811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Розділи річного плану роботи</a:t>
            </a:r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uk-UA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орагнізаційна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навчально-корекційна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робота;</a:t>
            </a:r>
          </a:p>
          <a:p>
            <a:pPr algn="just"/>
            <a:endParaRPr lang="uk-UA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співпраця з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учителями-предметниками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, вчителями-дефектологами, медичними працівниками, практичним психологом, соціальним педагогом;</a:t>
            </a:r>
          </a:p>
          <a:p>
            <a:pPr algn="just"/>
            <a:endParaRPr lang="uk-UA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робота з батьками та громадськістю;</a:t>
            </a:r>
          </a:p>
          <a:p>
            <a:pPr algn="just">
              <a:buFont typeface="Wingdings" pitchFamily="2" charset="2"/>
              <a:buChar char="Ø"/>
            </a:pPr>
            <a:endParaRPr lang="uk-UA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методична та самоосвітня робота;</a:t>
            </a:r>
          </a:p>
          <a:p>
            <a:pPr algn="just">
              <a:buFont typeface="Wingdings" pitchFamily="2" charset="2"/>
              <a:buChar char="Ø"/>
            </a:pPr>
            <a:endParaRPr lang="uk-UA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робота з документацією.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j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928662" y="357166"/>
            <a:ext cx="7358114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Графік роботи</a:t>
            </a:r>
          </a:p>
          <a:p>
            <a:pPr algn="just"/>
            <a:r>
              <a:rPr lang="uk-UA" sz="2800" b="1" i="1" u="sng" dirty="0" smtClean="0">
                <a:latin typeface="Times New Roman" pitchFamily="18" charset="0"/>
                <a:cs typeface="Times New Roman" pitchFamily="18" charset="0"/>
              </a:rPr>
              <a:t>Завдання діяльності асистента вчителя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допомога вчителю під час проведення уроків;</a:t>
            </a:r>
          </a:p>
          <a:p>
            <a:pPr lvl="0" algn="just">
              <a:buFont typeface="Wingdings" pitchFamily="2" charset="2"/>
              <a:buChar char="Ø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розроблення матеріалів для індивідуальної роботи з дітьми;</a:t>
            </a:r>
          </a:p>
          <a:p>
            <a:pPr lvl="0" algn="just">
              <a:buFont typeface="Wingdings" pitchFamily="2" charset="2"/>
              <a:buChar char="Ø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проведення виховних занять;</a:t>
            </a:r>
          </a:p>
          <a:p>
            <a:pPr lvl="0" algn="just">
              <a:buFont typeface="Wingdings" pitchFamily="2" charset="2"/>
              <a:buChar char="Ø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індивідуальний супровід дітей;</a:t>
            </a:r>
          </a:p>
          <a:p>
            <a:pPr lvl="0"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консультації для батьків;</a:t>
            </a:r>
          </a:p>
          <a:p>
            <a:pPr lvl="0" algn="just">
              <a:buFont typeface="Wingdings" pitchFamily="2" charset="2"/>
              <a:buChar char="Ø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взаємодія з іншими фахівцями психолого-педагогічного супроводу.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1" name="TextBox 10"/>
          <p:cNvSpPr txBox="1"/>
          <p:nvPr/>
        </p:nvSpPr>
        <p:spPr>
          <a:xfrm>
            <a:off x="5643570" y="285728"/>
            <a:ext cx="32147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ЗАТВЕРДЖУЮ</a:t>
            </a:r>
          </a:p>
          <a:p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директор загальноосвітнього</a:t>
            </a:r>
          </a:p>
          <a:p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навчального закладу № 1111</a:t>
            </a:r>
          </a:p>
          <a:p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	С. В.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Матіюк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48" y="1500174"/>
            <a:ext cx="7858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Графік роботи асистента вчителя у 2016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2017 навчальному році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357154" y="1928802"/>
          <a:ext cx="8286816" cy="424929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1508"/>
                <a:gridCol w="1500196"/>
                <a:gridCol w="1035852"/>
                <a:gridCol w="1035852"/>
                <a:gridCol w="1035852"/>
                <a:gridCol w="1035852"/>
                <a:gridCol w="1071568"/>
                <a:gridCol w="1000136"/>
              </a:tblGrid>
              <a:tr h="604452">
                <a:tc rowSpan="3">
                  <a:txBody>
                    <a:bodyPr/>
                    <a:lstStyle/>
                    <a:p>
                      <a:pPr algn="ctr"/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Форма роботи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Дні тижня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Обсяг,</a:t>
                      </a:r>
                    </a:p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год.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044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Понеділок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Вівторок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Середа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Четвер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en-US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’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ятниця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445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09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:00-15:00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10:00-16:00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10:00-16:00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09:00-15:00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11:00-17:00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29057">
                <a:tc>
                  <a:txBody>
                    <a:bodyPr/>
                    <a:lstStyle/>
                    <a:p>
                      <a:pPr algn="ctr"/>
                      <a:endParaRPr lang="uk-UA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Навчальна робота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10:00-13:00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10:00-13:00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10:00-14:00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09:00-13:00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11:00-14:00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9057">
                <a:tc>
                  <a:txBody>
                    <a:bodyPr/>
                    <a:lstStyle/>
                    <a:p>
                      <a:pPr algn="ctr"/>
                      <a:endParaRPr lang="uk-UA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Індивідуальний супровід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09:00-10:00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13:00-15:00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14:00-15:00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13:00-15:00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_____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9057">
                <a:tc>
                  <a:txBody>
                    <a:bodyPr/>
                    <a:lstStyle/>
                    <a:p>
                      <a:pPr algn="ctr"/>
                      <a:endParaRPr lang="uk-UA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Виховна робота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_____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15:00-16:00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_____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_____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14:00-16:00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034" y="428604"/>
          <a:ext cx="8286816" cy="271464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1508"/>
                <a:gridCol w="1500196"/>
                <a:gridCol w="1035852"/>
                <a:gridCol w="1035852"/>
                <a:gridCol w="1035852"/>
                <a:gridCol w="1035846"/>
                <a:gridCol w="1071570"/>
                <a:gridCol w="1000140"/>
              </a:tblGrid>
              <a:tr h="856190">
                <a:tc>
                  <a:txBody>
                    <a:bodyPr/>
                    <a:lstStyle/>
                    <a:p>
                      <a:pPr algn="ctr"/>
                      <a:endParaRPr lang="uk-UA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Співпраця</a:t>
                      </a:r>
                      <a:r>
                        <a:rPr lang="uk-UA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 педагогами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13:00-15:00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0" dirty="0" smtClean="0">
                          <a:latin typeface="Times New Roman" pitchFamily="18" charset="0"/>
                          <a:cs typeface="Times New Roman" pitchFamily="18" charset="0"/>
                        </a:rPr>
                        <a:t>_____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_____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_____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_____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6190">
                <a:tc>
                  <a:txBody>
                    <a:bodyPr/>
                    <a:lstStyle/>
                    <a:p>
                      <a:pPr algn="ctr"/>
                      <a:endParaRPr lang="uk-UA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Індивідуальний супровід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_____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_____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15:00-16:00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_____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16:00-17:00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02263">
                <a:tc gridSpan="2">
                  <a:txBody>
                    <a:bodyPr/>
                    <a:lstStyle/>
                    <a:p>
                      <a:pPr algn="ctr"/>
                      <a:endParaRPr lang="uk-UA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uk-UA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Обсяг,</a:t>
                      </a:r>
                      <a:r>
                        <a:rPr lang="uk-UA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_____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_____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15:00-16:00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itchFamily="18" charset="0"/>
                          <a:cs typeface="Times New Roman" pitchFamily="18" charset="0"/>
                        </a:rPr>
                        <a:t>_____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16:00-17:00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28596" y="3714752"/>
            <a:ext cx="828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Асистент вчителя						К. О.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Надобенко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</TotalTime>
  <Words>907</Words>
  <PresentationFormat>Экран (4:3)</PresentationFormat>
  <Paragraphs>211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27</cp:revision>
  <dcterms:modified xsi:type="dcterms:W3CDTF">2016-08-24T20:17:36Z</dcterms:modified>
</cp:coreProperties>
</file>