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2040B"/>
    <a:srgbClr val="36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466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9515B-47EA-4418-BCCB-249BF59E26F5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248F1-EC4B-44B1-B623-F972F2F75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"/>
            <a:ext cx="9144000" cy="6869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500174"/>
            <a:ext cx="70009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Ділова документація асистента вчителя щодо роботи з учнями з особливими потребами</a:t>
            </a:r>
            <a:endParaRPr lang="ru-RU" sz="5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357290" y="571480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Розклад уроків за участю асистента вчителя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2285992"/>
          <a:ext cx="8215370" cy="242889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28628"/>
                <a:gridCol w="714380"/>
                <a:gridCol w="1214446"/>
                <a:gridCol w="1000132"/>
                <a:gridCol w="928694"/>
                <a:gridCol w="785818"/>
                <a:gridCol w="785818"/>
                <a:gridCol w="928694"/>
                <a:gridCol w="714380"/>
                <a:gridCol w="714380"/>
              </a:tblGrid>
              <a:tr h="809631"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Час уроку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 уроку (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корекційно-розвивального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чи виховного заняття)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Дні тижня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прове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дення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96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Понеділок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Вівторок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Середа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ятниця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96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857224" y="500042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Список учнів з особливими освітніми потребами</a:t>
            </a:r>
            <a:endParaRPr lang="ru-RU" sz="32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785926"/>
          <a:ext cx="8143932" cy="307183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83410"/>
                <a:gridCol w="1273978"/>
                <a:gridCol w="1643074"/>
                <a:gridCol w="1785950"/>
                <a:gridCol w="1500198"/>
                <a:gridCol w="1357322"/>
              </a:tblGrid>
              <a:tr h="15359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Прізвище,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ім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я учня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Психолого-педагогічний висновок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Рекомендована програма навчання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Вид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корекційних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занять (обсяг годин)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Спеціаліст, який проводить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корекційне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заняття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59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Щоденний план роботи асистента вчителя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3" y="1397000"/>
          <a:ext cx="8858312" cy="262720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14381"/>
                <a:gridCol w="749805"/>
                <a:gridCol w="1317765"/>
                <a:gridCol w="1024929"/>
                <a:gridCol w="1464183"/>
                <a:gridCol w="1244556"/>
                <a:gridCol w="1317765"/>
                <a:gridCol w="1024928"/>
              </a:tblGrid>
              <a:tr h="58208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Клас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Прізвище,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ім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я учня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Відвідування уроків у класі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Адаптація навчальних матеріалів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Робота з батьками та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</a:t>
                      </a:r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mtClean="0">
                          <a:latin typeface="Times New Roman" pitchFamily="18" charset="0"/>
                          <a:cs typeface="Times New Roman" pitchFamily="18" charset="0"/>
                        </a:rPr>
                        <a:t>гами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Завдання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соціально-педагогіч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супроводу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0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0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6858000"/>
          </a:xfrm>
        </p:spPr>
      </p:pic>
      <p:pic>
        <p:nvPicPr>
          <p:cNvPr id="5" name="Рисунок 4" descr="img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f,kj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3527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2976" y="500042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Таблиця обліку консультацій та просвітницьких заходів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4414" y="2214554"/>
          <a:ext cx="7500992" cy="159306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43008"/>
                <a:gridCol w="2071702"/>
                <a:gridCol w="2411034"/>
                <a:gridCol w="1875248"/>
              </a:tblGrid>
              <a:tr h="678661">
                <a:tc>
                  <a:txBody>
                    <a:bodyPr/>
                    <a:lstStyle/>
                    <a:p>
                      <a:pPr algn="ctr"/>
                      <a:endParaRPr lang="uk-UA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Кому надано консультацію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консультації (просвітницького заходу)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Таблиця обліку методичної роботи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2000240"/>
          <a:ext cx="7858180" cy="15716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64545"/>
                <a:gridCol w="1964545"/>
                <a:gridCol w="1964545"/>
                <a:gridCol w="1964545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 заходу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виступу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71435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самоосвіти передбачає такі розділи: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2357430"/>
            <a:ext cx="3143272" cy="1500198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тема самоосвіти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2357430"/>
            <a:ext cx="3143272" cy="1500198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мета й завдання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4429132"/>
            <a:ext cx="3143272" cy="1500198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ітература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для опрацювання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29190" y="4429132"/>
            <a:ext cx="3143272" cy="1500198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177586"/>
          <a:ext cx="8215372" cy="65918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1636"/>
                <a:gridCol w="2071702"/>
                <a:gridCol w="2428892"/>
                <a:gridCol w="2143142"/>
              </a:tblGrid>
              <a:tr h="11359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Обов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язки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Спільна робота вчителя та асистента вчителя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Обов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язки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асистента вчителя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15374">
                <a:tc>
                  <a:txBody>
                    <a:bodyPr/>
                    <a:lstStyle/>
                    <a:p>
                      <a:pPr algn="just"/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Оцінювання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Оцінити навчальні потреби на основі даних про клас та про учнів, в тому числі з ООП.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Обговорити можливості учня з ООП, його сильні та слабкі сторони. Відвідувати зустрічі зі складання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ІНП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ІПР.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Вести спостереження за особливостями психофізичного розвитку учня з ООП. Відвідувати зустрічі зі складання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ІНП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ІПР.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6902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Розробка програми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Розробити програму навчання на основі робочого плану та індивідуальних освітніх потреб учня, розглянути альтернативи.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Обговорити бажані результати для учня.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Обговорити освітні, поведінкові та емоційні цілі.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Підготувати індивідуальний навчальний план (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ІНП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індивідуальну програму розвитку (ІПР). Оновлювати інформацію про учнів ті </a:t>
                      </a:r>
                      <a:r>
                        <a:rPr lang="uk-UA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ІНП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ІПР.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9029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Планування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Спланувати роботу на уроці та відібрати ресурси. Вибрати належний вид роботи згідно з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ІНП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Визначити пріоритети.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Обговорити підготовку матеріалу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 зміну навчального плану з огляду на потреби учня.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Допомогти у доборі та складанні матеріалів, у розробці візуальних засобів, надати іншу подібну допомогу вчителю.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214290"/>
          <a:ext cx="8215372" cy="64360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28760"/>
                <a:gridCol w="2071702"/>
                <a:gridCol w="2428892"/>
                <a:gridCol w="2286018"/>
              </a:tblGrid>
              <a:tr h="10608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Обов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язки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Спільна робота вчителя та асистента вчителя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Обов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язки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асистента вчителя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96717">
                <a:tc>
                  <a:txBody>
                    <a:bodyPr/>
                    <a:lstStyle/>
                    <a:p>
                      <a:pPr algn="just"/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Спостереже</a:t>
                      </a:r>
                    </a:p>
                    <a:p>
                      <a:pPr algn="just"/>
                      <a:r>
                        <a:rPr lang="uk-UA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ння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Розробити чітку систему організації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навчально-виховного процесу в інклюзивному класі та очікувань щодо навчальних можливостей учня з ООП.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Регулярно зустрічатись, щоб обговорити досягнення учня з ООП. Обговорити реальний етап навчальних досягнень учня з ООП, його відповідність очікуванням, виконання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ІНП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ІПР.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Працювати відповідно до системи організації навчально-виховного процесу в інклюзивному класі, правил поведінки та очікувань можливостей учнів з ООП, його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ІНП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Документувати та звітувати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вчителю )за потреби).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6790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Навчання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Виконувати план уроку, проводити навчання згідно з цим планом. Спостерігати за процесом навчання,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потреби допомагати учням з ООП. Залучати учнів з ООП до виконання окремих видів діяльності спільно з класом. Надати асистентам ресурси.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Чітко висловити результати та обмінятись досвідом. Обговорити конкретні стратегії, діяльність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 результати, виконання завдань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ІНП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Обговорити розташування робочого місця. Обговорити необхідність гнучкого розкладу відвідування уроків учнями з ООП.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Проводити додаткове пояснення учням з ООП, адаптувати завдання, враховуючи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можливості учня з ООП, корегувати їх навчальну діяльність. Спостерігати за їх діяльністю. Формувати та сприяти закріпленню конкретних умінь, навичок. Надавати вчителю об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єктивну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інформацію щодо навчальної діяльності учнів з ООП.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214290"/>
          <a:ext cx="8215372" cy="63579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1636"/>
                <a:gridCol w="2071702"/>
                <a:gridCol w="2428892"/>
                <a:gridCol w="2143142"/>
              </a:tblGrid>
              <a:tr h="12391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Обов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язки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Спільна робота вчителя та асистента вчителя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Обов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язки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асистента вчителя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1081">
                <a:tc>
                  <a:txBody>
                    <a:bodyPr/>
                    <a:lstStyle/>
                    <a:p>
                      <a:pPr algn="just"/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Стежити за прогресом учнів з ООП та оцінювати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його. Стежити за виконанням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ІНП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Обговорити спостереження. Обмінятись інформацією.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Обговорити пропозиції щодо доповнення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ІНП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ІПР (чи внесення змін).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Спостерігати за поведінкою учнів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надавати інформацію вчителю.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Збирати та записувати дані для подальшої оцінки учня, внесення доповнень до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ІНП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Вносити пропозиції вчителю щодо завдань, розроблених для учня з ООП.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7791"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Звітування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Звітувати перед батьками та шкільною командою.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Обговорити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інформацію про учня. Дотримуватися конфіденційності.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Звітувати перед вчителем щодо сильних сторін учня з ООП, його досягнень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 потреб. Звітувати перед вчителем стосовно поведінки учня та наслідків.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f,kj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10" name="TextBox 9"/>
          <p:cNvSpPr txBox="1"/>
          <p:nvPr/>
        </p:nvSpPr>
        <p:spPr>
          <a:xfrm>
            <a:off x="1357290" y="500042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Перелік документів, які оформлює асистент вчителя: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928802"/>
            <a:ext cx="75009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dirty="0" smtClean="0"/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річний план роботи;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графік роботи;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розклад уроків;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список учнів з особливими освітніми потребами;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щоденний план роботи;</a:t>
            </a:r>
          </a:p>
          <a:p>
            <a:pPr>
              <a:buFont typeface="Wingdings" pitchFamily="2" charset="2"/>
              <a:buChar char="Ø"/>
            </a:pPr>
            <a:r>
              <a:rPr lang="uk-UA" sz="2200" smtClean="0">
                <a:latin typeface="Times New Roman" pitchFamily="18" charset="0"/>
                <a:cs typeface="Times New Roman" pitchFamily="18" charset="0"/>
              </a:rPr>
              <a:t>листок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спостережень;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таблиця обліку консультацій та просвітницьких заходів;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таблиця обліку методичної роботи;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план самоосвіти;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план уроків.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928662" y="357166"/>
            <a:ext cx="73581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Розділи річного плану роботи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uk-UA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орагнізаційна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навчально-корекційна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робота;</a:t>
            </a:r>
          </a:p>
          <a:p>
            <a:pPr algn="just"/>
            <a:endParaRPr lang="uk-UA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співпраця з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учителями-предметниками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, вчителями-дефектологами, медичними працівниками, практичним психологом, соціальним педагогом;</a:t>
            </a:r>
          </a:p>
          <a:p>
            <a:pPr algn="just"/>
            <a:endParaRPr lang="uk-UA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робота з батьками та громадськістю;</a:t>
            </a:r>
          </a:p>
          <a:p>
            <a:pPr algn="just">
              <a:buFont typeface="Wingdings" pitchFamily="2" charset="2"/>
              <a:buChar char="Ø"/>
            </a:pPr>
            <a:endParaRPr lang="uk-UA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методична та самоосвітня робота;</a:t>
            </a:r>
          </a:p>
          <a:p>
            <a:pPr algn="just">
              <a:buFont typeface="Wingdings" pitchFamily="2" charset="2"/>
              <a:buChar char="Ø"/>
            </a:pPr>
            <a:endParaRPr lang="uk-UA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робота з документацією.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928662" y="357166"/>
            <a:ext cx="735811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Графік роботи</a:t>
            </a:r>
          </a:p>
          <a:p>
            <a:pPr algn="just"/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Завдання діяльності асистента вчителя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допомога вчителю під час проведення уроків;</a:t>
            </a:r>
          </a:p>
          <a:p>
            <a:pPr lvl="0"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розроблення матеріалів для індивідуальної роботи з дітьми;</a:t>
            </a:r>
          </a:p>
          <a:p>
            <a:pPr lvl="0"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проведення виховних занять;</a:t>
            </a:r>
          </a:p>
          <a:p>
            <a:pPr lvl="0"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індивідуальний супровід дітей;</a:t>
            </a:r>
          </a:p>
          <a:p>
            <a:pPr lvl="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консультації для батьків;</a:t>
            </a:r>
          </a:p>
          <a:p>
            <a:pPr lvl="0"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взаємодія з іншими фахівцями психолого-педагогічного супроводу.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5643570" y="285728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ЗАТВЕРДЖУЮ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директор загальноосвітнього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навчального закладу № 1111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С. В.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Матіюк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1500174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Графік роботи асистента вчителя у 2016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2017 навчальному році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54" y="1928802"/>
          <a:ext cx="8286816" cy="42492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1508"/>
                <a:gridCol w="1500196"/>
                <a:gridCol w="1035852"/>
                <a:gridCol w="1035852"/>
                <a:gridCol w="1035852"/>
                <a:gridCol w="1035852"/>
                <a:gridCol w="1071568"/>
                <a:gridCol w="1000136"/>
              </a:tblGrid>
              <a:tr h="604452">
                <a:tc rowSpan="3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роботи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Дні тижня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Обсяг,</a:t>
                      </a: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4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Понеділок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Вівторок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Середа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ятниця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4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:00-15:00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10:00-16:00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10:00-16:00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09:00-15:00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11:00-17:00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9057">
                <a:tc>
                  <a:txBody>
                    <a:bodyPr/>
                    <a:lstStyle/>
                    <a:p>
                      <a:pPr algn="ctr"/>
                      <a:endParaRPr lang="uk-UA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Навчальна робота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10:00-13:00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10:00-13:00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10:00-14:00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09:00-13:00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11:00-14:00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57">
                <a:tc>
                  <a:txBody>
                    <a:bodyPr/>
                    <a:lstStyle/>
                    <a:p>
                      <a:pPr algn="ctr"/>
                      <a:endParaRPr lang="uk-UA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Індивідуальний супровід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09:00-10:00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13:00-15:00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14:00-15:00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13:00-15:00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57">
                <a:tc>
                  <a:txBody>
                    <a:bodyPr/>
                    <a:lstStyle/>
                    <a:p>
                      <a:pPr algn="ctr"/>
                      <a:endParaRPr lang="uk-UA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Виховна робота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_____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15:00-16:00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14:00-16:00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428604"/>
          <a:ext cx="8286816" cy="27146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1508"/>
                <a:gridCol w="1500196"/>
                <a:gridCol w="1035852"/>
                <a:gridCol w="1035852"/>
                <a:gridCol w="1035852"/>
                <a:gridCol w="1035846"/>
                <a:gridCol w="1071570"/>
                <a:gridCol w="1000140"/>
              </a:tblGrid>
              <a:tr h="856190">
                <a:tc>
                  <a:txBody>
                    <a:bodyPr/>
                    <a:lstStyle/>
                    <a:p>
                      <a:pPr algn="ctr"/>
                      <a:endParaRPr lang="uk-UA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Співпраця</a:t>
                      </a:r>
                      <a:r>
                        <a:rPr lang="uk-UA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 педагогами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13:00-15:00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_____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6190">
                <a:tc>
                  <a:txBody>
                    <a:bodyPr/>
                    <a:lstStyle/>
                    <a:p>
                      <a:pPr algn="ctr"/>
                      <a:endParaRPr lang="uk-UA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Індивідуальний супровід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15:00-16:00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_____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16:00-17:00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2263">
                <a:tc gridSpan="2">
                  <a:txBody>
                    <a:bodyPr/>
                    <a:lstStyle/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Обсяг,</a:t>
                      </a:r>
                      <a:r>
                        <a:rPr lang="uk-UA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_____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_____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15:00-16:00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_____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16:00-17:00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371475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Асистент вчителя						К. О.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Надобенко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907</Words>
  <PresentationFormat>Экран (4:3)</PresentationFormat>
  <Paragraphs>211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27</cp:revision>
  <dcterms:modified xsi:type="dcterms:W3CDTF">2016-08-24T20:17:36Z</dcterms:modified>
</cp:coreProperties>
</file>