
<file path=[Content_Types].xml><?xml version="1.0" encoding="utf-8"?>
<Types xmlns="http://schemas.openxmlformats.org/package/2006/content-types">
  <Default Extension="bmp" ContentType="image/bmp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57" r:id="rId3"/>
    <p:sldId id="263" r:id="rId4"/>
    <p:sldId id="258" r:id="rId5"/>
    <p:sldId id="259" r:id="rId6"/>
    <p:sldId id="260" r:id="rId7"/>
    <p:sldId id="265" r:id="rId8"/>
    <p:sldId id="264" r:id="rId9"/>
    <p:sldId id="266" r:id="rId10"/>
    <p:sldId id="267" r:id="rId11"/>
    <p:sldId id="262" r:id="rId12"/>
    <p:sldId id="26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68" autoAdjust="0"/>
    <p:restoredTop sz="94660"/>
  </p:normalViewPr>
  <p:slideViewPr>
    <p:cSldViewPr snapToGrid="0">
      <p:cViewPr varScale="1">
        <p:scale>
          <a:sx n="74" d="100"/>
          <a:sy n="74" d="100"/>
        </p:scale>
        <p:origin x="60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9743E8-A688-4A64-BCD0-832EFE42649F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6818703-F2BD-42AE-984A-ADB49BD2CF86}">
      <dgm:prSet phldrT="[Текст]"/>
      <dgm:spPr>
        <a:solidFill>
          <a:srgbClr val="002060"/>
        </a:solidFill>
      </dgm:spPr>
      <dgm:t>
        <a:bodyPr/>
        <a:lstStyle/>
        <a:p>
          <a:r>
            <a:rPr lang="ru-RU" dirty="0" smtClean="0"/>
            <a:t>АВ</a:t>
          </a:r>
          <a:endParaRPr lang="ru-RU" dirty="0"/>
        </a:p>
      </dgm:t>
    </dgm:pt>
    <dgm:pt modelId="{FBCCBF32-7909-4772-A350-7F2A1818394D}" type="parTrans" cxnId="{82F1BD5A-DF1B-471C-B1C4-F24D6DE118A0}">
      <dgm:prSet/>
      <dgm:spPr/>
      <dgm:t>
        <a:bodyPr/>
        <a:lstStyle/>
        <a:p>
          <a:endParaRPr lang="ru-RU"/>
        </a:p>
      </dgm:t>
    </dgm:pt>
    <dgm:pt modelId="{D0495186-6DD7-4855-81F1-1F6324144FFC}" type="sibTrans" cxnId="{82F1BD5A-DF1B-471C-B1C4-F24D6DE118A0}">
      <dgm:prSet/>
      <dgm:spPr/>
      <dgm:t>
        <a:bodyPr/>
        <a:lstStyle/>
        <a:p>
          <a:endParaRPr lang="ru-RU"/>
        </a:p>
      </dgm:t>
    </dgm:pt>
    <dgm:pt modelId="{17E45C09-D6C2-48F1-8A72-CD965F24D61A}">
      <dgm:prSet phldrT="[Текст]"/>
      <dgm:spPr>
        <a:solidFill>
          <a:srgbClr val="FFC000"/>
        </a:solidFill>
      </dgm:spPr>
      <dgm:t>
        <a:bodyPr/>
        <a:lstStyle/>
        <a:p>
          <a:r>
            <a:rPr lang="ru-RU" b="1" dirty="0" smtClean="0"/>
            <a:t>ДИТИНА</a:t>
          </a:r>
          <a:endParaRPr lang="ru-RU" b="1" dirty="0"/>
        </a:p>
      </dgm:t>
    </dgm:pt>
    <dgm:pt modelId="{2441B1D4-4BA5-493A-977B-0C4A3D823595}" type="parTrans" cxnId="{FE91540B-A8EC-4F37-A7FC-BD495DBC6AAF}">
      <dgm:prSet/>
      <dgm:spPr/>
      <dgm:t>
        <a:bodyPr/>
        <a:lstStyle/>
        <a:p>
          <a:endParaRPr lang="ru-RU"/>
        </a:p>
      </dgm:t>
    </dgm:pt>
    <dgm:pt modelId="{2056B470-6346-48EA-939D-507D2F211250}" type="sibTrans" cxnId="{FE91540B-A8EC-4F37-A7FC-BD495DBC6AAF}">
      <dgm:prSet/>
      <dgm:spPr/>
      <dgm:t>
        <a:bodyPr/>
        <a:lstStyle/>
        <a:p>
          <a:endParaRPr lang="ru-RU"/>
        </a:p>
      </dgm:t>
    </dgm:pt>
    <dgm:pt modelId="{F7BB1739-BA5B-47B5-9C70-27C2D477EA70}">
      <dgm:prSet phldrT="[Текст]"/>
      <dgm:spPr>
        <a:solidFill>
          <a:srgbClr val="00B050"/>
        </a:solidFill>
      </dgm:spPr>
      <dgm:t>
        <a:bodyPr/>
        <a:lstStyle/>
        <a:p>
          <a:r>
            <a:rPr lang="ru-RU" b="1" dirty="0" smtClean="0"/>
            <a:t>БАТЬКИ</a:t>
          </a:r>
          <a:endParaRPr lang="ru-RU" b="1" dirty="0"/>
        </a:p>
      </dgm:t>
    </dgm:pt>
    <dgm:pt modelId="{01B62453-566B-4194-B05C-0C806A13B25B}" type="parTrans" cxnId="{F5FB028D-09DE-4973-B3CF-DA9A0953C911}">
      <dgm:prSet/>
      <dgm:spPr/>
      <dgm:t>
        <a:bodyPr/>
        <a:lstStyle/>
        <a:p>
          <a:endParaRPr lang="ru-RU"/>
        </a:p>
      </dgm:t>
    </dgm:pt>
    <dgm:pt modelId="{9EE31FD5-21A5-41D1-B56A-588C125EA6FF}" type="sibTrans" cxnId="{F5FB028D-09DE-4973-B3CF-DA9A0953C911}">
      <dgm:prSet/>
      <dgm:spPr/>
      <dgm:t>
        <a:bodyPr/>
        <a:lstStyle/>
        <a:p>
          <a:endParaRPr lang="ru-RU"/>
        </a:p>
      </dgm:t>
    </dgm:pt>
    <dgm:pt modelId="{2D1495B7-6976-487E-B163-EB34F863DB41}">
      <dgm:prSet phldrT="[Текст]"/>
      <dgm:spPr>
        <a:solidFill>
          <a:srgbClr val="C00000"/>
        </a:solidFill>
      </dgm:spPr>
      <dgm:t>
        <a:bodyPr/>
        <a:lstStyle/>
        <a:p>
          <a:r>
            <a:rPr lang="uk-UA" b="1" dirty="0" smtClean="0"/>
            <a:t>ПЕДАГОГ</a:t>
          </a:r>
          <a:r>
            <a:rPr lang="uk-UA" dirty="0" smtClean="0"/>
            <a:t> </a:t>
          </a:r>
          <a:endParaRPr lang="ru-RU" dirty="0"/>
        </a:p>
      </dgm:t>
    </dgm:pt>
    <dgm:pt modelId="{9AB7465E-9905-43F4-876A-CC5E03CEAA89}" type="parTrans" cxnId="{CD492069-1DA7-4838-9349-9A60A9CAED9A}">
      <dgm:prSet/>
      <dgm:spPr/>
      <dgm:t>
        <a:bodyPr/>
        <a:lstStyle/>
        <a:p>
          <a:endParaRPr lang="ru-RU"/>
        </a:p>
      </dgm:t>
    </dgm:pt>
    <dgm:pt modelId="{8F48B385-2ACB-4A04-8D3A-68F7989066D1}" type="sibTrans" cxnId="{CD492069-1DA7-4838-9349-9A60A9CAED9A}">
      <dgm:prSet/>
      <dgm:spPr/>
      <dgm:t>
        <a:bodyPr/>
        <a:lstStyle/>
        <a:p>
          <a:endParaRPr lang="ru-RU"/>
        </a:p>
      </dgm:t>
    </dgm:pt>
    <dgm:pt modelId="{883982E7-A387-4932-9CA8-9584D8511A79}">
      <dgm:prSet phldrT="[Текст]"/>
      <dgm:spPr>
        <a:solidFill>
          <a:srgbClr val="00B0F0"/>
        </a:solidFill>
        <a:ln>
          <a:solidFill>
            <a:srgbClr val="00B0F0"/>
          </a:solidFill>
        </a:ln>
      </dgm:spPr>
      <dgm:t>
        <a:bodyPr/>
        <a:lstStyle/>
        <a:p>
          <a:r>
            <a:rPr lang="ru-RU" b="1" dirty="0" smtClean="0"/>
            <a:t>ОДНОЛІТКИ</a:t>
          </a:r>
          <a:endParaRPr lang="ru-RU" b="1" dirty="0"/>
        </a:p>
      </dgm:t>
    </dgm:pt>
    <dgm:pt modelId="{43244867-CD44-4F68-B934-94094628F091}" type="parTrans" cxnId="{237AFD14-33F0-4B9F-B544-32CDED752FDA}">
      <dgm:prSet/>
      <dgm:spPr/>
      <dgm:t>
        <a:bodyPr/>
        <a:lstStyle/>
        <a:p>
          <a:endParaRPr lang="ru-RU"/>
        </a:p>
      </dgm:t>
    </dgm:pt>
    <dgm:pt modelId="{3E9B496C-C4C4-4B02-88DF-B25DE5716483}" type="sibTrans" cxnId="{237AFD14-33F0-4B9F-B544-32CDED752FDA}">
      <dgm:prSet/>
      <dgm:spPr/>
      <dgm:t>
        <a:bodyPr/>
        <a:lstStyle/>
        <a:p>
          <a:endParaRPr lang="ru-RU"/>
        </a:p>
      </dgm:t>
    </dgm:pt>
    <dgm:pt modelId="{12D323BC-6118-4663-B1A6-14768D8D4C6B}" type="pres">
      <dgm:prSet presAssocID="{569743E8-A688-4A64-BCD0-832EFE42649F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4505547-3FF8-4AEC-B664-357196CC0208}" type="pres">
      <dgm:prSet presAssocID="{26818703-F2BD-42AE-984A-ADB49BD2CF86}" presName="centerShape" presStyleLbl="node0" presStyleIdx="0" presStyleCnt="1"/>
      <dgm:spPr/>
      <dgm:t>
        <a:bodyPr/>
        <a:lstStyle/>
        <a:p>
          <a:endParaRPr lang="ru-RU"/>
        </a:p>
      </dgm:t>
    </dgm:pt>
    <dgm:pt modelId="{745CF2A5-263E-488F-BC0F-0A7C6796532B}" type="pres">
      <dgm:prSet presAssocID="{2441B1D4-4BA5-493A-977B-0C4A3D823595}" presName="Name9" presStyleLbl="parChTrans1D2" presStyleIdx="0" presStyleCnt="4"/>
      <dgm:spPr/>
      <dgm:t>
        <a:bodyPr/>
        <a:lstStyle/>
        <a:p>
          <a:endParaRPr lang="ru-RU"/>
        </a:p>
      </dgm:t>
    </dgm:pt>
    <dgm:pt modelId="{F7304B67-B806-4909-A389-2F5F4E1137A0}" type="pres">
      <dgm:prSet presAssocID="{2441B1D4-4BA5-493A-977B-0C4A3D823595}" presName="connTx" presStyleLbl="parChTrans1D2" presStyleIdx="0" presStyleCnt="4"/>
      <dgm:spPr/>
      <dgm:t>
        <a:bodyPr/>
        <a:lstStyle/>
        <a:p>
          <a:endParaRPr lang="ru-RU"/>
        </a:p>
      </dgm:t>
    </dgm:pt>
    <dgm:pt modelId="{9DB6DA7D-2227-4353-BD95-357186C87DD5}" type="pres">
      <dgm:prSet presAssocID="{17E45C09-D6C2-48F1-8A72-CD965F24D61A}" presName="node" presStyleLbl="node1" presStyleIdx="0" presStyleCnt="4" custScaleX="2108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5B41E7-B0EF-4F27-9B5C-6B8500122421}" type="pres">
      <dgm:prSet presAssocID="{01B62453-566B-4194-B05C-0C806A13B25B}" presName="Name9" presStyleLbl="parChTrans1D2" presStyleIdx="1" presStyleCnt="4"/>
      <dgm:spPr/>
      <dgm:t>
        <a:bodyPr/>
        <a:lstStyle/>
        <a:p>
          <a:endParaRPr lang="ru-RU"/>
        </a:p>
      </dgm:t>
    </dgm:pt>
    <dgm:pt modelId="{70C6FAC0-51A1-498C-A4E4-28EE69D461C7}" type="pres">
      <dgm:prSet presAssocID="{01B62453-566B-4194-B05C-0C806A13B25B}" presName="connTx" presStyleLbl="parChTrans1D2" presStyleIdx="1" presStyleCnt="4"/>
      <dgm:spPr/>
      <dgm:t>
        <a:bodyPr/>
        <a:lstStyle/>
        <a:p>
          <a:endParaRPr lang="ru-RU"/>
        </a:p>
      </dgm:t>
    </dgm:pt>
    <dgm:pt modelId="{9AA51D69-84EB-40EA-91AB-D9451AEBDEDA}" type="pres">
      <dgm:prSet presAssocID="{F7BB1739-BA5B-47B5-9C70-27C2D477EA70}" presName="node" presStyleLbl="node1" presStyleIdx="1" presStyleCnt="4" custScaleX="175959" custRadScaleRad="111356" custRadScaleInc="23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5CE3DA-37E9-470C-BE6F-F52A9E1BE126}" type="pres">
      <dgm:prSet presAssocID="{9AB7465E-9905-43F4-876A-CC5E03CEAA89}" presName="Name9" presStyleLbl="parChTrans1D2" presStyleIdx="2" presStyleCnt="4"/>
      <dgm:spPr/>
      <dgm:t>
        <a:bodyPr/>
        <a:lstStyle/>
        <a:p>
          <a:endParaRPr lang="ru-RU"/>
        </a:p>
      </dgm:t>
    </dgm:pt>
    <dgm:pt modelId="{87A0CA34-B586-482B-8402-1874A019355D}" type="pres">
      <dgm:prSet presAssocID="{9AB7465E-9905-43F4-876A-CC5E03CEAA89}" presName="connTx" presStyleLbl="parChTrans1D2" presStyleIdx="2" presStyleCnt="4"/>
      <dgm:spPr/>
      <dgm:t>
        <a:bodyPr/>
        <a:lstStyle/>
        <a:p>
          <a:endParaRPr lang="ru-RU"/>
        </a:p>
      </dgm:t>
    </dgm:pt>
    <dgm:pt modelId="{FAE79F35-9E11-493A-A2AC-74E0B26996CF}" type="pres">
      <dgm:prSet presAssocID="{2D1495B7-6976-487E-B163-EB34F863DB41}" presName="node" presStyleLbl="node1" presStyleIdx="2" presStyleCnt="4" custScaleX="1550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354D19-2E3F-45D5-8873-A85EE0DC16AA}" type="pres">
      <dgm:prSet presAssocID="{43244867-CD44-4F68-B934-94094628F091}" presName="Name9" presStyleLbl="parChTrans1D2" presStyleIdx="3" presStyleCnt="4"/>
      <dgm:spPr/>
      <dgm:t>
        <a:bodyPr/>
        <a:lstStyle/>
        <a:p>
          <a:endParaRPr lang="ru-RU"/>
        </a:p>
      </dgm:t>
    </dgm:pt>
    <dgm:pt modelId="{AF3A3208-6140-4324-A020-2BAEC302BA2A}" type="pres">
      <dgm:prSet presAssocID="{43244867-CD44-4F68-B934-94094628F091}" presName="connTx" presStyleLbl="parChTrans1D2" presStyleIdx="3" presStyleCnt="4"/>
      <dgm:spPr/>
      <dgm:t>
        <a:bodyPr/>
        <a:lstStyle/>
        <a:p>
          <a:endParaRPr lang="ru-RU"/>
        </a:p>
      </dgm:t>
    </dgm:pt>
    <dgm:pt modelId="{F038F72A-CFCD-47BD-B8ED-2FF12F03F30D}" type="pres">
      <dgm:prSet presAssocID="{883982E7-A387-4932-9CA8-9584D8511A79}" presName="node" presStyleLbl="node1" presStyleIdx="3" presStyleCnt="4" custScaleX="198303" custRadScaleRad="130956" custRadScaleInc="30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3D17414-145F-419D-BC8C-993B705C5A72}" type="presOf" srcId="{9AB7465E-9905-43F4-876A-CC5E03CEAA89}" destId="{87A0CA34-B586-482B-8402-1874A019355D}" srcOrd="1" destOrd="0" presId="urn:microsoft.com/office/officeart/2005/8/layout/radial1"/>
    <dgm:cxn modelId="{B9C96F53-A19F-444D-A800-36DB8E6B411D}" type="presOf" srcId="{9AB7465E-9905-43F4-876A-CC5E03CEAA89}" destId="{B95CE3DA-37E9-470C-BE6F-F52A9E1BE126}" srcOrd="0" destOrd="0" presId="urn:microsoft.com/office/officeart/2005/8/layout/radial1"/>
    <dgm:cxn modelId="{BADF85E0-40AB-41DA-A01B-F13B7DA9A3EB}" type="presOf" srcId="{43244867-CD44-4F68-B934-94094628F091}" destId="{30354D19-2E3F-45D5-8873-A85EE0DC16AA}" srcOrd="0" destOrd="0" presId="urn:microsoft.com/office/officeart/2005/8/layout/radial1"/>
    <dgm:cxn modelId="{41B94B1B-24DE-4D02-A9F4-1E405B850118}" type="presOf" srcId="{2441B1D4-4BA5-493A-977B-0C4A3D823595}" destId="{F7304B67-B806-4909-A389-2F5F4E1137A0}" srcOrd="1" destOrd="0" presId="urn:microsoft.com/office/officeart/2005/8/layout/radial1"/>
    <dgm:cxn modelId="{E00CBF20-F6AA-4ECA-BCDB-DE711C33C381}" type="presOf" srcId="{17E45C09-D6C2-48F1-8A72-CD965F24D61A}" destId="{9DB6DA7D-2227-4353-BD95-357186C87DD5}" srcOrd="0" destOrd="0" presId="urn:microsoft.com/office/officeart/2005/8/layout/radial1"/>
    <dgm:cxn modelId="{90A6F286-EED1-4B40-9659-BF1A7F977425}" type="presOf" srcId="{2441B1D4-4BA5-493A-977B-0C4A3D823595}" destId="{745CF2A5-263E-488F-BC0F-0A7C6796532B}" srcOrd="0" destOrd="0" presId="urn:microsoft.com/office/officeart/2005/8/layout/radial1"/>
    <dgm:cxn modelId="{237AFD14-33F0-4B9F-B544-32CDED752FDA}" srcId="{26818703-F2BD-42AE-984A-ADB49BD2CF86}" destId="{883982E7-A387-4932-9CA8-9584D8511A79}" srcOrd="3" destOrd="0" parTransId="{43244867-CD44-4F68-B934-94094628F091}" sibTransId="{3E9B496C-C4C4-4B02-88DF-B25DE5716483}"/>
    <dgm:cxn modelId="{82F1BD5A-DF1B-471C-B1C4-F24D6DE118A0}" srcId="{569743E8-A688-4A64-BCD0-832EFE42649F}" destId="{26818703-F2BD-42AE-984A-ADB49BD2CF86}" srcOrd="0" destOrd="0" parTransId="{FBCCBF32-7909-4772-A350-7F2A1818394D}" sibTransId="{D0495186-6DD7-4855-81F1-1F6324144FFC}"/>
    <dgm:cxn modelId="{FE91540B-A8EC-4F37-A7FC-BD495DBC6AAF}" srcId="{26818703-F2BD-42AE-984A-ADB49BD2CF86}" destId="{17E45C09-D6C2-48F1-8A72-CD965F24D61A}" srcOrd="0" destOrd="0" parTransId="{2441B1D4-4BA5-493A-977B-0C4A3D823595}" sibTransId="{2056B470-6346-48EA-939D-507D2F211250}"/>
    <dgm:cxn modelId="{CD492069-1DA7-4838-9349-9A60A9CAED9A}" srcId="{26818703-F2BD-42AE-984A-ADB49BD2CF86}" destId="{2D1495B7-6976-487E-B163-EB34F863DB41}" srcOrd="2" destOrd="0" parTransId="{9AB7465E-9905-43F4-876A-CC5E03CEAA89}" sibTransId="{8F48B385-2ACB-4A04-8D3A-68F7989066D1}"/>
    <dgm:cxn modelId="{ADAB8024-64A8-40BC-9F76-07BCB2084068}" type="presOf" srcId="{01B62453-566B-4194-B05C-0C806A13B25B}" destId="{70C6FAC0-51A1-498C-A4E4-28EE69D461C7}" srcOrd="1" destOrd="0" presId="urn:microsoft.com/office/officeart/2005/8/layout/radial1"/>
    <dgm:cxn modelId="{E0373878-533D-4F52-9E18-C9AFAC81A482}" type="presOf" srcId="{883982E7-A387-4932-9CA8-9584D8511A79}" destId="{F038F72A-CFCD-47BD-B8ED-2FF12F03F30D}" srcOrd="0" destOrd="0" presId="urn:microsoft.com/office/officeart/2005/8/layout/radial1"/>
    <dgm:cxn modelId="{016B12CC-B361-47B4-BD3B-33863C781CED}" type="presOf" srcId="{26818703-F2BD-42AE-984A-ADB49BD2CF86}" destId="{34505547-3FF8-4AEC-B664-357196CC0208}" srcOrd="0" destOrd="0" presId="urn:microsoft.com/office/officeart/2005/8/layout/radial1"/>
    <dgm:cxn modelId="{A180D196-BAE2-4440-B87A-1EF4062CB7E7}" type="presOf" srcId="{F7BB1739-BA5B-47B5-9C70-27C2D477EA70}" destId="{9AA51D69-84EB-40EA-91AB-D9451AEBDEDA}" srcOrd="0" destOrd="0" presId="urn:microsoft.com/office/officeart/2005/8/layout/radial1"/>
    <dgm:cxn modelId="{15B38101-A791-4899-BCAD-77A7794E8AAC}" type="presOf" srcId="{43244867-CD44-4F68-B934-94094628F091}" destId="{AF3A3208-6140-4324-A020-2BAEC302BA2A}" srcOrd="1" destOrd="0" presId="urn:microsoft.com/office/officeart/2005/8/layout/radial1"/>
    <dgm:cxn modelId="{FDD1F2A2-846C-479C-8359-D2ACA49A6FAD}" type="presOf" srcId="{2D1495B7-6976-487E-B163-EB34F863DB41}" destId="{FAE79F35-9E11-493A-A2AC-74E0B26996CF}" srcOrd="0" destOrd="0" presId="urn:microsoft.com/office/officeart/2005/8/layout/radial1"/>
    <dgm:cxn modelId="{F5FB028D-09DE-4973-B3CF-DA9A0953C911}" srcId="{26818703-F2BD-42AE-984A-ADB49BD2CF86}" destId="{F7BB1739-BA5B-47B5-9C70-27C2D477EA70}" srcOrd="1" destOrd="0" parTransId="{01B62453-566B-4194-B05C-0C806A13B25B}" sibTransId="{9EE31FD5-21A5-41D1-B56A-588C125EA6FF}"/>
    <dgm:cxn modelId="{13B9193F-0A02-4BBE-B7A3-4F7B017667A7}" type="presOf" srcId="{01B62453-566B-4194-B05C-0C806A13B25B}" destId="{F45B41E7-B0EF-4F27-9B5C-6B8500122421}" srcOrd="0" destOrd="0" presId="urn:microsoft.com/office/officeart/2005/8/layout/radial1"/>
    <dgm:cxn modelId="{72B96BAA-467B-4BE7-B854-E692F5CE5FC6}" type="presOf" srcId="{569743E8-A688-4A64-BCD0-832EFE42649F}" destId="{12D323BC-6118-4663-B1A6-14768D8D4C6B}" srcOrd="0" destOrd="0" presId="urn:microsoft.com/office/officeart/2005/8/layout/radial1"/>
    <dgm:cxn modelId="{3BA7A1AF-662B-47C3-9322-8BABC5D3E974}" type="presParOf" srcId="{12D323BC-6118-4663-B1A6-14768D8D4C6B}" destId="{34505547-3FF8-4AEC-B664-357196CC0208}" srcOrd="0" destOrd="0" presId="urn:microsoft.com/office/officeart/2005/8/layout/radial1"/>
    <dgm:cxn modelId="{3ECAA77E-C97E-460C-AE73-6D03281C1439}" type="presParOf" srcId="{12D323BC-6118-4663-B1A6-14768D8D4C6B}" destId="{745CF2A5-263E-488F-BC0F-0A7C6796532B}" srcOrd="1" destOrd="0" presId="urn:microsoft.com/office/officeart/2005/8/layout/radial1"/>
    <dgm:cxn modelId="{E9737B38-1EB2-4C5A-8E67-5597A9CDDB5A}" type="presParOf" srcId="{745CF2A5-263E-488F-BC0F-0A7C6796532B}" destId="{F7304B67-B806-4909-A389-2F5F4E1137A0}" srcOrd="0" destOrd="0" presId="urn:microsoft.com/office/officeart/2005/8/layout/radial1"/>
    <dgm:cxn modelId="{E46AD929-9206-45EC-B36E-F2100B1E2B77}" type="presParOf" srcId="{12D323BC-6118-4663-B1A6-14768D8D4C6B}" destId="{9DB6DA7D-2227-4353-BD95-357186C87DD5}" srcOrd="2" destOrd="0" presId="urn:microsoft.com/office/officeart/2005/8/layout/radial1"/>
    <dgm:cxn modelId="{3E4DF0D8-F30D-469E-BB63-EB044A9D0760}" type="presParOf" srcId="{12D323BC-6118-4663-B1A6-14768D8D4C6B}" destId="{F45B41E7-B0EF-4F27-9B5C-6B8500122421}" srcOrd="3" destOrd="0" presId="urn:microsoft.com/office/officeart/2005/8/layout/radial1"/>
    <dgm:cxn modelId="{0A0DB47F-CB74-4C2E-A24E-6D6328242C00}" type="presParOf" srcId="{F45B41E7-B0EF-4F27-9B5C-6B8500122421}" destId="{70C6FAC0-51A1-498C-A4E4-28EE69D461C7}" srcOrd="0" destOrd="0" presId="urn:microsoft.com/office/officeart/2005/8/layout/radial1"/>
    <dgm:cxn modelId="{38C3CB15-A1DF-4800-8CD4-F0E6F8201785}" type="presParOf" srcId="{12D323BC-6118-4663-B1A6-14768D8D4C6B}" destId="{9AA51D69-84EB-40EA-91AB-D9451AEBDEDA}" srcOrd="4" destOrd="0" presId="urn:microsoft.com/office/officeart/2005/8/layout/radial1"/>
    <dgm:cxn modelId="{7861A89B-5539-4108-AF00-611AACC9F154}" type="presParOf" srcId="{12D323BC-6118-4663-B1A6-14768D8D4C6B}" destId="{B95CE3DA-37E9-470C-BE6F-F52A9E1BE126}" srcOrd="5" destOrd="0" presId="urn:microsoft.com/office/officeart/2005/8/layout/radial1"/>
    <dgm:cxn modelId="{1DE2F0F9-C8E4-4B15-93FE-318E9B500F4F}" type="presParOf" srcId="{B95CE3DA-37E9-470C-BE6F-F52A9E1BE126}" destId="{87A0CA34-B586-482B-8402-1874A019355D}" srcOrd="0" destOrd="0" presId="urn:microsoft.com/office/officeart/2005/8/layout/radial1"/>
    <dgm:cxn modelId="{D6007747-AFFF-405A-BAA2-F160581E378C}" type="presParOf" srcId="{12D323BC-6118-4663-B1A6-14768D8D4C6B}" destId="{FAE79F35-9E11-493A-A2AC-74E0B26996CF}" srcOrd="6" destOrd="0" presId="urn:microsoft.com/office/officeart/2005/8/layout/radial1"/>
    <dgm:cxn modelId="{0C221DFE-F84E-4562-B01A-D97D79DA8BA1}" type="presParOf" srcId="{12D323BC-6118-4663-B1A6-14768D8D4C6B}" destId="{30354D19-2E3F-45D5-8873-A85EE0DC16AA}" srcOrd="7" destOrd="0" presId="urn:microsoft.com/office/officeart/2005/8/layout/radial1"/>
    <dgm:cxn modelId="{1D20E57E-DEBF-4F02-BDAC-259157891EB4}" type="presParOf" srcId="{30354D19-2E3F-45D5-8873-A85EE0DC16AA}" destId="{AF3A3208-6140-4324-A020-2BAEC302BA2A}" srcOrd="0" destOrd="0" presId="urn:microsoft.com/office/officeart/2005/8/layout/radial1"/>
    <dgm:cxn modelId="{9B008217-22CE-4EF0-B61E-64FECF5F1E01}" type="presParOf" srcId="{12D323BC-6118-4663-B1A6-14768D8D4C6B}" destId="{F038F72A-CFCD-47BD-B8ED-2FF12F03F30D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505547-3FF8-4AEC-B664-357196CC0208}">
      <dsp:nvSpPr>
        <dsp:cNvPr id="0" name=""/>
        <dsp:cNvSpPr/>
      </dsp:nvSpPr>
      <dsp:spPr>
        <a:xfrm>
          <a:off x="3726884" y="1742681"/>
          <a:ext cx="1337649" cy="1337649"/>
        </a:xfrm>
        <a:prstGeom prst="ellipse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200" kern="1200" dirty="0" smtClean="0"/>
            <a:t>АВ</a:t>
          </a:r>
          <a:endParaRPr lang="ru-RU" sz="5200" kern="1200" dirty="0"/>
        </a:p>
      </dsp:txBody>
      <dsp:txXfrm>
        <a:off x="3922778" y="1938575"/>
        <a:ext cx="945861" cy="945861"/>
      </dsp:txXfrm>
    </dsp:sp>
    <dsp:sp modelId="{745CF2A5-263E-488F-BC0F-0A7C6796532B}">
      <dsp:nvSpPr>
        <dsp:cNvPr id="0" name=""/>
        <dsp:cNvSpPr/>
      </dsp:nvSpPr>
      <dsp:spPr>
        <a:xfrm rot="16200000">
          <a:off x="4194719" y="1527760"/>
          <a:ext cx="401980" cy="27861"/>
        </a:xfrm>
        <a:custGeom>
          <a:avLst/>
          <a:gdLst/>
          <a:ahLst/>
          <a:cxnLst/>
          <a:rect l="0" t="0" r="0" b="0"/>
          <a:pathLst>
            <a:path>
              <a:moveTo>
                <a:pt x="0" y="13930"/>
              </a:moveTo>
              <a:lnTo>
                <a:pt x="401980" y="1393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385660" y="1531641"/>
        <a:ext cx="20099" cy="20099"/>
      </dsp:txXfrm>
    </dsp:sp>
    <dsp:sp modelId="{9DB6DA7D-2227-4353-BD95-357186C87DD5}">
      <dsp:nvSpPr>
        <dsp:cNvPr id="0" name=""/>
        <dsp:cNvSpPr/>
      </dsp:nvSpPr>
      <dsp:spPr>
        <a:xfrm>
          <a:off x="2985291" y="3050"/>
          <a:ext cx="2820835" cy="1337649"/>
        </a:xfrm>
        <a:prstGeom prst="ellips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/>
            <a:t>ДИТИНА</a:t>
          </a:r>
          <a:endParaRPr lang="ru-RU" sz="2100" b="1" kern="1200" dirty="0"/>
        </a:p>
      </dsp:txBody>
      <dsp:txXfrm>
        <a:off x="3398393" y="198944"/>
        <a:ext cx="1994631" cy="945861"/>
      </dsp:txXfrm>
    </dsp:sp>
    <dsp:sp modelId="{F45B41E7-B0EF-4F27-9B5C-6B8500122421}">
      <dsp:nvSpPr>
        <dsp:cNvPr id="0" name=""/>
        <dsp:cNvSpPr/>
      </dsp:nvSpPr>
      <dsp:spPr>
        <a:xfrm rot="63639">
          <a:off x="5064412" y="2410806"/>
          <a:ext cx="91922" cy="27861"/>
        </a:xfrm>
        <a:custGeom>
          <a:avLst/>
          <a:gdLst/>
          <a:ahLst/>
          <a:cxnLst/>
          <a:rect l="0" t="0" r="0" b="0"/>
          <a:pathLst>
            <a:path>
              <a:moveTo>
                <a:pt x="0" y="13930"/>
              </a:moveTo>
              <a:lnTo>
                <a:pt x="91922" y="1393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108075" y="2422439"/>
        <a:ext cx="4596" cy="4596"/>
      </dsp:txXfrm>
    </dsp:sp>
    <dsp:sp modelId="{9AA51D69-84EB-40EA-91AB-D9451AEBDEDA}">
      <dsp:nvSpPr>
        <dsp:cNvPr id="0" name=""/>
        <dsp:cNvSpPr/>
      </dsp:nvSpPr>
      <dsp:spPr>
        <a:xfrm>
          <a:off x="5155703" y="1778539"/>
          <a:ext cx="2353715" cy="1337649"/>
        </a:xfrm>
        <a:prstGeom prst="ellipse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/>
            <a:t>БАТЬКИ</a:t>
          </a:r>
          <a:endParaRPr lang="ru-RU" sz="2100" b="1" kern="1200" dirty="0"/>
        </a:p>
      </dsp:txBody>
      <dsp:txXfrm>
        <a:off x="5500397" y="1974433"/>
        <a:ext cx="1664327" cy="945861"/>
      </dsp:txXfrm>
    </dsp:sp>
    <dsp:sp modelId="{B95CE3DA-37E9-470C-BE6F-F52A9E1BE126}">
      <dsp:nvSpPr>
        <dsp:cNvPr id="0" name=""/>
        <dsp:cNvSpPr/>
      </dsp:nvSpPr>
      <dsp:spPr>
        <a:xfrm rot="5400000">
          <a:off x="4194719" y="3267390"/>
          <a:ext cx="401980" cy="27861"/>
        </a:xfrm>
        <a:custGeom>
          <a:avLst/>
          <a:gdLst/>
          <a:ahLst/>
          <a:cxnLst/>
          <a:rect l="0" t="0" r="0" b="0"/>
          <a:pathLst>
            <a:path>
              <a:moveTo>
                <a:pt x="0" y="13930"/>
              </a:moveTo>
              <a:lnTo>
                <a:pt x="401980" y="1393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385660" y="3271271"/>
        <a:ext cx="20099" cy="20099"/>
      </dsp:txXfrm>
    </dsp:sp>
    <dsp:sp modelId="{FAE79F35-9E11-493A-A2AC-74E0B26996CF}">
      <dsp:nvSpPr>
        <dsp:cNvPr id="0" name=""/>
        <dsp:cNvSpPr/>
      </dsp:nvSpPr>
      <dsp:spPr>
        <a:xfrm>
          <a:off x="3358803" y="3482311"/>
          <a:ext cx="2073811" cy="1337649"/>
        </a:xfrm>
        <a:prstGeom prst="ellipse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/>
            <a:t>ПЕДАГОГ</a:t>
          </a:r>
          <a:r>
            <a:rPr lang="uk-UA" sz="2000" kern="1200" dirty="0" smtClean="0"/>
            <a:t> </a:t>
          </a:r>
          <a:endParaRPr lang="ru-RU" sz="2000" kern="1200" dirty="0"/>
        </a:p>
      </dsp:txBody>
      <dsp:txXfrm>
        <a:off x="3662506" y="3678205"/>
        <a:ext cx="1466405" cy="945861"/>
      </dsp:txXfrm>
    </dsp:sp>
    <dsp:sp modelId="{30354D19-2E3F-45D5-8873-A85EE0DC16AA}">
      <dsp:nvSpPr>
        <dsp:cNvPr id="0" name=""/>
        <dsp:cNvSpPr/>
      </dsp:nvSpPr>
      <dsp:spPr>
        <a:xfrm rot="10881162">
          <a:off x="3443002" y="2378433"/>
          <a:ext cx="284108" cy="27861"/>
        </a:xfrm>
        <a:custGeom>
          <a:avLst/>
          <a:gdLst/>
          <a:ahLst/>
          <a:cxnLst/>
          <a:rect l="0" t="0" r="0" b="0"/>
          <a:pathLst>
            <a:path>
              <a:moveTo>
                <a:pt x="0" y="13930"/>
              </a:moveTo>
              <a:lnTo>
                <a:pt x="284108" y="1393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577953" y="2385260"/>
        <a:ext cx="14205" cy="14205"/>
      </dsp:txXfrm>
    </dsp:sp>
    <dsp:sp modelId="{F038F72A-CFCD-47BD-B8ED-2FF12F03F30D}">
      <dsp:nvSpPr>
        <dsp:cNvPr id="0" name=""/>
        <dsp:cNvSpPr/>
      </dsp:nvSpPr>
      <dsp:spPr>
        <a:xfrm>
          <a:off x="791894" y="1688901"/>
          <a:ext cx="2652599" cy="1337649"/>
        </a:xfrm>
        <a:prstGeom prst="ellipse">
          <a:avLst/>
        </a:prstGeom>
        <a:solidFill>
          <a:srgbClr val="00B0F0"/>
        </a:solidFill>
        <a:ln w="127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/>
            <a:t>ОДНОЛІТКИ</a:t>
          </a:r>
          <a:endParaRPr lang="ru-RU" sz="1900" b="1" kern="1200" dirty="0"/>
        </a:p>
      </dsp:txBody>
      <dsp:txXfrm>
        <a:off x="1180358" y="1884795"/>
        <a:ext cx="1875671" cy="9458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mp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mp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03FCE02C-6EC6-4E09-BC2C-9FDED4DE236E}" type="datetimeFigureOut">
              <a:rPr lang="en-US" dirty="0"/>
              <a:t>11/1/2022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B075A7A-4A9A-410F-B848-AB998ACC9419}" type="datetimeFigureOut">
              <a:rPr lang="en-US" dirty="0"/>
              <a:pPr/>
              <a:t>11/1/2022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A5F3E88-2D66-4D17-B0FA-EA13CB20B2FF}" type="datetimeFigureOut">
              <a:rPr lang="en-US" dirty="0"/>
              <a:pPr/>
              <a:t>11/1/2022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D8F36E1-9596-4E98-8786-4A17C5D29C65}" type="datetimeFigureOut">
              <a:rPr lang="en-US" dirty="0"/>
              <a:pPr/>
              <a:t>11/1/2022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tx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EE4D1A55-63BC-4BA2-9538-7DDEADA10621}" type="datetimeFigureOut">
              <a:rPr lang="en-US" dirty="0"/>
              <a:t>11/1/2022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6D01ABB-8821-4BF5-97A9-E1A66ACAEAA9}" type="datetimeFigureOut">
              <a:rPr lang="en-US" dirty="0"/>
              <a:pPr/>
              <a:t>11/1/2022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0C37B1C-D4A1-4A4F-A470-80868146AFC5}" type="datetimeFigureOut">
              <a:rPr lang="en-US" dirty="0"/>
              <a:pPr/>
              <a:t>11/1/2022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31D1B9-F39E-471E-80A9-595CAA5664AD}" type="datetimeFigureOut">
              <a:rPr lang="en-US" dirty="0"/>
              <a:pPr/>
              <a:t>11/1/2022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3FCEABC-E2B9-4606-A74F-CB06AF596887}" type="datetimeFigureOut">
              <a:rPr lang="en-US" dirty="0"/>
              <a:pPr/>
              <a:t>11/1/2022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34693" y="237744"/>
            <a:ext cx="8633081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16" name="Rectangle 15"/>
          <p:cNvSpPr/>
          <p:nvPr/>
        </p:nvSpPr>
        <p:spPr>
          <a:xfrm>
            <a:off x="371856" y="374904"/>
            <a:ext cx="8353044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0575" y="704850"/>
            <a:ext cx="7562850" cy="51435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A8850A0-01A3-4F4E-AA52-F716A9BFD4EB}" type="datetimeFigureOut">
              <a:rPr lang="en-US" dirty="0"/>
              <a:pPr/>
              <a:t>11/1/2022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439158" y="6214535"/>
            <a:ext cx="5184648" cy="256032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65000"/>
                <a:lumOff val="3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1"/>
          </a:solidFill>
          <a:ln w="6350" cap="sq">
            <a:solidFill>
              <a:schemeClr val="tx1">
                <a:lumMod val="7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solidFill>
            <a:schemeClr val="bg2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601076" cy="6382512"/>
          </a:xfrm>
          <a:solidFill>
            <a:srgbClr val="808080"/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5811CCA-BB49-46C7-A0E2-F42339750F9A}" type="datetimeFigureOut">
              <a:rPr lang="en-US" dirty="0"/>
              <a:t>11/1/2022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bg2"/>
                </a:solidFill>
              </a:defRPr>
            </a:lvl1pPr>
          </a:lstStyle>
          <a:p>
            <a:fld id="{17205CAA-4E5A-4223-BD55-C5D2841AC9EF}" type="datetimeFigureOut">
              <a:rPr lang="en-US" dirty="0"/>
              <a:t>11/1/2022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bg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/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62131" y="1120462"/>
            <a:ext cx="8384146" cy="5125792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lang="uk-UA" sz="40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ОРГАНІЗАЦІЯ РОБОТИ </a:t>
            </a:r>
            <a:r>
              <a:rPr lang="uk-UA" sz="40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/>
            </a:r>
            <a:br>
              <a:rPr lang="uk-UA" sz="40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</a:br>
            <a:r>
              <a:rPr lang="uk-UA" sz="40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АСИСТЕНТА </a:t>
            </a:r>
            <a:br>
              <a:rPr lang="uk-UA" sz="40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</a:br>
            <a:r>
              <a:rPr lang="uk-UA" sz="40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ВИХОВАТЕЛЯ / ВЧИТЕЛЯ </a:t>
            </a:r>
            <a:br>
              <a:rPr lang="uk-UA" sz="40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</a:br>
            <a:r>
              <a:rPr lang="uk-UA" sz="40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В ЗАКЛАДАХ ОСВІТИ</a:t>
            </a:r>
            <a:endParaRPr lang="en-US" sz="40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6789" y="631669"/>
            <a:ext cx="2143125" cy="21431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1135" y="4495331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6761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АВ ТА БАТЬКИ</a:t>
            </a:r>
            <a:endParaRPr lang="en-US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64659" y="2103120"/>
            <a:ext cx="5798272" cy="39319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3600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розповідає:</a:t>
            </a:r>
          </a:p>
          <a:p>
            <a:pPr marL="0" indent="0">
              <a:buNone/>
            </a:pPr>
            <a:r>
              <a:rPr lang="uk-UA" sz="3600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як </a:t>
            </a:r>
            <a:r>
              <a:rPr lang="uk-UA" sz="3600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пройшов день, що вдалося, які </a:t>
            </a:r>
            <a:r>
              <a:rPr lang="uk-UA" sz="3600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труднощі;</a:t>
            </a:r>
            <a:endParaRPr lang="uk-UA" sz="3600" dirty="0" smtClean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uk-UA" sz="3600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відповідає на запитання</a:t>
            </a:r>
            <a:endParaRPr lang="uk-UA" sz="3600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3087" y="3849340"/>
            <a:ext cx="2913907" cy="2185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5825" y="1746093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1580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31576" y="1039906"/>
            <a:ext cx="9482892" cy="5451046"/>
          </a:xfrm>
        </p:spPr>
        <p:txBody>
          <a:bodyPr>
            <a:normAutofit fontScale="92500"/>
          </a:bodyPr>
          <a:lstStyle/>
          <a:p>
            <a:pPr marL="0" lvl="0" indent="0" defTabSz="457200">
              <a:spcBef>
                <a:spcPts val="1000"/>
              </a:spcBef>
              <a:buClr>
                <a:srgbClr val="90C226"/>
              </a:buClr>
              <a:buSzPct val="80000"/>
              <a:buNone/>
            </a:pPr>
            <a:r>
              <a:rPr lang="uk-UA" sz="3600" b="1" dirty="0">
                <a:solidFill>
                  <a:srgbClr val="00206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Асистент вчителя </a:t>
            </a:r>
            <a:r>
              <a:rPr lang="en-US" sz="3600" b="1" dirty="0">
                <a:solidFill>
                  <a:srgbClr val="00206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/</a:t>
            </a:r>
            <a:r>
              <a:rPr lang="uk-UA" sz="3600" b="1" dirty="0">
                <a:solidFill>
                  <a:srgbClr val="00206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вихователя </a:t>
            </a:r>
            <a:r>
              <a:rPr lang="uk-UA" sz="3200" dirty="0">
                <a:solidFill>
                  <a:srgbClr val="00206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– забезпечує соціально-педагогічний супровід дитини; </a:t>
            </a:r>
            <a:endParaRPr lang="uk-UA" sz="3200" dirty="0" smtClean="0">
              <a:solidFill>
                <a:srgbClr val="00206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marL="0" lvl="0" indent="0" defTabSz="457200">
              <a:spcBef>
                <a:spcPts val="1000"/>
              </a:spcBef>
              <a:buClr>
                <a:srgbClr val="90C226"/>
              </a:buClr>
              <a:buSzPct val="80000"/>
              <a:buNone/>
            </a:pPr>
            <a:r>
              <a:rPr lang="uk-UA" sz="3200" dirty="0" smtClean="0">
                <a:solidFill>
                  <a:srgbClr val="00206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допомагає учителю, вихователю </a:t>
            </a:r>
            <a:r>
              <a:rPr lang="uk-UA" sz="3200" dirty="0">
                <a:solidFill>
                  <a:srgbClr val="00206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в організації навчально-корекційного і виховного процесу, адаптує навчальні матеріали, </a:t>
            </a:r>
            <a:endParaRPr lang="uk-UA" sz="3200" dirty="0" smtClean="0">
              <a:solidFill>
                <a:srgbClr val="00206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marL="0" lvl="0" indent="0" defTabSz="457200">
              <a:spcBef>
                <a:spcPts val="1000"/>
              </a:spcBef>
              <a:buClr>
                <a:srgbClr val="90C226"/>
              </a:buClr>
              <a:buSzPct val="80000"/>
              <a:buNone/>
            </a:pPr>
            <a:r>
              <a:rPr lang="uk-UA" sz="3200" dirty="0" smtClean="0">
                <a:solidFill>
                  <a:srgbClr val="00206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допомагає </a:t>
            </a:r>
            <a:r>
              <a:rPr lang="uk-UA" sz="3200" dirty="0">
                <a:solidFill>
                  <a:srgbClr val="00206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дитині у виконанні навчальних завдань, </a:t>
            </a:r>
            <a:endParaRPr lang="uk-UA" sz="3200" dirty="0" smtClean="0">
              <a:solidFill>
                <a:srgbClr val="00206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marL="0" lvl="0" indent="0" defTabSz="457200">
              <a:spcBef>
                <a:spcPts val="1000"/>
              </a:spcBef>
              <a:buClr>
                <a:srgbClr val="90C226"/>
              </a:buClr>
              <a:buSzPct val="80000"/>
              <a:buNone/>
            </a:pPr>
            <a:r>
              <a:rPr lang="uk-UA" sz="3200" dirty="0" smtClean="0">
                <a:solidFill>
                  <a:srgbClr val="00206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відповідає </a:t>
            </a:r>
            <a:r>
              <a:rPr lang="uk-UA" sz="3200" dirty="0">
                <a:solidFill>
                  <a:srgbClr val="00206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за ведення індивідуальної документації на дитину, </a:t>
            </a:r>
            <a:endParaRPr lang="uk-UA" sz="3200" dirty="0" smtClean="0">
              <a:solidFill>
                <a:srgbClr val="00206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marL="0" lvl="0" indent="0" defTabSz="457200">
              <a:spcBef>
                <a:spcPts val="1000"/>
              </a:spcBef>
              <a:buClr>
                <a:srgbClr val="90C226"/>
              </a:buClr>
              <a:buSzPct val="80000"/>
              <a:buNone/>
            </a:pPr>
            <a:r>
              <a:rPr lang="uk-UA" sz="3200" dirty="0" smtClean="0">
                <a:solidFill>
                  <a:srgbClr val="00206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консультує </a:t>
            </a:r>
            <a:r>
              <a:rPr lang="uk-UA" sz="3200" dirty="0">
                <a:solidFill>
                  <a:srgbClr val="00206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батьків.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42015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1987" y="3387143"/>
            <a:ext cx="6903077" cy="726307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МИ ЧЕКАЄМО ТЕБЕ)</a:t>
            </a:r>
            <a:endParaRPr lang="en-US" b="1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16687" y="4572000"/>
            <a:ext cx="6027313" cy="17494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1125" y="1499843"/>
            <a:ext cx="3190875" cy="14287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5099" y="1128368"/>
            <a:ext cx="2543175" cy="18002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86874" y="4113450"/>
            <a:ext cx="2619375" cy="17430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68850" y="4425955"/>
            <a:ext cx="1676400" cy="243204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76837" y="1046256"/>
            <a:ext cx="3667125" cy="124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00276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928629"/>
          </a:xfrm>
          <a:solidFill>
            <a:schemeClr val="tx1"/>
          </a:solidFill>
        </p:spPr>
        <p:txBody>
          <a:bodyPr/>
          <a:lstStyle/>
          <a:p>
            <a:r>
              <a:rPr lang="uk-UA" b="1" dirty="0" smtClean="0">
                <a:solidFill>
                  <a:srgbClr val="7030A0"/>
                </a:solidFill>
              </a:rPr>
              <a:t>ІНКЛЮЗИВНА ОСВІТА - 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6800" y="1571223"/>
            <a:ext cx="8130988" cy="4623515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/>
              <a:t> </a:t>
            </a:r>
            <a:r>
              <a:rPr lang="uk-UA" sz="2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ОДИН ІЗ НАПРЯМІВ ПСИХОЛОГО-ПЕДАГОГІЧНОЇ ДІЯЛЬНОСТІ  </a:t>
            </a:r>
            <a:r>
              <a:rPr lang="uk-UA" sz="2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ЗАКЛАДІВ ОСВІТИ</a:t>
            </a:r>
            <a:endParaRPr lang="uk-UA" sz="2400" b="1" dirty="0" smtClean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uk-UA" sz="24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uk-UA" sz="2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Головна мета інклюзивного навчання – реалізація права дітей з особливостями психофізичного розвитку на отримання освіти у відповідності з їх можливостями і здібностями за місцем проживання, їх соціальна адаптація та інтеграція в суспільство, підвищенні ролі сім’ї у вихованні і розвитку дитини</a:t>
            </a:r>
            <a:endParaRPr lang="uk-UA" sz="24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1534" y="3107685"/>
            <a:ext cx="2979454" cy="2780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1434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8141" y="991497"/>
            <a:ext cx="8884024" cy="3931920"/>
          </a:xfrm>
        </p:spPr>
        <p:txBody>
          <a:bodyPr/>
          <a:lstStyle/>
          <a:p>
            <a:pPr marL="0" lvl="0" indent="0" defTabSz="457200">
              <a:spcBef>
                <a:spcPts val="1000"/>
              </a:spcBef>
              <a:buClr>
                <a:srgbClr val="90C226"/>
              </a:buClr>
              <a:buSzPct val="80000"/>
              <a:buNone/>
            </a:pPr>
            <a:r>
              <a:rPr lang="uk-UA" sz="3600" b="1" dirty="0">
                <a:solidFill>
                  <a:srgbClr val="00206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Основне завдання асистента вчителя </a:t>
            </a:r>
            <a:r>
              <a:rPr lang="en-US" sz="3600" b="1" dirty="0">
                <a:solidFill>
                  <a:srgbClr val="00206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/</a:t>
            </a:r>
            <a:r>
              <a:rPr lang="uk-UA" sz="3600" b="1" dirty="0">
                <a:solidFill>
                  <a:srgbClr val="00206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вихователя </a:t>
            </a:r>
            <a:r>
              <a:rPr lang="uk-UA" sz="3200" dirty="0">
                <a:solidFill>
                  <a:srgbClr val="00206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– допомога в забезпеченні особистісно зорієнтованого, індивідуального підходу в освітньому процесі, зокрема створенні індивідуальної програми розвитку для дитини з особливими освітніми потребами</a:t>
            </a:r>
            <a:endParaRPr lang="uk-UA" sz="2400" dirty="0">
              <a:solidFill>
                <a:srgbClr val="00206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8619" y="4584880"/>
            <a:ext cx="3841155" cy="2022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9453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9854" y="484094"/>
            <a:ext cx="10365346" cy="637390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2400" b="1" dirty="0">
                <a:solidFill>
                  <a:srgbClr val="7030A0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Асистент вчителя </a:t>
            </a:r>
            <a:r>
              <a:rPr lang="en-US" sz="2400" b="1" dirty="0">
                <a:solidFill>
                  <a:srgbClr val="7030A0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/</a:t>
            </a:r>
            <a:r>
              <a:rPr lang="uk-UA" sz="2400" b="1" dirty="0">
                <a:solidFill>
                  <a:srgbClr val="7030A0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 вихователя: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Спостереження за дитиною з метою вивчення її індивідуальних особливостей, </a:t>
            </a:r>
            <a:r>
              <a:rPr lang="uk-UA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схильностей</a:t>
            </a:r>
            <a:r>
              <a:rPr lang="uk-UA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інтересів та потреб;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Участь в організації освітнього процесу дитини з ООП;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Участь у розробленні ІПР;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Адаптація освітнього середовища; навчальних матеріалів відповідно до потенційних можливостей та з урахуванням індивідуальних особливостей розвитку дитини з ООП;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Оцінка спільно з вчителем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uk-UA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вихователем рівня досягнення цілей, передбачених ІПР;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Підготовка інформації для учасників засідання Команди супроводу за результатами спостереження за дитиною щодо її індивідуальних особливостей, інтересів і потреб;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 інформації батькам, педагогічним працівникам щодо особливостей розвитку дитини з ООП.</a:t>
            </a:r>
          </a:p>
          <a:p>
            <a:endParaRPr lang="en-US" sz="2400" dirty="0">
              <a:solidFill>
                <a:srgbClr val="7030A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8030" y="741408"/>
            <a:ext cx="2461785" cy="1732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30535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69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642593"/>
            <a:ext cx="10058400" cy="2216209"/>
          </a:xfrm>
        </p:spPr>
        <p:txBody>
          <a:bodyPr>
            <a:normAutofit/>
          </a:bodyPr>
          <a:lstStyle/>
          <a:p>
            <a:pPr algn="ctr"/>
            <a:r>
              <a:rPr lang="uk-UA" b="1" dirty="0" smtClean="0">
                <a:solidFill>
                  <a:srgbClr val="7030A0"/>
                </a:solidFill>
                <a:latin typeface="Segoe Script" panose="030B0504020000000003" pitchFamily="66" charset="0"/>
              </a:rPr>
              <a:t>Роль АВ </a:t>
            </a:r>
            <a:br>
              <a:rPr lang="uk-UA" b="1" dirty="0" smtClean="0">
                <a:solidFill>
                  <a:srgbClr val="7030A0"/>
                </a:solidFill>
                <a:latin typeface="Segoe Script" panose="030B0504020000000003" pitchFamily="66" charset="0"/>
              </a:rPr>
            </a:br>
            <a:r>
              <a:rPr lang="uk-UA" dirty="0" smtClean="0">
                <a:solidFill>
                  <a:srgbClr val="7030A0"/>
                </a:solidFill>
                <a:latin typeface="Segoe Script" panose="030B0504020000000003" pitchFamily="66" charset="0"/>
              </a:rPr>
              <a:t>(асистента вихователя, вчителя)</a:t>
            </a:r>
            <a:endParaRPr lang="en-US" dirty="0">
              <a:solidFill>
                <a:srgbClr val="7030A0"/>
              </a:solidFill>
              <a:latin typeface="Segoe Script" panose="030B0504020000000003" pitchFamily="66" charset="0"/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sz="half" idx="2"/>
          </p:nvPr>
        </p:nvSpPr>
        <p:spPr bwMode="auto">
          <a:xfrm>
            <a:off x="1559859" y="2858803"/>
            <a:ext cx="3334870" cy="2922605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5870" rIns="0" bIns="-1587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en-US" sz="3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omic Sans MS" panose="030F0702030302020204" pitchFamily="66" charset="0"/>
              </a:rPr>
              <a:t>Координація взаємодії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en-US" sz="32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Comic Sans MS" panose="030F0702030302020204" pitchFamily="66" charset="0"/>
              </a:rPr>
              <a:t> між основними учасниками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en-US" sz="32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Comic Sans MS" panose="030F0702030302020204" pitchFamily="66" charset="0"/>
              </a:rPr>
              <a:t>інклюзивного процесу</a:t>
            </a:r>
            <a:r>
              <a:rPr kumimoji="0" lang="uk-UA" alt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6588521" y="3723839"/>
            <a:ext cx="4754880" cy="1493619"/>
          </a:xfrm>
        </p:spPr>
        <p:txBody>
          <a:bodyPr>
            <a:normAutofit/>
          </a:bodyPr>
          <a:lstStyle/>
          <a:p>
            <a:r>
              <a:rPr lang="uk-UA" sz="4000" b="1" dirty="0" smtClean="0">
                <a:solidFill>
                  <a:srgbClr val="7030A0"/>
                </a:solidFill>
              </a:rPr>
              <a:t>Супровід дитини</a:t>
            </a:r>
            <a:endParaRPr lang="en-US" sz="4000" b="1" dirty="0">
              <a:solidFill>
                <a:srgbClr val="7030A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4313" y="4905108"/>
            <a:ext cx="2714625" cy="16859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3171" y="2262705"/>
            <a:ext cx="2828925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4485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006912"/>
          </a:xfrm>
        </p:spPr>
        <p:txBody>
          <a:bodyPr/>
          <a:lstStyle/>
          <a:p>
            <a:r>
              <a:rPr lang="uk-UA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Координація взаємодії</a:t>
            </a:r>
            <a:endParaRPr lang="en-US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7608434"/>
              </p:ext>
            </p:extLst>
          </p:nvPr>
        </p:nvGraphicFramePr>
        <p:xfrm>
          <a:off x="1972234" y="1649506"/>
          <a:ext cx="8641977" cy="48230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092423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АВ ТА ДИТИНА</a:t>
            </a:r>
            <a:endParaRPr lang="en-US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638899" y="2139142"/>
            <a:ext cx="6513427" cy="4553821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5870" rIns="0" bIns="-1587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uk-UA" altLang="en-US" sz="21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uk-UA" altLang="en-US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omic Sans MS" panose="030F0702030302020204" pitchFamily="66" charset="0"/>
              </a:rPr>
              <a:t>формує довірливі та </a:t>
            </a:r>
            <a:r>
              <a:rPr kumimoji="0" lang="uk-UA" altLang="en-US" sz="28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Comic Sans MS" panose="030F0702030302020204" pitchFamily="66" charset="0"/>
              </a:rPr>
              <a:t>емоційно</a:t>
            </a:r>
            <a:r>
              <a:rPr kumimoji="0" lang="uk-UA" altLang="en-US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omic Sans MS" panose="030F0702030302020204" pitchFamily="66" charset="0"/>
              </a:rPr>
              <a:t>-насичені відносини з дитиною;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uk-UA" altLang="en-US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omic Sans MS" panose="030F0702030302020204" pitchFamily="66" charset="0"/>
              </a:rPr>
              <a:t>стежить за емоційним та фізичним станом </a:t>
            </a:r>
            <a:r>
              <a:rPr kumimoji="0" lang="uk-UA" altLang="en-US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omic Sans MS" panose="030F0702030302020204" pitchFamily="66" charset="0"/>
              </a:rPr>
              <a:t>дитини;</a:t>
            </a:r>
            <a:endParaRPr kumimoji="0" lang="uk-UA" altLang="en-US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Comic Sans MS" panose="030F0702030302020204" pitchFamily="66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uk-UA" altLang="en-US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omic Sans MS" panose="030F0702030302020204" pitchFamily="66" charset="0"/>
              </a:rPr>
              <a:t>допомагає вирішити конфліктні ситуації, заспокоює, надихає;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uk-UA" altLang="en-US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omic Sans MS" panose="030F0702030302020204" pitchFamily="66" charset="0"/>
              </a:rPr>
              <a:t> якщо дитині потрібно відпочити – організовує це;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Tx/>
              <a:buFont typeface="Wingdings" panose="05000000000000000000" pitchFamily="2" charset="2"/>
              <a:buChar char="q"/>
            </a:pPr>
            <a:r>
              <a:rPr lang="ru-RU" altLang="en-US" sz="2800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координує</a:t>
            </a:r>
            <a:r>
              <a:rPr lang="ru-RU" altLang="en-US" sz="28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ru-RU" altLang="en-US" sz="2800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загальну</a:t>
            </a:r>
            <a:r>
              <a:rPr lang="ru-RU" altLang="en-US" sz="28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ru-RU" altLang="en-US" sz="2800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діяльність</a:t>
            </a:r>
            <a:r>
              <a:rPr lang="ru-RU" altLang="en-US" sz="28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ru-RU" altLang="en-US" sz="28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учня</a:t>
            </a:r>
            <a:r>
              <a:rPr lang="ru-RU" altLang="en-US" sz="2800" dirty="0">
                <a:solidFill>
                  <a:srgbClr val="002060"/>
                </a:solidFill>
                <a:latin typeface="Comic Sans MS" panose="030F0702030302020204" pitchFamily="66" charset="0"/>
              </a:rPr>
              <a:t>,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Tx/>
              <a:buFont typeface="Wingdings" panose="05000000000000000000" pitchFamily="2" charset="2"/>
              <a:buChar char="q"/>
            </a:pPr>
            <a:r>
              <a:rPr lang="ru-RU" altLang="en-US" sz="28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дозує</a:t>
            </a:r>
            <a:r>
              <a:rPr lang="ru-RU" altLang="en-US" sz="28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ru-RU" altLang="en-US" sz="28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навантаження</a:t>
            </a:r>
            <a:r>
              <a:rPr lang="ru-RU" altLang="en-US" sz="28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.</a:t>
            </a:r>
            <a:endParaRPr lang="uk-UA" altLang="en-US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3889" y="2385945"/>
            <a:ext cx="3519018" cy="3519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3197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АВ ТА ОДНОЛІТКИ</a:t>
            </a:r>
            <a:endParaRPr lang="en-US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846728" y="1592116"/>
            <a:ext cx="6988179" cy="495393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5870" rIns="0" bIns="-1587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uk-UA" altLang="en-US" sz="3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omic Sans MS" panose="030F0702030302020204" pitchFamily="66" charset="0"/>
              </a:rPr>
              <a:t>стежить за тим, що відбувається у дитячому колективі;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uk-UA" altLang="en-US" sz="3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omic Sans MS" panose="030F0702030302020204" pitchFamily="66" charset="0"/>
              </a:rPr>
              <a:t>пояснює дітям як спілкуватися з дитиною з </a:t>
            </a:r>
            <a:r>
              <a:rPr kumimoji="0" lang="uk-UA" altLang="en-US" sz="3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omic Sans MS" panose="030F0702030302020204" pitchFamily="66" charset="0"/>
              </a:rPr>
              <a:t>ООП</a:t>
            </a:r>
            <a:r>
              <a:rPr kumimoji="0" lang="uk-UA" altLang="en-US" sz="3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omic Sans MS" panose="030F0702030302020204" pitchFamily="66" charset="0"/>
              </a:rPr>
              <a:t>;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uk-UA" altLang="en-US" sz="3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omic Sans MS" panose="030F0702030302020204" pitchFamily="66" charset="0"/>
              </a:rPr>
              <a:t> якщо тема стосується особливостей дитини – відповідає на запитання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1115" y="2963716"/>
            <a:ext cx="3260435" cy="2226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6424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АВ ТА ПЕДАГОГИ</a:t>
            </a:r>
            <a:endParaRPr lang="en-US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31576" y="2103120"/>
            <a:ext cx="6391962" cy="393192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uk-UA" sz="32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АВ обговорює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32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цілі та завдання своєї роботи;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32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можливі проблеми;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32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яким чином ефективно побудувати взаємодію у четвірці: дитина </a:t>
            </a:r>
            <a:r>
              <a:rPr lang="uk-UA" sz="32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– вихователь/вчитель – АВ - діти</a:t>
            </a:r>
            <a:endParaRPr lang="uk-UA" sz="32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6275" y="1846642"/>
            <a:ext cx="2828925" cy="16192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6300" y="4386262"/>
            <a:ext cx="262890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7740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авон">
  <a:themeElements>
    <a:clrScheme name="Savo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26B02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6728D11B-929E-4324-91B0-4A4DA4CAC3D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Савон</Template>
  <TotalTime>139</TotalTime>
  <Words>378</Words>
  <Application>Microsoft Office PowerPoint</Application>
  <PresentationFormat>Широкоэкранный</PresentationFormat>
  <Paragraphs>51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Arial</vt:lpstr>
      <vt:lpstr>Century Gothic</vt:lpstr>
      <vt:lpstr>Comic Sans MS</vt:lpstr>
      <vt:lpstr>inherit</vt:lpstr>
      <vt:lpstr>Segoe Script</vt:lpstr>
      <vt:lpstr>Times New Roman</vt:lpstr>
      <vt:lpstr>Wingdings</vt:lpstr>
      <vt:lpstr>Савон</vt:lpstr>
      <vt:lpstr>ОРГАНІЗАЦІЯ РОБОТИ  АСИСТЕНТА  ВИХОВАТЕЛЯ / ВЧИТЕЛЯ  В ЗАКЛАДАХ ОСВІТИ</vt:lpstr>
      <vt:lpstr>ІНКЛЮЗИВНА ОСВІТА - </vt:lpstr>
      <vt:lpstr>Презентация PowerPoint</vt:lpstr>
      <vt:lpstr>Презентация PowerPoint</vt:lpstr>
      <vt:lpstr>Роль АВ  (асистента вихователя, вчителя)</vt:lpstr>
      <vt:lpstr>Координація взаємодії</vt:lpstr>
      <vt:lpstr>АВ ТА ДИТИНА</vt:lpstr>
      <vt:lpstr>АВ ТА ОДНОЛІТКИ</vt:lpstr>
      <vt:lpstr>АВ ТА ПЕДАГОГИ</vt:lpstr>
      <vt:lpstr>АВ ТА БАТЬКИ</vt:lpstr>
      <vt:lpstr>Презентация PowerPoint</vt:lpstr>
      <vt:lpstr>МИ ЧЕКАЄМО ТЕБЕ)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ОРГАНІЗАЦІЯ РОБОТИ АСИСТЕНТА ВИХОВАТЕЛЯ В ЗАКЛАДІ ДОШКІЛЬНОЇ ОСВІТИ</dc:title>
  <dc:creator>Admin</dc:creator>
  <cp:lastModifiedBy>Admin</cp:lastModifiedBy>
  <cp:revision>11</cp:revision>
  <dcterms:created xsi:type="dcterms:W3CDTF">2022-10-31T19:42:14Z</dcterms:created>
  <dcterms:modified xsi:type="dcterms:W3CDTF">2022-11-01T09:11:20Z</dcterms:modified>
</cp:coreProperties>
</file>