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68" r:id="rId2"/>
    <p:sldId id="267" r:id="rId3"/>
    <p:sldId id="270" r:id="rId4"/>
    <p:sldId id="269" r:id="rId5"/>
    <p:sldId id="261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-9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198" y="313772"/>
            <a:ext cx="8600433" cy="1468800"/>
          </a:xfrm>
        </p:spPr>
        <p:txBody>
          <a:bodyPr>
            <a:normAutofit fontScale="90000"/>
          </a:bodyPr>
          <a:lstStyle/>
          <a:p>
            <a:r>
              <a:rPr lang="uk-UA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“Здоровий</a:t>
            </a:r>
            <a:r>
              <a:rPr lang="uk-UA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спосіб життя! Методи </a:t>
            </a:r>
            <a:r>
              <a:rPr lang="uk-UA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самоконтролю.”</a:t>
            </a:r>
            <a:endParaRPr lang="uk-UA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452" y="2465377"/>
            <a:ext cx="5025242" cy="344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374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8978" y="600865"/>
            <a:ext cx="10571328" cy="424426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vi-VN" i="1" dirty="0" smtClean="0">
                <a:solidFill>
                  <a:schemeClr val="accent3">
                    <a:lumMod val="75000"/>
                  </a:schemeClr>
                </a:solidFill>
              </a:rPr>
              <a:t>І́ндекс ма́си ті́ла (ІМТ, англ.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BMI, body mass index) — </a:t>
            </a:r>
            <a:r>
              <a:rPr lang="vi-VN" i="1" dirty="0" smtClean="0">
                <a:solidFill>
                  <a:schemeClr val="accent3">
                    <a:lumMod val="75000"/>
                  </a:schemeClr>
                </a:solidFill>
              </a:rPr>
              <a:t>величина, що дозволяє оцінити ступінь відповідності маси людини та її зросту, й тим самим, непрямо оцінити, чи є маса недостатньою, нормальною, надмірною (ожирінням).</a:t>
            </a:r>
            <a:endParaRPr lang="uk-UA" sz="2000" b="1" dirty="0" smtClean="0"/>
          </a:p>
          <a:p>
            <a:pPr algn="just">
              <a:lnSpc>
                <a:spcPct val="107000"/>
              </a:lnSpc>
            </a:pP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Індекс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маси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тіла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враховує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індивідуальних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особливостей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тілобудови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(таких як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пропорції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фігури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м'язової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маси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), тому не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може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бути абсолютно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точним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показником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стану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тіла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Також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ІМТ не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враховує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різницю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між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жировою та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м'язовою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масою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значить,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показник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індексу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маси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тіла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спортсменів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може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потрапляти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категорію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зайвої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ваги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ожиріння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endParaRPr lang="ru-RU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0" b="1" dirty="0">
              <a:solidFill>
                <a:srgbClr val="0070C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1000" b="1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endParaRPr lang="ru-RU" sz="1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ru-RU" sz="800" dirty="0"/>
          </a:p>
        </p:txBody>
      </p:sp>
      <p:pic>
        <p:nvPicPr>
          <p:cNvPr id="5" name="Рисунок 4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080" y="3704148"/>
            <a:ext cx="5747658" cy="224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3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 ІМТ</a:t>
            </a:r>
            <a:endParaRPr lang="ru-RU" dirty="0"/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703" y="470849"/>
            <a:ext cx="5583767" cy="4187825"/>
          </a:xfrm>
        </p:spPr>
      </p:pic>
      <p:pic>
        <p:nvPicPr>
          <p:cNvPr id="5" name="Рисунок 4" descr="Таблиця-ожиріння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782" y="3610099"/>
            <a:ext cx="5929474" cy="25198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6825" y="424596"/>
            <a:ext cx="8240916" cy="328050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1000" b="1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ОСНОВНИЙ ОБМІН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мінімальна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кількість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енергії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необхідна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підтримання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організму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стані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повного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спокою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 О.о.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відображає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інтенсивність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метаболічних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процесів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організмі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спрямованих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підтримку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життєво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важливих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функцій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Значна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частина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цієї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енергії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витрачається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забезпечення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серцево-судинної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дихальної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систем,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залоз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внутрішньої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секреції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нирок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печінки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ШКТ та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органів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uk-UA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endParaRPr lang="ru-RU" sz="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0078" y="3051673"/>
            <a:ext cx="87396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Основний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обмін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досить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примхливий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він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може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змінюватися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недостатньому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надмірному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харчуванні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збільшенні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зменшенні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фізичних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навантажень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впливу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організм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кліматичних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факторів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порушення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функцій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ендокринних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залоз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при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захворюваннях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супроводжуються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лихоманкою.</a:t>
            </a:r>
          </a:p>
          <a:p>
            <a:pPr algn="just"/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Основний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обмін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одної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тої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ж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різні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дні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може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змінюватися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приблизно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 10%. З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віком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він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знижується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 7-10%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кожні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десять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років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а до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старості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досягає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свого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мінімуму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Крім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того,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жінкам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пощастило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ніж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чоловікам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процеси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обміну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них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протікають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повільніше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Навіть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однаковому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зростанні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чоловіком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жінки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маса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тіла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менше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м'язова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розвинена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слабше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жирова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тканина - </a:t>
            </a:r>
            <a:r>
              <a:rPr lang="ru-RU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сильніше</a:t>
            </a: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39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875" y="661011"/>
            <a:ext cx="10350136" cy="469318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Продукти</a:t>
            </a:r>
            <a:r>
              <a:rPr lang="ru-RU" b="1" dirty="0" smtClean="0"/>
              <a:t> </a:t>
            </a:r>
            <a:r>
              <a:rPr lang="ru-RU" b="1" dirty="0" err="1" smtClean="0"/>
              <a:t>харчування</a:t>
            </a:r>
            <a:r>
              <a:rPr lang="ru-RU" b="1" dirty="0" smtClean="0"/>
              <a:t> та страви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різну</a:t>
            </a:r>
            <a:r>
              <a:rPr lang="ru-RU" b="1" dirty="0" smtClean="0"/>
              <a:t> </a:t>
            </a:r>
            <a:r>
              <a:rPr lang="ru-RU" b="1" dirty="0" err="1" smtClean="0"/>
              <a:t>енергетичну</a:t>
            </a:r>
            <a:r>
              <a:rPr lang="ru-RU" b="1" dirty="0" smtClean="0"/>
              <a:t> </a:t>
            </a:r>
            <a:r>
              <a:rPr lang="ru-RU" b="1" dirty="0" err="1" smtClean="0"/>
              <a:t>цінність</a:t>
            </a:r>
            <a:r>
              <a:rPr lang="ru-RU" b="1" dirty="0" smtClean="0"/>
              <a:t>, яка </a:t>
            </a:r>
            <a:r>
              <a:rPr lang="ru-RU" b="1" dirty="0" err="1" smtClean="0"/>
              <a:t>залежить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вмісту</a:t>
            </a:r>
            <a:r>
              <a:rPr lang="ru-RU" b="1" dirty="0" smtClean="0"/>
              <a:t> </a:t>
            </a:r>
            <a:r>
              <a:rPr lang="ru-RU" b="1" dirty="0" err="1" smtClean="0"/>
              <a:t>макроелементів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Їжа</a:t>
            </a:r>
            <a:r>
              <a:rPr lang="ru-RU" dirty="0" smtClean="0"/>
              <a:t> </a:t>
            </a:r>
            <a:r>
              <a:rPr lang="ru-RU" dirty="0" err="1" smtClean="0"/>
              <a:t>різна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різне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нас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енергетичні</a:t>
            </a:r>
            <a:r>
              <a:rPr lang="ru-RU" dirty="0" smtClean="0"/>
              <a:t> потреби, 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можуть</a:t>
            </a:r>
            <a:r>
              <a:rPr lang="ru-RU" b="1" dirty="0" smtClean="0"/>
              <a:t> бути </a:t>
            </a:r>
            <a:r>
              <a:rPr lang="ru-RU" b="1" dirty="0" err="1" smtClean="0"/>
              <a:t>спричинені</a:t>
            </a:r>
            <a:r>
              <a:rPr lang="ru-RU" b="1" dirty="0" smtClean="0"/>
              <a:t> </a:t>
            </a:r>
            <a:r>
              <a:rPr lang="ru-RU" b="1" dirty="0" err="1" smtClean="0"/>
              <a:t>різними</a:t>
            </a:r>
            <a:r>
              <a:rPr lang="ru-RU" b="1" dirty="0" smtClean="0"/>
              <a:t> факторами:</a:t>
            </a:r>
            <a:endParaRPr lang="ru-RU" dirty="0" smtClean="0"/>
          </a:p>
          <a:p>
            <a:r>
              <a:rPr lang="ru-RU" dirty="0" smtClean="0"/>
              <a:t>Генетика</a:t>
            </a:r>
          </a:p>
          <a:p>
            <a:r>
              <a:rPr lang="ru-RU" dirty="0" smtClean="0"/>
              <a:t>Стать</a:t>
            </a:r>
          </a:p>
          <a:p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endParaRPr lang="ru-RU" dirty="0" smtClean="0"/>
          </a:p>
          <a:p>
            <a:r>
              <a:rPr lang="ru-RU" dirty="0" err="1" smtClean="0"/>
              <a:t>Висота</a:t>
            </a:r>
            <a:endParaRPr lang="ru-RU" dirty="0" smtClean="0"/>
          </a:p>
          <a:p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endParaRPr lang="ru-RU" dirty="0" smtClean="0"/>
          </a:p>
          <a:p>
            <a:r>
              <a:rPr lang="ru-RU" dirty="0" err="1" smtClean="0"/>
              <a:t>Кліматичні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ми </a:t>
            </a:r>
            <a:r>
              <a:rPr lang="ru-RU" dirty="0" err="1" smtClean="0"/>
              <a:t>живемо</a:t>
            </a:r>
            <a:r>
              <a:rPr lang="ru-RU" dirty="0" smtClean="0"/>
              <a:t>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126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428" y="672029"/>
            <a:ext cx="9168964" cy="21923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Формули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Харріса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Бенедикта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враховують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масу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тіла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зріст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вік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та стать.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Завдяки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їм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ви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можете легко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розрахувати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швидкість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вашого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основного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обміну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речовин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добу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дізнатися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скільки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калорій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вам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потрібно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добу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для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підтримки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ваги.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Потім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ви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можете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використовувати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значення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основного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обміну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речовин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(ООР) для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розрахунку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загального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добового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споживання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енергії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endParaRPr lang="uk-UA" sz="20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ru-RU" sz="2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861" y="3355731"/>
            <a:ext cx="108599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ООР (для </a:t>
            </a:r>
            <a:r>
              <a:rPr lang="ru-RU" b="1" dirty="0" err="1" smtClean="0"/>
              <a:t>чоловіків</a:t>
            </a:r>
            <a:r>
              <a:rPr lang="ru-RU" b="1" dirty="0" smtClean="0"/>
              <a:t>)</a:t>
            </a:r>
            <a:r>
              <a:rPr lang="ru-RU" dirty="0" smtClean="0"/>
              <a:t> = 66,47 + (13,75 </a:t>
            </a:r>
            <a:r>
              <a:rPr lang="ru-RU" dirty="0" err="1" smtClean="0"/>
              <a:t>х</a:t>
            </a:r>
            <a:r>
              <a:rPr lang="ru-RU" dirty="0" smtClean="0"/>
              <a:t> вага в кг) + (5,003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 в см) – (6,755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в роках)</a:t>
            </a:r>
          </a:p>
          <a:p>
            <a:r>
              <a:rPr lang="ru-RU" b="1" dirty="0" smtClean="0"/>
              <a:t>ООР (для </a:t>
            </a:r>
            <a:r>
              <a:rPr lang="ru-RU" b="1" dirty="0" err="1" smtClean="0"/>
              <a:t>жінок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r>
              <a:rPr lang="ru-RU" smtClean="0"/>
              <a:t>= </a:t>
            </a:r>
            <a:r>
              <a:rPr lang="ru-RU" smtClean="0"/>
              <a:t>65,1 </a:t>
            </a:r>
            <a:r>
              <a:rPr lang="ru-RU" dirty="0" smtClean="0"/>
              <a:t>+ (9,563 </a:t>
            </a:r>
            <a:r>
              <a:rPr lang="ru-RU" dirty="0" err="1" smtClean="0"/>
              <a:t>х</a:t>
            </a:r>
            <a:r>
              <a:rPr lang="ru-RU" dirty="0" smtClean="0"/>
              <a:t> вага в кг) + (1,85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 в см) – (4,676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в роках)</a:t>
            </a:r>
          </a:p>
          <a:p>
            <a:r>
              <a:rPr lang="uk-UA" dirty="0" smtClean="0"/>
              <a:t>Отримане число помножте на відповідний індекс:</a:t>
            </a:r>
          </a:p>
          <a:p>
            <a:r>
              <a:rPr lang="ru-RU" b="1" dirty="0" smtClean="0"/>
              <a:t>1.2 = </a:t>
            </a:r>
            <a:r>
              <a:rPr lang="ru-RU" b="1" dirty="0" err="1" smtClean="0"/>
              <a:t>недостатня</a:t>
            </a:r>
            <a:r>
              <a:rPr lang="ru-RU" b="1" dirty="0" smtClean="0"/>
              <a:t> </a:t>
            </a:r>
            <a:r>
              <a:rPr lang="ru-RU" b="1" dirty="0" err="1" smtClean="0"/>
              <a:t>фізична</a:t>
            </a:r>
            <a:r>
              <a:rPr lang="ru-RU" b="1" dirty="0" smtClean="0"/>
              <a:t> </a:t>
            </a:r>
            <a:r>
              <a:rPr lang="ru-RU" b="1" dirty="0" err="1" smtClean="0"/>
              <a:t>активність</a:t>
            </a:r>
            <a:r>
              <a:rPr lang="ru-RU" b="1" dirty="0" smtClean="0"/>
              <a:t> (</a:t>
            </a:r>
            <a:r>
              <a:rPr lang="ru-RU" b="1" dirty="0" err="1" smtClean="0"/>
              <a:t>мінімальна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відсутня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1,3 = </a:t>
            </a:r>
            <a:r>
              <a:rPr lang="ru-RU" b="1" dirty="0" err="1" smtClean="0"/>
              <a:t>злегка</a:t>
            </a:r>
            <a:r>
              <a:rPr lang="ru-RU" b="1" dirty="0" smtClean="0"/>
              <a:t> </a:t>
            </a:r>
            <a:r>
              <a:rPr lang="ru-RU" b="1" dirty="0" err="1" smtClean="0"/>
              <a:t>активний</a:t>
            </a:r>
            <a:r>
              <a:rPr lang="ru-RU" b="1" dirty="0" smtClean="0"/>
              <a:t> (</a:t>
            </a:r>
            <a:r>
              <a:rPr lang="ru-RU" b="1" dirty="0" err="1" smtClean="0"/>
              <a:t>легкі</a:t>
            </a:r>
            <a:r>
              <a:rPr lang="ru-RU" b="1" dirty="0" smtClean="0"/>
              <a:t> </a:t>
            </a:r>
            <a:r>
              <a:rPr lang="ru-RU" b="1" dirty="0" err="1" smtClean="0"/>
              <a:t>фізичні</a:t>
            </a:r>
            <a:r>
              <a:rPr lang="ru-RU" b="1" dirty="0" smtClean="0"/>
              <a:t> </a:t>
            </a:r>
            <a:r>
              <a:rPr lang="ru-RU" b="1" dirty="0" err="1" smtClean="0"/>
              <a:t>вправи</a:t>
            </a:r>
            <a:r>
              <a:rPr lang="ru-RU" b="1" dirty="0" smtClean="0"/>
              <a:t> / спорт 1-3 </a:t>
            </a:r>
            <a:r>
              <a:rPr lang="ru-RU" b="1" dirty="0" err="1" smtClean="0"/>
              <a:t>дні</a:t>
            </a:r>
            <a:r>
              <a:rPr lang="ru-RU" b="1" dirty="0" smtClean="0"/>
              <a:t> на </a:t>
            </a:r>
            <a:r>
              <a:rPr lang="ru-RU" b="1" dirty="0" err="1" smtClean="0"/>
              <a:t>тиждень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1,5 = </a:t>
            </a:r>
            <a:r>
              <a:rPr lang="ru-RU" b="1" dirty="0" err="1" smtClean="0"/>
              <a:t>помірна</a:t>
            </a:r>
            <a:r>
              <a:rPr lang="ru-RU" b="1" dirty="0" smtClean="0"/>
              <a:t> </a:t>
            </a:r>
            <a:r>
              <a:rPr lang="ru-RU" b="1" dirty="0" err="1" smtClean="0"/>
              <a:t>активність</a:t>
            </a:r>
            <a:r>
              <a:rPr lang="ru-RU" b="1" dirty="0" smtClean="0"/>
              <a:t> (</a:t>
            </a:r>
            <a:r>
              <a:rPr lang="ru-RU" b="1" dirty="0" err="1" smtClean="0"/>
              <a:t>помірні</a:t>
            </a:r>
            <a:r>
              <a:rPr lang="ru-RU" b="1" dirty="0" smtClean="0"/>
              <a:t> </a:t>
            </a:r>
            <a:r>
              <a:rPr lang="ru-RU" b="1" dirty="0" err="1" smtClean="0"/>
              <a:t>фізичні</a:t>
            </a:r>
            <a:r>
              <a:rPr lang="ru-RU" b="1" dirty="0" smtClean="0"/>
              <a:t> </a:t>
            </a:r>
            <a:r>
              <a:rPr lang="ru-RU" b="1" dirty="0" err="1" smtClean="0"/>
              <a:t>вправи</a:t>
            </a:r>
            <a:r>
              <a:rPr lang="ru-RU" b="1" dirty="0" smtClean="0"/>
              <a:t> / спорт, 3-5 </a:t>
            </a:r>
            <a:r>
              <a:rPr lang="ru-RU" b="1" dirty="0" err="1" smtClean="0"/>
              <a:t>днів</a:t>
            </a:r>
            <a:r>
              <a:rPr lang="ru-RU" b="1" dirty="0" smtClean="0"/>
              <a:t> на </a:t>
            </a:r>
            <a:r>
              <a:rPr lang="ru-RU" b="1" dirty="0" err="1" smtClean="0"/>
              <a:t>тиждень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1,7 = </a:t>
            </a:r>
            <a:r>
              <a:rPr lang="ru-RU" b="1" dirty="0" err="1" smtClean="0"/>
              <a:t>висока</a:t>
            </a:r>
            <a:r>
              <a:rPr lang="ru-RU" b="1" dirty="0" smtClean="0"/>
              <a:t> </a:t>
            </a:r>
            <a:r>
              <a:rPr lang="ru-RU" b="1" dirty="0" err="1" smtClean="0"/>
              <a:t>активність</a:t>
            </a:r>
            <a:r>
              <a:rPr lang="ru-RU" b="1" dirty="0" smtClean="0"/>
              <a:t> (6-7 </a:t>
            </a:r>
            <a:r>
              <a:rPr lang="ru-RU" b="1" dirty="0" err="1" smtClean="0"/>
              <a:t>днів</a:t>
            </a:r>
            <a:r>
              <a:rPr lang="ru-RU" b="1" dirty="0" smtClean="0"/>
              <a:t> на </a:t>
            </a:r>
            <a:r>
              <a:rPr lang="ru-RU" b="1" dirty="0" err="1" smtClean="0"/>
              <a:t>тиждень</a:t>
            </a:r>
            <a:r>
              <a:rPr lang="ru-RU" b="1" dirty="0" smtClean="0"/>
              <a:t> </a:t>
            </a:r>
            <a:r>
              <a:rPr lang="ru-RU" b="1" dirty="0" err="1" smtClean="0"/>
              <a:t>важкі</a:t>
            </a:r>
            <a:r>
              <a:rPr lang="ru-RU" b="1" dirty="0" smtClean="0"/>
              <a:t> </a:t>
            </a:r>
            <a:r>
              <a:rPr lang="ru-RU" b="1" dirty="0" err="1" smtClean="0"/>
              <a:t>фізичні</a:t>
            </a:r>
            <a:r>
              <a:rPr lang="ru-RU" b="1" dirty="0" smtClean="0"/>
              <a:t> </a:t>
            </a:r>
            <a:r>
              <a:rPr lang="ru-RU" b="1" dirty="0" err="1" smtClean="0"/>
              <a:t>вправи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спорт)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670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446" y="4390014"/>
            <a:ext cx="8600433" cy="1468800"/>
          </a:xfrm>
        </p:spPr>
        <p:txBody>
          <a:bodyPr>
            <a:normAutofit/>
          </a:bodyPr>
          <a:lstStyle/>
          <a:p>
            <a:r>
              <a:rPr lang="uk-UA" sz="6000" b="1" i="1" dirty="0">
                <a:latin typeface="Monotype Corsiva" panose="03010101010201010101" pitchFamily="66" charset="0"/>
              </a:rPr>
              <a:t>Дякую  за  увагу</a:t>
            </a:r>
            <a:r>
              <a:rPr lang="uk-UA" sz="6000" i="1" dirty="0">
                <a:latin typeface="Monotype Corsiva" panose="03010101010201010101" pitchFamily="66" charset="0"/>
              </a:rPr>
              <a:t> </a:t>
            </a:r>
            <a:r>
              <a:rPr lang="uk-UA" sz="6000" dirty="0">
                <a:latin typeface="Monotype Corsiva" panose="03010101010201010101" pitchFamily="66" charset="0"/>
              </a:rPr>
              <a:t>!</a:t>
            </a:r>
            <a:endParaRPr lang="ru-RU" sz="6000" dirty="0">
              <a:latin typeface="Monotype Corsiva" panose="03010101010201010101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0648" y="688768"/>
            <a:ext cx="103381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Таким чином, ви тепер знаєте свій ІМТ, основний обмін та необхідну саме ВАМ добову норму калорій!</a:t>
            </a:r>
          </a:p>
          <a:p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Це допоможе вам побудувати правильний план харчування і вести здоровий спосіб життя!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8741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595</TotalTime>
  <Words>212</Words>
  <Application>Microsoft Office PowerPoint</Application>
  <PresentationFormat>Произвольный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“Здоровий спосіб життя! Методи самоконтролю.”</vt:lpstr>
      <vt:lpstr>Слайд 2</vt:lpstr>
      <vt:lpstr>Визначення ІМТ</vt:lpstr>
      <vt:lpstr>Слайд 4</vt:lpstr>
      <vt:lpstr>Слайд 5</vt:lpstr>
      <vt:lpstr>Слайд 6</vt:lpstr>
      <vt:lpstr>Дякую  за  увагу !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 : Захист від кримінальних небезпек. Поняття і межі доступної самооборони. Основи самозахисту.</dc:title>
  <dc:creator>Zverdvd.org</dc:creator>
  <cp:lastModifiedBy>User</cp:lastModifiedBy>
  <cp:revision>58</cp:revision>
  <dcterms:created xsi:type="dcterms:W3CDTF">2020-04-09T08:38:35Z</dcterms:created>
  <dcterms:modified xsi:type="dcterms:W3CDTF">2024-03-04T08:09:37Z</dcterms:modified>
</cp:coreProperties>
</file>