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Шляхи профілактики симптому</a:t>
            </a:r>
            <a:br>
              <a:rPr lang="uk-UA" sz="4000" b="1" dirty="0" smtClean="0"/>
            </a:br>
            <a:r>
              <a:rPr lang="uk-UA" sz="4000" b="1" dirty="0" smtClean="0"/>
              <a:t>«рентних настановлень» в роботі з особою з інвалідністю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5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«Рівний-рівному»: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892" y="1631577"/>
            <a:ext cx="587413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Організація зустрічей з людьми зі схожими проблемами, які успішно подолали ці проблеми та можуть поділитися рецептами успіху.</a:t>
            </a:r>
          </a:p>
          <a:p>
            <a:pPr algn="just"/>
            <a:r>
              <a:rPr lang="uk-UA" dirty="0" smtClean="0"/>
              <a:t>Такими людьми можуть бути бізнесмени, науковці, політики.</a:t>
            </a:r>
          </a:p>
          <a:p>
            <a:pPr algn="just"/>
            <a:r>
              <a:rPr lang="uk-UA" dirty="0" smtClean="0"/>
              <a:t>Зокрема, надихаючими та </a:t>
            </a:r>
            <a:r>
              <a:rPr lang="uk-UA" dirty="0" err="1" smtClean="0"/>
              <a:t>наснажуючими</a:t>
            </a:r>
            <a:r>
              <a:rPr lang="uk-UA" dirty="0" smtClean="0"/>
              <a:t> є зустрічі із спортсменами-</a:t>
            </a:r>
            <a:r>
              <a:rPr lang="uk-UA" dirty="0" err="1" smtClean="0"/>
              <a:t>паралімпійцями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 Подібні зустрічі можна організовувати у форматі «живої книги», коли запрошують людину, пригощають чаєм чи кавою та у невимушеній обстановці розпитують її про її життя, досягнення, мрії та проекти, успіхі та невдачі.</a:t>
            </a:r>
            <a:endParaRPr lang="uk-UA" dirty="0"/>
          </a:p>
        </p:txBody>
      </p:sp>
      <p:pic>
        <p:nvPicPr>
          <p:cNvPr id="7172" name="Picture 4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35" y="2389445"/>
            <a:ext cx="3754417" cy="29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0086" y="1466335"/>
            <a:ext cx="303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Яна Зінкевич – </a:t>
            </a:r>
            <a:r>
              <a:rPr lang="uk-UA" dirty="0" err="1" smtClean="0"/>
              <a:t>госпітал</a:t>
            </a:r>
            <a:r>
              <a:rPr lang="en-US" dirty="0" smtClean="0"/>
              <a:t>’</a:t>
            </a:r>
            <a:r>
              <a:rPr lang="uk-UA" dirty="0" err="1" smtClean="0"/>
              <a:t>єри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20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Створення соціальних підприємств: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74" y="2250626"/>
            <a:ext cx="5437531" cy="4195481"/>
          </a:xfrm>
        </p:spPr>
        <p:txBody>
          <a:bodyPr/>
          <a:lstStyle/>
          <a:p>
            <a:pPr algn="just"/>
            <a:r>
              <a:rPr lang="uk-UA" dirty="0" smtClean="0"/>
              <a:t>Залучення до соціального підприємництва. </a:t>
            </a:r>
          </a:p>
          <a:p>
            <a:pPr algn="just"/>
            <a:r>
              <a:rPr lang="uk-UA" dirty="0" smtClean="0"/>
              <a:t>У цьому випадку, люди з інвалідністю можуть бути не тільки отримувачами соціальних послуг, але й – його донорами та організаторами. </a:t>
            </a:r>
          </a:p>
          <a:p>
            <a:pPr algn="just"/>
            <a:r>
              <a:rPr lang="uk-UA" dirty="0" smtClean="0"/>
              <a:t>Так на сьогодні у сфері соціального бізнесу організовуються кафе, </a:t>
            </a:r>
            <a:r>
              <a:rPr lang="uk-UA" dirty="0" err="1" smtClean="0"/>
              <a:t>колл</a:t>
            </a:r>
            <a:r>
              <a:rPr lang="uk-UA" dirty="0" smtClean="0"/>
              <a:t>-центри, різноманітні майстерні тощо.</a:t>
            </a:r>
            <a:endParaRPr lang="uk-UA" dirty="0"/>
          </a:p>
        </p:txBody>
      </p:sp>
      <p:pic>
        <p:nvPicPr>
          <p:cNvPr id="8194" name="Picture 2" descr="Сергей Позняк - бизнесмен и военнослужащий - Delo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49" y="2139180"/>
            <a:ext cx="2535513" cy="38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71719" y="1359243"/>
            <a:ext cx="373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Сергій </a:t>
            </a:r>
            <a:r>
              <a:rPr lang="uk-UA" dirty="0" err="1" smtClean="0"/>
              <a:t>Позняк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uk-UA" sz="4000" b="1" dirty="0" smtClean="0">
                <a:solidFill>
                  <a:srgbClr val="FF0000"/>
                </a:solidFill>
              </a:rPr>
              <a:t>Висновок:</a:t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>Незважаючи на складність подібної роботи, вона є </a:t>
            </a:r>
            <a:r>
              <a:rPr lang="uk-UA" sz="4000" b="1" dirty="0" err="1" smtClean="0">
                <a:solidFill>
                  <a:srgbClr val="FF0000"/>
                </a:solidFill>
              </a:rPr>
              <a:t>життєво</a:t>
            </a:r>
            <a:r>
              <a:rPr lang="uk-UA" sz="4000" b="1" dirty="0" smtClean="0">
                <a:solidFill>
                  <a:srgbClr val="FF0000"/>
                </a:solidFill>
              </a:rPr>
              <a:t> необхідною  сьогодні в Україні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Коли всі навколо винні: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 algn="just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Рентні настановлення </a:t>
            </a:r>
            <a:r>
              <a:rPr lang="uk-UA" i="1" dirty="0" smtClean="0"/>
              <a:t>– очікування регулярної, але незначної допомоги ззовні.</a:t>
            </a:r>
          </a:p>
          <a:p>
            <a:pPr marL="0" indent="0" algn="just">
              <a:buNone/>
            </a:pPr>
            <a:endParaRPr lang="uk-UA" i="1" dirty="0" smtClean="0"/>
          </a:p>
          <a:p>
            <a:pPr marL="0" indent="0" algn="just">
              <a:buNone/>
            </a:pPr>
            <a:r>
              <a:rPr lang="uk-UA" dirty="0" smtClean="0"/>
              <a:t>В межах «рентних настановлень» основні очікування цієї категорії людей спрямовані на допомогу від держави та благодійних організацій у вигляді доплат, пільг, путівок тощо.</a:t>
            </a:r>
          </a:p>
          <a:p>
            <a:pPr marL="0" indent="0">
              <a:buNone/>
            </a:pPr>
            <a:endParaRPr lang="" i="1" dirty="0"/>
          </a:p>
        </p:txBody>
      </p:sp>
    </p:spTree>
    <p:extLst>
      <p:ext uri="{BB962C8B-B14F-4D97-AF65-F5344CB8AC3E}">
        <p14:creationId xmlns:p14="http://schemas.microsoft.com/office/powerpoint/2010/main" val="126838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Профілактика </a:t>
            </a:r>
            <a:r>
              <a:rPr lang="uk-UA" sz="3200" b="1" dirty="0">
                <a:solidFill>
                  <a:srgbClr val="FF0000"/>
                </a:solidFill>
              </a:rPr>
              <a:t>«симптому рентних настановлень» полягає у наступному:</a:t>
            </a:r>
            <a:br>
              <a:rPr lang="uk-UA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7389899" cy="4195481"/>
          </a:xfrm>
        </p:spPr>
        <p:txBody>
          <a:bodyPr>
            <a:normAutofit/>
          </a:bodyPr>
          <a:lstStyle/>
          <a:p>
            <a:r>
              <a:rPr lang="uk-UA" dirty="0" smtClean="0"/>
              <a:t>У взаємодії із людиною з інвалідністю необхідно уникати патерналізму (</a:t>
            </a:r>
            <a:r>
              <a:rPr lang="uk-UA" dirty="0" err="1" smtClean="0"/>
              <a:t>гіперопіки</a:t>
            </a:r>
            <a:r>
              <a:rPr lang="uk-UA" dirty="0" smtClean="0"/>
              <a:t>);</a:t>
            </a:r>
          </a:p>
          <a:p>
            <a:r>
              <a:rPr lang="uk-UA" dirty="0" smtClean="0"/>
              <a:t>Сприяти розвитку активності та самостійності;</a:t>
            </a:r>
          </a:p>
          <a:p>
            <a:r>
              <a:rPr lang="uk-UA" dirty="0" smtClean="0"/>
              <a:t>Проявляти увагу та чуйність до актуальних потреб, але без того,</a:t>
            </a:r>
          </a:p>
          <a:p>
            <a:r>
              <a:rPr lang="uk-UA" dirty="0" smtClean="0"/>
              <a:t>щоб робити щось із того, що людина здатна зробити сама (робити для людини, а не – за неї);</a:t>
            </a:r>
          </a:p>
          <a:p>
            <a:r>
              <a:rPr lang="uk-UA" dirty="0" smtClean="0"/>
              <a:t>Вчити створювати та реалізовувати проекти власного майбутнього.</a:t>
            </a:r>
            <a:endParaRPr lang="uk-UA" dirty="0"/>
          </a:p>
        </p:txBody>
      </p:sp>
      <p:pic>
        <p:nvPicPr>
          <p:cNvPr id="1026" name="Picture 2" descr="Гиперопека - причины, последствия и виды. Что необходимо дела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51" y="3155552"/>
            <a:ext cx="3354087" cy="22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9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Чому так важко?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6796774" cy="4195481"/>
          </a:xfrm>
        </p:spPr>
        <p:txBody>
          <a:bodyPr/>
          <a:lstStyle/>
          <a:p>
            <a:pPr algn="just"/>
            <a:r>
              <a:rPr lang="uk-UA" dirty="0" smtClean="0"/>
              <a:t>Долати рентні настановлення, коли людина звикла до них та не бачить без них свого життя дуже складно, практично – неможливо.</a:t>
            </a:r>
          </a:p>
          <a:p>
            <a:pPr algn="just"/>
            <a:r>
              <a:rPr lang="uk-UA" dirty="0" smtClean="0"/>
              <a:t>Люди з інвалідністю нерідко досить агресивно сприймають саме поняття «рентні настановлення».</a:t>
            </a:r>
          </a:p>
          <a:p>
            <a:pPr algn="just"/>
            <a:r>
              <a:rPr lang="uk-UA" dirty="0" smtClean="0"/>
              <a:t> Вони вважають, що уся проблема у тому, що допомога, котру їм надає держава </a:t>
            </a:r>
            <a:r>
              <a:rPr lang="uk-UA" b="1" dirty="0" smtClean="0">
                <a:solidFill>
                  <a:srgbClr val="FF0000"/>
                </a:solidFill>
              </a:rPr>
              <a:t>та соціальні служби є замалою.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Вінні-Пух і всі всі всі. Екскурсія - гра | Діти в місті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83" y="2396910"/>
            <a:ext cx="3307101" cy="22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Працюємо зі світосприйняттям: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810" y="1698691"/>
            <a:ext cx="7472277" cy="4195481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У випадку виявлення «симптому рентних настановлень» потрібно провести корекційну роботу таким чином, щоб у концепції життєзабезпечення людини допомога зовні стала, переважно, психологічною підтримкою.</a:t>
            </a:r>
          </a:p>
          <a:p>
            <a:pPr algn="just"/>
            <a:r>
              <a:rPr lang="uk-UA" dirty="0" smtClean="0"/>
              <a:t> Щоб ця людина не переживала, коли, у випадку погіршення здоров’я вона залишиться на самоті із своїми проблемами.</a:t>
            </a:r>
          </a:p>
          <a:p>
            <a:pPr algn="just"/>
            <a:r>
              <a:rPr lang="uk-UA" dirty="0" smtClean="0"/>
              <a:t>Тобто, така допомога не повинна бути домінуючою у картині світу людини з інвалідністю.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896" y="2486743"/>
            <a:ext cx="35718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5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дресник ХЬЮСТОН, У НАС ПРОБЛЕМА (латунь/мельхиор, 25/32 мм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43" y="963825"/>
            <a:ext cx="5132174" cy="51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8898" y="3019166"/>
            <a:ext cx="347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Спробуємо щось змінити?! 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6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Індивідуальна робота із людиною з інвалідністю: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6516688" cy="4195481"/>
          </a:xfrm>
        </p:spPr>
        <p:txBody>
          <a:bodyPr/>
          <a:lstStyle/>
          <a:p>
            <a:pPr algn="just"/>
            <a:r>
              <a:rPr lang="uk-UA" dirty="0" smtClean="0"/>
              <a:t>з метою допомоги їй у визначенні власних позитивних рис та ресурсів; </a:t>
            </a:r>
          </a:p>
          <a:p>
            <a:pPr algn="just"/>
            <a:r>
              <a:rPr lang="uk-UA" dirty="0" smtClean="0"/>
              <a:t>у допомозі побудови життєвої перспективи; у з’ясуванні того, що необхідно для досягнення успіху та яка потрібна для цього допомога зовні.</a:t>
            </a:r>
          </a:p>
          <a:p>
            <a:pPr algn="just"/>
            <a:r>
              <a:rPr lang="uk-UA" dirty="0" smtClean="0"/>
              <a:t> Наприклад, це можуть бути: спеціальна література, курси, тренінги, налагодження спілкування із різними спільнотами, </a:t>
            </a:r>
            <a:r>
              <a:rPr lang="uk-UA" dirty="0" err="1" smtClean="0"/>
              <a:t>абілітація</a:t>
            </a:r>
            <a:r>
              <a:rPr lang="uk-UA" dirty="0" smtClean="0"/>
              <a:t>, тобто – організація умов для освоєння нових навичок і вмінь.</a:t>
            </a:r>
            <a:endParaRPr lang="uk-UA" dirty="0"/>
          </a:p>
        </p:txBody>
      </p:sp>
      <p:pic>
        <p:nvPicPr>
          <p:cNvPr id="4098" name="Picture 2" descr="Нік Вуйчич: Щоб любити — рук не потрібно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65" y="2312308"/>
            <a:ext cx="3392720" cy="28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0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Групова підтримка осіб з інвалідніст</a:t>
            </a:r>
            <a:r>
              <a:rPr lang="uk-UA" dirty="0"/>
              <a:t>ю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6137747" cy="4195481"/>
          </a:xfrm>
        </p:spPr>
        <p:txBody>
          <a:bodyPr/>
          <a:lstStyle/>
          <a:p>
            <a:pPr algn="just"/>
            <a:r>
              <a:rPr lang="uk-UA" dirty="0" smtClean="0"/>
              <a:t>Створення та розвиток груп і спільнот людей із інвалідністю з метою їх соціальної інклюзії. Власне, на сьогодні вже існує велика кількість таких груп та спільнот.</a:t>
            </a:r>
          </a:p>
          <a:p>
            <a:pPr algn="just"/>
            <a:r>
              <a:rPr lang="uk-UA" dirty="0" smtClean="0"/>
              <a:t> Це, наприклад, професійні спільноти: незрячі юристи, УТОГ (Українське товариство глухих), УТОС (Українське товариство сліпих) тощо.</a:t>
            </a:r>
          </a:p>
          <a:p>
            <a:pPr algn="just"/>
            <a:r>
              <a:rPr lang="uk-UA" dirty="0" smtClean="0"/>
              <a:t> Вже після 2014 року в Україні створена мережа </a:t>
            </a:r>
            <a:r>
              <a:rPr lang="uk-UA" dirty="0" err="1" smtClean="0"/>
              <a:t>піцерій</a:t>
            </a:r>
            <a:r>
              <a:rPr lang="uk-UA" dirty="0" smtClean="0"/>
              <a:t> «</a:t>
            </a:r>
            <a:r>
              <a:rPr lang="uk-UA" dirty="0" err="1" smtClean="0"/>
              <a:t>Ветерано</a:t>
            </a:r>
            <a:r>
              <a:rPr lang="uk-UA" dirty="0" smtClean="0"/>
              <a:t>», які заснували, і де працюють, ветерани АТО.</a:t>
            </a:r>
            <a:endParaRPr lang="uk-UA" dirty="0"/>
          </a:p>
        </p:txBody>
      </p:sp>
      <p:pic>
        <p:nvPicPr>
          <p:cNvPr id="5122" name="Picture 2" descr="Піцерію Veterano pizza у Вінниці відкрили в перерві між боями – АрміяIn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83" y="2347783"/>
            <a:ext cx="3991233" cy="26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8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Групова робота з метою взаємодопомоги у побудові стратегії і тактики власного життя: 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5890612" cy="419548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i="1" dirty="0" smtClean="0"/>
              <a:t>Соціальні служби та недержавні організації створюють особливий освітній простір, соціально-психологічні, психолого-педагогічні, соціально-педагогічні та психологічні тренінги.</a:t>
            </a:r>
            <a:endParaRPr lang="uk-UA" i="1" dirty="0"/>
          </a:p>
        </p:txBody>
      </p:sp>
      <p:pic>
        <p:nvPicPr>
          <p:cNvPr id="6146" name="Picture 2" descr="Сучасний безбар'єрний освітній простір у закладах освіти Житомирщини –  INVAK.INFO – інформаційне агентство – портал людей з інвалідністю – Новини  про події, акції і заходи у сфері інвалідного руху, інформація про інвалід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26" y="1965024"/>
            <a:ext cx="4388728" cy="29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60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585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Шляхи профілактики симптому «рентних настановлень» в роботі з особою з інвалідністю</vt:lpstr>
      <vt:lpstr>Коли всі навколо винні:</vt:lpstr>
      <vt:lpstr>Профілактика «симптому рентних настановлень» полягає у наступному: </vt:lpstr>
      <vt:lpstr>Чому так важко?</vt:lpstr>
      <vt:lpstr>Працюємо зі світосприйняттям:</vt:lpstr>
      <vt:lpstr>Презентация PowerPoint</vt:lpstr>
      <vt:lpstr>Індивідуальна робота із людиною з інвалідністю:</vt:lpstr>
      <vt:lpstr>Групова підтримка осіб з інвалідністю:</vt:lpstr>
      <vt:lpstr>Групова робота з метою взаємодопомоги у побудові стратегії і тактики власного життя: </vt:lpstr>
      <vt:lpstr>Метод «Рівний-рівному»:</vt:lpstr>
      <vt:lpstr>Створення соціальних підприємств:</vt:lpstr>
      <vt:lpstr>Висновок: Незважаючи на складність подібної роботи, вона є життєво необхідною  сьогодні в Україні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ПСИХОПРОФІЛАКТИКА ТА ПСИХОКОРЕКЦІЯ У СОЦІАЛЬНІЙ РОБОТІ ІЗ ЛЮДЬМИ З ІНВАЛІДНІСТЮ</dc:title>
  <dc:creator>Учетная запись Майкрософт</dc:creator>
  <cp:lastModifiedBy>Учетная запись Майкрософт</cp:lastModifiedBy>
  <cp:revision>8</cp:revision>
  <dcterms:created xsi:type="dcterms:W3CDTF">2024-07-07T16:47:28Z</dcterms:created>
  <dcterms:modified xsi:type="dcterms:W3CDTF">2024-07-07T18:46:07Z</dcterms:modified>
</cp:coreProperties>
</file>