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58" r:id="rId4"/>
    <p:sldId id="261" r:id="rId5"/>
    <p:sldId id="262" r:id="rId6"/>
    <p:sldId id="263" r:id="rId7"/>
    <p:sldId id="264" r:id="rId8"/>
    <p:sldId id="257" r:id="rId9"/>
    <p:sldId id="268" r:id="rId10"/>
    <p:sldId id="266" r:id="rId11"/>
    <p:sldId id="271" r:id="rId12"/>
    <p:sldId id="272" r:id="rId13"/>
    <p:sldId id="273" r:id="rId14"/>
    <p:sldId id="270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52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879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25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4312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463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82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438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13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90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169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278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876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51431-A65E-478B-9F2E-B2F137B7B17E}" type="datetimeFigureOut">
              <a:rPr lang="ru-RU" smtClean="0"/>
              <a:pPr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13272-597A-484C-AF79-0827CDF285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98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6551139"/>
              </p:ext>
            </p:extLst>
          </p:nvPr>
        </p:nvGraphicFramePr>
        <p:xfrm>
          <a:off x="5786582" y="1509374"/>
          <a:ext cx="5449863" cy="3887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121">
                  <a:extLst>
                    <a:ext uri="{9D8B030D-6E8A-4147-A177-3AD203B41FA5}">
                      <a16:colId xmlns:a16="http://schemas.microsoft.com/office/drawing/2014/main" xmlns="" val="3152262245"/>
                    </a:ext>
                  </a:extLst>
                </a:gridCol>
                <a:gridCol w="488121">
                  <a:extLst>
                    <a:ext uri="{9D8B030D-6E8A-4147-A177-3AD203B41FA5}">
                      <a16:colId xmlns:a16="http://schemas.microsoft.com/office/drawing/2014/main" xmlns="" val="339040554"/>
                    </a:ext>
                  </a:extLst>
                </a:gridCol>
                <a:gridCol w="534811">
                  <a:extLst>
                    <a:ext uri="{9D8B030D-6E8A-4147-A177-3AD203B41FA5}">
                      <a16:colId xmlns:a16="http://schemas.microsoft.com/office/drawing/2014/main" xmlns="" val="2729405069"/>
                    </a:ext>
                  </a:extLst>
                </a:gridCol>
                <a:gridCol w="509344">
                  <a:extLst>
                    <a:ext uri="{9D8B030D-6E8A-4147-A177-3AD203B41FA5}">
                      <a16:colId xmlns:a16="http://schemas.microsoft.com/office/drawing/2014/main" xmlns="" val="3177547406"/>
                    </a:ext>
                  </a:extLst>
                </a:gridCol>
                <a:gridCol w="483878">
                  <a:extLst>
                    <a:ext uri="{9D8B030D-6E8A-4147-A177-3AD203B41FA5}">
                      <a16:colId xmlns:a16="http://schemas.microsoft.com/office/drawing/2014/main" xmlns="" val="1933002843"/>
                    </a:ext>
                  </a:extLst>
                </a:gridCol>
                <a:gridCol w="506779">
                  <a:extLst>
                    <a:ext uri="{9D8B030D-6E8A-4147-A177-3AD203B41FA5}">
                      <a16:colId xmlns:a16="http://schemas.microsoft.com/office/drawing/2014/main" xmlns="" val="4031698532"/>
                    </a:ext>
                  </a:extLst>
                </a:gridCol>
                <a:gridCol w="410040">
                  <a:extLst>
                    <a:ext uri="{9D8B030D-6E8A-4147-A177-3AD203B41FA5}">
                      <a16:colId xmlns:a16="http://schemas.microsoft.com/office/drawing/2014/main" xmlns="" val="240848502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3657680815"/>
                    </a:ext>
                  </a:extLst>
                </a:gridCol>
                <a:gridCol w="470647">
                  <a:extLst>
                    <a:ext uri="{9D8B030D-6E8A-4147-A177-3AD203B41FA5}">
                      <a16:colId xmlns:a16="http://schemas.microsoft.com/office/drawing/2014/main" xmlns="" val="132910565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xmlns="" val="3576900258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xmlns="" val="3987486838"/>
                    </a:ext>
                  </a:extLst>
                </a:gridCol>
                <a:gridCol w="457609">
                  <a:extLst>
                    <a:ext uri="{9D8B030D-6E8A-4147-A177-3AD203B41FA5}">
                      <a16:colId xmlns:a16="http://schemas.microsoft.com/office/drawing/2014/main" xmlns="" val="2001311990"/>
                    </a:ext>
                  </a:extLst>
                </a:gridCol>
              </a:tblGrid>
              <a:tr h="490201">
                <a:tc gridSpan="5"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ysClr val="windowText" lastClr="000000"/>
                          </a:solidFill>
                        </a:rPr>
                        <a:t>                                         </a:t>
                      </a:r>
                      <a:r>
                        <a:rPr lang="uk-UA" sz="1800" dirty="0" smtClean="0">
                          <a:solidFill>
                            <a:sysClr val="windowText" lastClr="000000"/>
                          </a:solidFill>
                        </a:rPr>
                        <a:t>  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076416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0202168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330076"/>
                  </a:ext>
                </a:extLst>
              </a:tr>
              <a:tr h="455950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6150658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7181334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5514825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65159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289612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04096" y="150937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  В    І   Н  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30155" y="313786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городи, у сади</a:t>
            </a:r>
          </a:p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Звідкілясь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найшло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Гей,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готуйте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човен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буде….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20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794413" y="623454"/>
            <a:ext cx="5943600" cy="1052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ru-RU" sz="3600" b="1" i="1" dirty="0" smtClean="0">
                <a:latin typeface="Monotype Corsiva" panose="03010101010201010101" pitchFamily="66" charset="0"/>
              </a:rPr>
              <a:t>Поєднавши відповідні частини </a:t>
            </a:r>
            <a:r>
              <a:rPr lang="uk-UA" altLang="ru-RU" sz="3600" b="1" i="1" dirty="0" err="1" smtClean="0">
                <a:latin typeface="Monotype Corsiva" panose="03010101010201010101" pitchFamily="66" charset="0"/>
              </a:rPr>
              <a:t>утворіть</a:t>
            </a:r>
            <a:r>
              <a:rPr lang="uk-UA" altLang="ru-RU" sz="3600" b="1" i="1" dirty="0" smtClean="0">
                <a:latin typeface="Monotype Corsiva" panose="03010101010201010101" pitchFamily="66" charset="0"/>
              </a:rPr>
              <a:t> </a:t>
            </a:r>
            <a:r>
              <a:rPr lang="uk-UA" altLang="ru-RU" sz="3600" b="1" i="1" dirty="0" err="1" smtClean="0">
                <a:latin typeface="Monotype Corsiva" panose="03010101010201010101" pitchFamily="66" charset="0"/>
              </a:rPr>
              <a:t>прислів</a:t>
            </a:r>
            <a:r>
              <a:rPr lang="en-US" altLang="ru-RU" sz="3600" b="1" i="1" dirty="0" smtClean="0">
                <a:latin typeface="Monotype Corsiva" panose="03010101010201010101" pitchFamily="66" charset="0"/>
              </a:rPr>
              <a:t>’</a:t>
            </a:r>
            <a:r>
              <a:rPr lang="uk-UA" altLang="ru-RU" sz="3600" b="1" i="1" dirty="0" smtClean="0">
                <a:latin typeface="Monotype Corsiva" panose="03010101010201010101" pitchFamily="66" charset="0"/>
              </a:rPr>
              <a:t>я</a:t>
            </a:r>
            <a:r>
              <a:rPr lang="ru-RU" altLang="ru-RU" sz="3600" b="1" i="1" dirty="0" smtClean="0">
                <a:latin typeface="Monotype Corsiva" panose="03010101010201010101" pitchFamily="66" charset="0"/>
              </a:rPr>
              <a:t/>
            </a:r>
            <a:br>
              <a:rPr lang="ru-RU" altLang="ru-RU" sz="3600" b="1" i="1" dirty="0" smtClean="0">
                <a:latin typeface="Monotype Corsiva" panose="03010101010201010101" pitchFamily="66" charset="0"/>
              </a:rPr>
            </a:br>
            <a:endParaRPr lang="ru-RU" altLang="ru-RU" sz="3600" b="1" i="1" dirty="0">
              <a:latin typeface="Monotype Corsiva" panose="03010101010201010101" pitchFamily="66" charset="0"/>
            </a:endParaRP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2531919" y="1801090"/>
            <a:ext cx="3657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ru-RU" sz="2800" b="1" i="0" u="none" dirty="0" smtClean="0">
                <a:latin typeface="Monotype Corsiva" panose="03010101010201010101" pitchFamily="66" charset="0"/>
              </a:rPr>
              <a:t>Ліс і вода - … .</a:t>
            </a:r>
          </a:p>
          <a:p>
            <a:r>
              <a:rPr lang="uk-UA" altLang="ru-RU" sz="2800" b="1" i="0" u="none" dirty="0" smtClean="0">
                <a:latin typeface="Monotype Corsiva" panose="03010101010201010101" pitchFamily="66" charset="0"/>
              </a:rPr>
              <a:t>Ліс - … .</a:t>
            </a:r>
          </a:p>
          <a:p>
            <a:r>
              <a:rPr lang="uk-UA" altLang="ru-RU" sz="2800" b="1" i="0" u="none" dirty="0" smtClean="0">
                <a:latin typeface="Monotype Corsiva" panose="03010101010201010101" pitchFamily="66" charset="0"/>
              </a:rPr>
              <a:t>Ліс – не школа, … .</a:t>
            </a:r>
          </a:p>
          <a:p>
            <a:r>
              <a:rPr lang="uk-UA" altLang="ru-RU" sz="2800" b="1" i="0" u="none" dirty="0" smtClean="0">
                <a:latin typeface="Monotype Corsiva" panose="03010101010201010101" pitchFamily="66" charset="0"/>
              </a:rPr>
              <a:t>Де багато птиць, … .</a:t>
            </a:r>
          </a:p>
          <a:p>
            <a:r>
              <a:rPr lang="uk-UA" altLang="ru-RU" sz="2800" b="1" i="0" u="none" dirty="0" smtClean="0">
                <a:latin typeface="Monotype Corsiva" panose="03010101010201010101" pitchFamily="66" charset="0"/>
              </a:rPr>
              <a:t>Немає ліпшої краси, …</a:t>
            </a:r>
          </a:p>
          <a:p>
            <a:r>
              <a:rPr lang="uk-UA" altLang="ru-RU" sz="2800" b="1" i="0" u="none" dirty="0" smtClean="0">
                <a:latin typeface="Monotype Corsiva" panose="03010101010201010101" pitchFamily="66" charset="0"/>
              </a:rPr>
              <a:t>Посадив дерево, викопав криницю, виростив сина - … </a:t>
            </a:r>
            <a:endParaRPr lang="ru-RU" altLang="ru-RU" sz="2800" b="1" i="0" u="none" dirty="0">
              <a:latin typeface="Monotype Corsiva" panose="03010101010201010101" pitchFamily="66" charset="0"/>
            </a:endParaRP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7209559" y="1801090"/>
            <a:ext cx="3352800" cy="434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uk-UA" altLang="ru-RU" b="1" dirty="0" smtClean="0">
                <a:latin typeface="Monotype Corsiva" panose="03010101010201010101" pitchFamily="66" charset="0"/>
              </a:rPr>
              <a:t>… а всіх навчає.</a:t>
            </a:r>
          </a:p>
          <a:p>
            <a:pPr>
              <a:buFontTx/>
              <a:buNone/>
            </a:pPr>
            <a:r>
              <a:rPr lang="uk-UA" altLang="ru-RU" b="1" dirty="0" smtClean="0">
                <a:latin typeface="Monotype Corsiva" panose="03010101010201010101" pitchFamily="66" charset="0"/>
              </a:rPr>
              <a:t>… то не буде гусениць. </a:t>
            </a:r>
          </a:p>
          <a:p>
            <a:pPr>
              <a:buFontTx/>
              <a:buNone/>
            </a:pPr>
            <a:r>
              <a:rPr lang="uk-UA" altLang="ru-RU" b="1" dirty="0" smtClean="0">
                <a:latin typeface="Monotype Corsiva" panose="03010101010201010101" pitchFamily="66" charset="0"/>
              </a:rPr>
              <a:t>… природне багатство. </a:t>
            </a:r>
          </a:p>
          <a:p>
            <a:pPr>
              <a:buFontTx/>
              <a:buNone/>
            </a:pPr>
            <a:r>
              <a:rPr lang="uk-UA" altLang="ru-RU" b="1" dirty="0" smtClean="0">
                <a:latin typeface="Monotype Corsiva" panose="03010101010201010101" pitchFamily="66" charset="0"/>
              </a:rPr>
              <a:t>… не прожив життя марно.</a:t>
            </a:r>
          </a:p>
          <a:p>
            <a:pPr>
              <a:buFontTx/>
              <a:buNone/>
            </a:pPr>
            <a:r>
              <a:rPr lang="uk-UA" altLang="ru-RU" b="1" dirty="0" smtClean="0">
                <a:latin typeface="Monotype Corsiva" panose="03010101010201010101" pitchFamily="66" charset="0"/>
              </a:rPr>
              <a:t>… ніж гаї та ліси.</a:t>
            </a:r>
          </a:p>
          <a:p>
            <a:pPr>
              <a:buFontTx/>
              <a:buNone/>
            </a:pPr>
            <a:r>
              <a:rPr lang="uk-UA" altLang="ru-RU" b="1" dirty="0" smtClean="0">
                <a:latin typeface="Monotype Corsiva" panose="03010101010201010101" pitchFamily="66" charset="0"/>
              </a:rPr>
              <a:t>… брат і сестра.</a:t>
            </a:r>
            <a:endParaRPr lang="ru-RU" altLang="ru-RU" b="1" dirty="0">
              <a:latin typeface="Monotype Corsiva" panose="03010101010201010101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666509" y="2078182"/>
            <a:ext cx="1543050" cy="1039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082145" y="4170218"/>
            <a:ext cx="1127414" cy="734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971309" y="2597727"/>
            <a:ext cx="1357746" cy="1046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486400" y="3972790"/>
            <a:ext cx="1842655" cy="1555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211782" y="2627167"/>
            <a:ext cx="3117273" cy="49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029200" y="2138795"/>
            <a:ext cx="2299855" cy="3278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2030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Які підприємства України найбільше забруднюють довкілля – Поводження з  відход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0075" y="1073534"/>
            <a:ext cx="7273636" cy="48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7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абруднення річок України: причини та наслідки – Сучасний журнал про  безпеку – Надзвичайна ситуація 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2736" y="1385455"/>
            <a:ext cx="8302048" cy="41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76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ирубка лісів шкодить екології у 6 разів більше, ніж вважалося раніше –  дослідження — The Village Украї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395" y="1361207"/>
            <a:ext cx="8919520" cy="433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77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2Download.com-Бережіть природу нашої планети! _ Берегите природу!-(4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18015" y="955963"/>
            <a:ext cx="6773948" cy="508046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xmlns="" val="40748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1" y="2231706"/>
            <a:ext cx="9961418" cy="1936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сьогоднішньому занятті я дійшов(-ла) висновку ….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 сьогоднішнього заняття я буду…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Человечки без фона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8468" y="3906982"/>
            <a:ext cx="2086810" cy="20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00 белых человечков для презентации без фо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742" y="3906982"/>
            <a:ext cx="1911532" cy="230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28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1673469"/>
              </p:ext>
            </p:extLst>
          </p:nvPr>
        </p:nvGraphicFramePr>
        <p:xfrm>
          <a:off x="5786582" y="1509374"/>
          <a:ext cx="5449863" cy="3887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121">
                  <a:extLst>
                    <a:ext uri="{9D8B030D-6E8A-4147-A177-3AD203B41FA5}">
                      <a16:colId xmlns:a16="http://schemas.microsoft.com/office/drawing/2014/main" xmlns="" val="3152262245"/>
                    </a:ext>
                  </a:extLst>
                </a:gridCol>
                <a:gridCol w="488121">
                  <a:extLst>
                    <a:ext uri="{9D8B030D-6E8A-4147-A177-3AD203B41FA5}">
                      <a16:colId xmlns:a16="http://schemas.microsoft.com/office/drawing/2014/main" xmlns="" val="339040554"/>
                    </a:ext>
                  </a:extLst>
                </a:gridCol>
                <a:gridCol w="534811">
                  <a:extLst>
                    <a:ext uri="{9D8B030D-6E8A-4147-A177-3AD203B41FA5}">
                      <a16:colId xmlns:a16="http://schemas.microsoft.com/office/drawing/2014/main" xmlns="" val="2729405069"/>
                    </a:ext>
                  </a:extLst>
                </a:gridCol>
                <a:gridCol w="509344">
                  <a:extLst>
                    <a:ext uri="{9D8B030D-6E8A-4147-A177-3AD203B41FA5}">
                      <a16:colId xmlns:a16="http://schemas.microsoft.com/office/drawing/2014/main" xmlns="" val="3177547406"/>
                    </a:ext>
                  </a:extLst>
                </a:gridCol>
                <a:gridCol w="483878">
                  <a:extLst>
                    <a:ext uri="{9D8B030D-6E8A-4147-A177-3AD203B41FA5}">
                      <a16:colId xmlns:a16="http://schemas.microsoft.com/office/drawing/2014/main" xmlns="" val="1933002843"/>
                    </a:ext>
                  </a:extLst>
                </a:gridCol>
                <a:gridCol w="506779">
                  <a:extLst>
                    <a:ext uri="{9D8B030D-6E8A-4147-A177-3AD203B41FA5}">
                      <a16:colId xmlns:a16="http://schemas.microsoft.com/office/drawing/2014/main" xmlns="" val="4031698532"/>
                    </a:ext>
                  </a:extLst>
                </a:gridCol>
                <a:gridCol w="410040">
                  <a:extLst>
                    <a:ext uri="{9D8B030D-6E8A-4147-A177-3AD203B41FA5}">
                      <a16:colId xmlns:a16="http://schemas.microsoft.com/office/drawing/2014/main" xmlns="" val="240848502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3657680815"/>
                    </a:ext>
                  </a:extLst>
                </a:gridCol>
                <a:gridCol w="470647">
                  <a:extLst>
                    <a:ext uri="{9D8B030D-6E8A-4147-A177-3AD203B41FA5}">
                      <a16:colId xmlns:a16="http://schemas.microsoft.com/office/drawing/2014/main" xmlns="" val="132910565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xmlns="" val="3576900258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xmlns="" val="3987486838"/>
                    </a:ext>
                  </a:extLst>
                </a:gridCol>
                <a:gridCol w="457609">
                  <a:extLst>
                    <a:ext uri="{9D8B030D-6E8A-4147-A177-3AD203B41FA5}">
                      <a16:colId xmlns:a16="http://schemas.microsoft.com/office/drawing/2014/main" xmlns="" val="2001311990"/>
                    </a:ext>
                  </a:extLst>
                </a:gridCol>
              </a:tblGrid>
              <a:tr h="490201"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076416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0202168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330076"/>
                  </a:ext>
                </a:extLst>
              </a:tr>
              <a:tr h="455950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6150658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7181334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5514825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65159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289612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31659" y="310592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грюкотить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коней сто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біжить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 стало нам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не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бійтеся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ж…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27659" y="1997425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І   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4096" y="150937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  В    І   Н  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2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0601" y="314410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3.Захурделила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снігами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Закрутилася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вітрами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Біла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ковдра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стелиться:</a:t>
            </a: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мете …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4200124"/>
              </p:ext>
            </p:extLst>
          </p:nvPr>
        </p:nvGraphicFramePr>
        <p:xfrm>
          <a:off x="5786582" y="1509374"/>
          <a:ext cx="5449863" cy="3887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121">
                  <a:extLst>
                    <a:ext uri="{9D8B030D-6E8A-4147-A177-3AD203B41FA5}">
                      <a16:colId xmlns:a16="http://schemas.microsoft.com/office/drawing/2014/main" xmlns="" val="3152262245"/>
                    </a:ext>
                  </a:extLst>
                </a:gridCol>
                <a:gridCol w="488121">
                  <a:extLst>
                    <a:ext uri="{9D8B030D-6E8A-4147-A177-3AD203B41FA5}">
                      <a16:colId xmlns:a16="http://schemas.microsoft.com/office/drawing/2014/main" xmlns="" val="339040554"/>
                    </a:ext>
                  </a:extLst>
                </a:gridCol>
                <a:gridCol w="534811">
                  <a:extLst>
                    <a:ext uri="{9D8B030D-6E8A-4147-A177-3AD203B41FA5}">
                      <a16:colId xmlns:a16="http://schemas.microsoft.com/office/drawing/2014/main" xmlns="" val="2729405069"/>
                    </a:ext>
                  </a:extLst>
                </a:gridCol>
                <a:gridCol w="509344">
                  <a:extLst>
                    <a:ext uri="{9D8B030D-6E8A-4147-A177-3AD203B41FA5}">
                      <a16:colId xmlns:a16="http://schemas.microsoft.com/office/drawing/2014/main" xmlns="" val="3177547406"/>
                    </a:ext>
                  </a:extLst>
                </a:gridCol>
                <a:gridCol w="483878">
                  <a:extLst>
                    <a:ext uri="{9D8B030D-6E8A-4147-A177-3AD203B41FA5}">
                      <a16:colId xmlns:a16="http://schemas.microsoft.com/office/drawing/2014/main" xmlns="" val="1933002843"/>
                    </a:ext>
                  </a:extLst>
                </a:gridCol>
                <a:gridCol w="506779">
                  <a:extLst>
                    <a:ext uri="{9D8B030D-6E8A-4147-A177-3AD203B41FA5}">
                      <a16:colId xmlns:a16="http://schemas.microsoft.com/office/drawing/2014/main" xmlns="" val="4031698532"/>
                    </a:ext>
                  </a:extLst>
                </a:gridCol>
                <a:gridCol w="410040">
                  <a:extLst>
                    <a:ext uri="{9D8B030D-6E8A-4147-A177-3AD203B41FA5}">
                      <a16:colId xmlns:a16="http://schemas.microsoft.com/office/drawing/2014/main" xmlns="" val="240848502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3657680815"/>
                    </a:ext>
                  </a:extLst>
                </a:gridCol>
                <a:gridCol w="470647">
                  <a:extLst>
                    <a:ext uri="{9D8B030D-6E8A-4147-A177-3AD203B41FA5}">
                      <a16:colId xmlns:a16="http://schemas.microsoft.com/office/drawing/2014/main" xmlns="" val="132910565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xmlns="" val="3576900258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xmlns="" val="3987486838"/>
                    </a:ext>
                  </a:extLst>
                </a:gridCol>
                <a:gridCol w="457609">
                  <a:extLst>
                    <a:ext uri="{9D8B030D-6E8A-4147-A177-3AD203B41FA5}">
                      <a16:colId xmlns:a16="http://schemas.microsoft.com/office/drawing/2014/main" xmlns="" val="2001311990"/>
                    </a:ext>
                  </a:extLst>
                </a:gridCol>
              </a:tblGrid>
              <a:tr h="490201"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076416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0202168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330076"/>
                  </a:ext>
                </a:extLst>
              </a:tr>
              <a:tr h="455950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6150658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7181334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5514825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65159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289612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827659" y="1997425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І   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4096" y="150937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  В    І   Н  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582" y="2430352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 Е   Т   Е   Л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Ц   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5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0201" y="314410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4.Блискає і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грюкотить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Лупить,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ллє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двиготить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Чорні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брови в небесах</a:t>
            </a: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Наганяють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темний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страх.</a:t>
            </a:r>
            <a:r>
              <a:rPr lang="ru-RU" b="0" i="0" dirty="0" smtClean="0">
                <a:solidFill>
                  <a:srgbClr val="555555"/>
                </a:solidFill>
                <a:effectLst/>
                <a:latin typeface="Tahoma" panose="020B0604030504040204" pitchFamily="34" charset="0"/>
              </a:rPr>
              <a:t> </a:t>
            </a:r>
            <a:endParaRPr lang="ru-RU" b="0" i="0" dirty="0">
              <a:solidFill>
                <a:srgbClr val="555555"/>
              </a:solidFill>
              <a:effectLst/>
              <a:latin typeface="Tahoma" panose="020B060403050404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082977"/>
              </p:ext>
            </p:extLst>
          </p:nvPr>
        </p:nvGraphicFramePr>
        <p:xfrm>
          <a:off x="5786582" y="1509374"/>
          <a:ext cx="5449863" cy="3887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121">
                  <a:extLst>
                    <a:ext uri="{9D8B030D-6E8A-4147-A177-3AD203B41FA5}">
                      <a16:colId xmlns:a16="http://schemas.microsoft.com/office/drawing/2014/main" xmlns="" val="3152262245"/>
                    </a:ext>
                  </a:extLst>
                </a:gridCol>
                <a:gridCol w="488121">
                  <a:extLst>
                    <a:ext uri="{9D8B030D-6E8A-4147-A177-3AD203B41FA5}">
                      <a16:colId xmlns:a16="http://schemas.microsoft.com/office/drawing/2014/main" xmlns="" val="339040554"/>
                    </a:ext>
                  </a:extLst>
                </a:gridCol>
                <a:gridCol w="534811">
                  <a:extLst>
                    <a:ext uri="{9D8B030D-6E8A-4147-A177-3AD203B41FA5}">
                      <a16:colId xmlns:a16="http://schemas.microsoft.com/office/drawing/2014/main" xmlns="" val="2729405069"/>
                    </a:ext>
                  </a:extLst>
                </a:gridCol>
                <a:gridCol w="509344">
                  <a:extLst>
                    <a:ext uri="{9D8B030D-6E8A-4147-A177-3AD203B41FA5}">
                      <a16:colId xmlns:a16="http://schemas.microsoft.com/office/drawing/2014/main" xmlns="" val="3177547406"/>
                    </a:ext>
                  </a:extLst>
                </a:gridCol>
                <a:gridCol w="483878">
                  <a:extLst>
                    <a:ext uri="{9D8B030D-6E8A-4147-A177-3AD203B41FA5}">
                      <a16:colId xmlns:a16="http://schemas.microsoft.com/office/drawing/2014/main" xmlns="" val="1933002843"/>
                    </a:ext>
                  </a:extLst>
                </a:gridCol>
                <a:gridCol w="506779">
                  <a:extLst>
                    <a:ext uri="{9D8B030D-6E8A-4147-A177-3AD203B41FA5}">
                      <a16:colId xmlns:a16="http://schemas.microsoft.com/office/drawing/2014/main" xmlns="" val="4031698532"/>
                    </a:ext>
                  </a:extLst>
                </a:gridCol>
                <a:gridCol w="410040">
                  <a:extLst>
                    <a:ext uri="{9D8B030D-6E8A-4147-A177-3AD203B41FA5}">
                      <a16:colId xmlns:a16="http://schemas.microsoft.com/office/drawing/2014/main" xmlns="" val="240848502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3657680815"/>
                    </a:ext>
                  </a:extLst>
                </a:gridCol>
                <a:gridCol w="470647">
                  <a:extLst>
                    <a:ext uri="{9D8B030D-6E8A-4147-A177-3AD203B41FA5}">
                      <a16:colId xmlns:a16="http://schemas.microsoft.com/office/drawing/2014/main" xmlns="" val="132910565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xmlns="" val="3576900258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xmlns="" val="3987486838"/>
                    </a:ext>
                  </a:extLst>
                </a:gridCol>
                <a:gridCol w="457609">
                  <a:extLst>
                    <a:ext uri="{9D8B030D-6E8A-4147-A177-3AD203B41FA5}">
                      <a16:colId xmlns:a16="http://schemas.microsoft.com/office/drawing/2014/main" xmlns="" val="2001311990"/>
                    </a:ext>
                  </a:extLst>
                </a:gridCol>
              </a:tblGrid>
              <a:tr h="490201"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076416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0202168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330076"/>
                  </a:ext>
                </a:extLst>
              </a:tr>
              <a:tr h="455950">
                <a:tc gridSpan="4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6150658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7181334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5514825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65159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28961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04096" y="150937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  В    І   Н  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27659" y="1997425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І   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582" y="2430352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 Е   Т   Е   Л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Ц   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3469" y="2934922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  З   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66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7758861"/>
              </p:ext>
            </p:extLst>
          </p:nvPr>
        </p:nvGraphicFramePr>
        <p:xfrm>
          <a:off x="5786582" y="1509374"/>
          <a:ext cx="5449863" cy="38886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121">
                  <a:extLst>
                    <a:ext uri="{9D8B030D-6E8A-4147-A177-3AD203B41FA5}">
                      <a16:colId xmlns:a16="http://schemas.microsoft.com/office/drawing/2014/main" xmlns="" val="3152262245"/>
                    </a:ext>
                  </a:extLst>
                </a:gridCol>
                <a:gridCol w="488121">
                  <a:extLst>
                    <a:ext uri="{9D8B030D-6E8A-4147-A177-3AD203B41FA5}">
                      <a16:colId xmlns:a16="http://schemas.microsoft.com/office/drawing/2014/main" xmlns="" val="339040554"/>
                    </a:ext>
                  </a:extLst>
                </a:gridCol>
                <a:gridCol w="534811">
                  <a:extLst>
                    <a:ext uri="{9D8B030D-6E8A-4147-A177-3AD203B41FA5}">
                      <a16:colId xmlns:a16="http://schemas.microsoft.com/office/drawing/2014/main" xmlns="" val="2729405069"/>
                    </a:ext>
                  </a:extLst>
                </a:gridCol>
                <a:gridCol w="509344">
                  <a:extLst>
                    <a:ext uri="{9D8B030D-6E8A-4147-A177-3AD203B41FA5}">
                      <a16:colId xmlns:a16="http://schemas.microsoft.com/office/drawing/2014/main" xmlns="" val="3177547406"/>
                    </a:ext>
                  </a:extLst>
                </a:gridCol>
                <a:gridCol w="483878">
                  <a:extLst>
                    <a:ext uri="{9D8B030D-6E8A-4147-A177-3AD203B41FA5}">
                      <a16:colId xmlns:a16="http://schemas.microsoft.com/office/drawing/2014/main" xmlns="" val="1933002843"/>
                    </a:ext>
                  </a:extLst>
                </a:gridCol>
                <a:gridCol w="506779">
                  <a:extLst>
                    <a:ext uri="{9D8B030D-6E8A-4147-A177-3AD203B41FA5}">
                      <a16:colId xmlns:a16="http://schemas.microsoft.com/office/drawing/2014/main" xmlns="" val="4031698532"/>
                    </a:ext>
                  </a:extLst>
                </a:gridCol>
                <a:gridCol w="410040">
                  <a:extLst>
                    <a:ext uri="{9D8B030D-6E8A-4147-A177-3AD203B41FA5}">
                      <a16:colId xmlns:a16="http://schemas.microsoft.com/office/drawing/2014/main" xmlns="" val="240848502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3657680815"/>
                    </a:ext>
                  </a:extLst>
                </a:gridCol>
                <a:gridCol w="470647">
                  <a:extLst>
                    <a:ext uri="{9D8B030D-6E8A-4147-A177-3AD203B41FA5}">
                      <a16:colId xmlns:a16="http://schemas.microsoft.com/office/drawing/2014/main" xmlns="" val="132910565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xmlns="" val="3576900258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xmlns="" val="3987486838"/>
                    </a:ext>
                  </a:extLst>
                </a:gridCol>
                <a:gridCol w="457609">
                  <a:extLst>
                    <a:ext uri="{9D8B030D-6E8A-4147-A177-3AD203B41FA5}">
                      <a16:colId xmlns:a16="http://schemas.microsoft.com/office/drawing/2014/main" xmlns="" val="2001311990"/>
                    </a:ext>
                  </a:extLst>
                </a:gridCol>
              </a:tblGrid>
              <a:tr h="490201"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076416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0202168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330076"/>
                  </a:ext>
                </a:extLst>
              </a:tr>
              <a:tr h="455950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6150658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7181334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5514825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65159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289612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7469" y="314248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5.А у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трав,</a:t>
            </a: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намистечко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порвав.</a:t>
            </a:r>
          </a:p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сріблясті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намистинки</a:t>
            </a:r>
            <a:endParaRPr lang="ru-RU" sz="32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Почіплялись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травинки.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4096" y="150937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  В    І   Н  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582" y="2430352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 Е   Т   Е   Л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Ц   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3469" y="2934922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  З   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64553" y="3424866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 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27659" y="1997425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І   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7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2435" y="314410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у теплу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літню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днину</a:t>
            </a:r>
            <a:endParaRPr lang="ru-RU" sz="32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снігом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узяв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корзину.</a:t>
            </a:r>
          </a:p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з небес на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всіх-усіх</a:t>
            </a:r>
            <a:endParaRPr lang="ru-RU" sz="32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Полетів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улітку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326540"/>
              </p:ext>
            </p:extLst>
          </p:nvPr>
        </p:nvGraphicFramePr>
        <p:xfrm>
          <a:off x="5786582" y="1509374"/>
          <a:ext cx="5449863" cy="3887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121">
                  <a:extLst>
                    <a:ext uri="{9D8B030D-6E8A-4147-A177-3AD203B41FA5}">
                      <a16:colId xmlns:a16="http://schemas.microsoft.com/office/drawing/2014/main" xmlns="" val="3152262245"/>
                    </a:ext>
                  </a:extLst>
                </a:gridCol>
                <a:gridCol w="488121">
                  <a:extLst>
                    <a:ext uri="{9D8B030D-6E8A-4147-A177-3AD203B41FA5}">
                      <a16:colId xmlns:a16="http://schemas.microsoft.com/office/drawing/2014/main" xmlns="" val="339040554"/>
                    </a:ext>
                  </a:extLst>
                </a:gridCol>
                <a:gridCol w="534811">
                  <a:extLst>
                    <a:ext uri="{9D8B030D-6E8A-4147-A177-3AD203B41FA5}">
                      <a16:colId xmlns:a16="http://schemas.microsoft.com/office/drawing/2014/main" xmlns="" val="2729405069"/>
                    </a:ext>
                  </a:extLst>
                </a:gridCol>
                <a:gridCol w="509344">
                  <a:extLst>
                    <a:ext uri="{9D8B030D-6E8A-4147-A177-3AD203B41FA5}">
                      <a16:colId xmlns:a16="http://schemas.microsoft.com/office/drawing/2014/main" xmlns="" val="3177547406"/>
                    </a:ext>
                  </a:extLst>
                </a:gridCol>
                <a:gridCol w="483878">
                  <a:extLst>
                    <a:ext uri="{9D8B030D-6E8A-4147-A177-3AD203B41FA5}">
                      <a16:colId xmlns:a16="http://schemas.microsoft.com/office/drawing/2014/main" xmlns="" val="1933002843"/>
                    </a:ext>
                  </a:extLst>
                </a:gridCol>
                <a:gridCol w="506779">
                  <a:extLst>
                    <a:ext uri="{9D8B030D-6E8A-4147-A177-3AD203B41FA5}">
                      <a16:colId xmlns:a16="http://schemas.microsoft.com/office/drawing/2014/main" xmlns="" val="4031698532"/>
                    </a:ext>
                  </a:extLst>
                </a:gridCol>
                <a:gridCol w="410040">
                  <a:extLst>
                    <a:ext uri="{9D8B030D-6E8A-4147-A177-3AD203B41FA5}">
                      <a16:colId xmlns:a16="http://schemas.microsoft.com/office/drawing/2014/main" xmlns="" val="240848502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3657680815"/>
                    </a:ext>
                  </a:extLst>
                </a:gridCol>
                <a:gridCol w="470647">
                  <a:extLst>
                    <a:ext uri="{9D8B030D-6E8A-4147-A177-3AD203B41FA5}">
                      <a16:colId xmlns:a16="http://schemas.microsoft.com/office/drawing/2014/main" xmlns="" val="132910565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xmlns="" val="3576900258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xmlns="" val="3987486838"/>
                    </a:ext>
                  </a:extLst>
                </a:gridCol>
                <a:gridCol w="457609">
                  <a:extLst>
                    <a:ext uri="{9D8B030D-6E8A-4147-A177-3AD203B41FA5}">
                      <a16:colId xmlns:a16="http://schemas.microsoft.com/office/drawing/2014/main" xmlns="" val="2001311990"/>
                    </a:ext>
                  </a:extLst>
                </a:gridCol>
              </a:tblGrid>
              <a:tr h="490201"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076416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0202168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330076"/>
                  </a:ext>
                </a:extLst>
              </a:tr>
              <a:tr h="455950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6150658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7181334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5514825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65159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28961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04096" y="150937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  В    І   Н  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27659" y="1997425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І   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6582" y="2430352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 Е   Т   Е   Л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Ц   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3469" y="2934922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  З   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4553" y="3424866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 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0795" y="3874550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  Р   А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95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7469" y="314410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7.Вранці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дідо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сивобровий</a:t>
            </a:r>
            <a:endParaRPr lang="ru-RU" sz="32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Вкрив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левади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діброви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 у вербах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зупинився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Бородою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зачепився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6277456"/>
              </p:ext>
            </p:extLst>
          </p:nvPr>
        </p:nvGraphicFramePr>
        <p:xfrm>
          <a:off x="5786582" y="1509374"/>
          <a:ext cx="5449863" cy="38873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121">
                  <a:extLst>
                    <a:ext uri="{9D8B030D-6E8A-4147-A177-3AD203B41FA5}">
                      <a16:colId xmlns:a16="http://schemas.microsoft.com/office/drawing/2014/main" xmlns="" val="3152262245"/>
                    </a:ext>
                  </a:extLst>
                </a:gridCol>
                <a:gridCol w="488121">
                  <a:extLst>
                    <a:ext uri="{9D8B030D-6E8A-4147-A177-3AD203B41FA5}">
                      <a16:colId xmlns:a16="http://schemas.microsoft.com/office/drawing/2014/main" xmlns="" val="339040554"/>
                    </a:ext>
                  </a:extLst>
                </a:gridCol>
                <a:gridCol w="534811">
                  <a:extLst>
                    <a:ext uri="{9D8B030D-6E8A-4147-A177-3AD203B41FA5}">
                      <a16:colId xmlns:a16="http://schemas.microsoft.com/office/drawing/2014/main" xmlns="" val="2729405069"/>
                    </a:ext>
                  </a:extLst>
                </a:gridCol>
                <a:gridCol w="509344">
                  <a:extLst>
                    <a:ext uri="{9D8B030D-6E8A-4147-A177-3AD203B41FA5}">
                      <a16:colId xmlns:a16="http://schemas.microsoft.com/office/drawing/2014/main" xmlns="" val="3177547406"/>
                    </a:ext>
                  </a:extLst>
                </a:gridCol>
                <a:gridCol w="483878">
                  <a:extLst>
                    <a:ext uri="{9D8B030D-6E8A-4147-A177-3AD203B41FA5}">
                      <a16:colId xmlns:a16="http://schemas.microsoft.com/office/drawing/2014/main" xmlns="" val="1933002843"/>
                    </a:ext>
                  </a:extLst>
                </a:gridCol>
                <a:gridCol w="506779">
                  <a:extLst>
                    <a:ext uri="{9D8B030D-6E8A-4147-A177-3AD203B41FA5}">
                      <a16:colId xmlns:a16="http://schemas.microsoft.com/office/drawing/2014/main" xmlns="" val="4031698532"/>
                    </a:ext>
                  </a:extLst>
                </a:gridCol>
                <a:gridCol w="410040">
                  <a:extLst>
                    <a:ext uri="{9D8B030D-6E8A-4147-A177-3AD203B41FA5}">
                      <a16:colId xmlns:a16="http://schemas.microsoft.com/office/drawing/2014/main" xmlns="" val="240848502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3657680815"/>
                    </a:ext>
                  </a:extLst>
                </a:gridCol>
                <a:gridCol w="470647">
                  <a:extLst>
                    <a:ext uri="{9D8B030D-6E8A-4147-A177-3AD203B41FA5}">
                      <a16:colId xmlns:a16="http://schemas.microsoft.com/office/drawing/2014/main" xmlns="" val="132910565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xmlns="" val="3576900258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xmlns="" val="3987486838"/>
                    </a:ext>
                  </a:extLst>
                </a:gridCol>
                <a:gridCol w="457609">
                  <a:extLst>
                    <a:ext uri="{9D8B030D-6E8A-4147-A177-3AD203B41FA5}">
                      <a16:colId xmlns:a16="http://schemas.microsoft.com/office/drawing/2014/main" xmlns="" val="2001311990"/>
                    </a:ext>
                  </a:extLst>
                </a:gridCol>
              </a:tblGrid>
              <a:tr h="490201"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1076416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0202168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330076"/>
                  </a:ext>
                </a:extLst>
              </a:tr>
              <a:tr h="455950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6150658"/>
                  </a:ext>
                </a:extLst>
              </a:tr>
              <a:tr h="490201">
                <a:tc gridSpan="4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7181334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5514825"/>
                  </a:ext>
                </a:extLst>
              </a:tr>
              <a:tr h="490201"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365159"/>
                  </a:ext>
                </a:extLst>
              </a:tr>
              <a:tr h="490201"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289612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04096" y="150937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  В    І   Н  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7659" y="1997425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І   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582" y="2430352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 Е   Т   Е   Л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Ц   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3469" y="2934922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  З   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4553" y="3424866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 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0795" y="3874550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  Р   А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0795" y="4379120"/>
            <a:ext cx="2460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   У  М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9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0169" y="2551699"/>
            <a:ext cx="1004815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dirty="0">
                <a:ln w="9525">
                  <a:solidFill>
                    <a:srgbClr val="00B05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Здоров’я природи - здоров’я людини</a:t>
            </a:r>
            <a:endParaRPr lang="ru-RU" sz="41300" b="1" dirty="0">
              <a:ln w="9525">
                <a:solidFill>
                  <a:srgbClr val="00B050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85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301837" y="2955175"/>
            <a:ext cx="3906982" cy="1440872"/>
          </a:xfrm>
          <a:prstGeom prst="ellipse">
            <a:avLst/>
          </a:prstGeom>
          <a:gradFill>
            <a:gsLst>
              <a:gs pos="100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Що дає людині природа</a:t>
            </a:r>
            <a:endParaRPr lang="ru-RU" dirty="0"/>
          </a:p>
        </p:txBody>
      </p:sp>
      <p:cxnSp>
        <p:nvCxnSpPr>
          <p:cNvPr id="5" name="Прямая со стрелкой 4"/>
          <p:cNvCxnSpPr>
            <a:stCxn id="3" idx="0"/>
          </p:cNvCxnSpPr>
          <p:nvPr/>
        </p:nvCxnSpPr>
        <p:spPr>
          <a:xfrm flipV="1">
            <a:off x="6255328" y="2355273"/>
            <a:ext cx="0" cy="59990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4637810" y="2655224"/>
            <a:ext cx="481445" cy="4572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7204365" y="2576600"/>
            <a:ext cx="898812" cy="48698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574473" y="3663490"/>
            <a:ext cx="727364" cy="1212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8208819" y="3663490"/>
            <a:ext cx="602672" cy="12121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216237" y="4304952"/>
            <a:ext cx="318655" cy="50846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920346" y="4341666"/>
            <a:ext cx="284019" cy="47174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5429250" y="1624360"/>
            <a:ext cx="1652155" cy="62709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Їжу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(рослинну</a:t>
            </a: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тваринну)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03177" y="1928163"/>
            <a:ext cx="1652155" cy="62709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 матеріали для житла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55377" y="4931785"/>
            <a:ext cx="1652155" cy="62709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 і тепло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36473" y="4947371"/>
            <a:ext cx="1652155" cy="62709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Сировина для одягу, взуття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929255" y="3334358"/>
            <a:ext cx="1652155" cy="62709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Воду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82437" y="3349944"/>
            <a:ext cx="1969077" cy="62709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Ліки </a:t>
            </a: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(лікарські рослини)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985655" y="1928162"/>
            <a:ext cx="1652155" cy="62709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 для відпочинку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59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1170</TotalTime>
  <Words>372</Words>
  <Application>Microsoft Office PowerPoint</Application>
  <PresentationFormat>Произвольный</PresentationFormat>
  <Paragraphs>89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Користувач</cp:lastModifiedBy>
  <cp:revision>40</cp:revision>
  <dcterms:created xsi:type="dcterms:W3CDTF">2022-03-19T15:09:41Z</dcterms:created>
  <dcterms:modified xsi:type="dcterms:W3CDTF">2024-09-26T05:40:37Z</dcterms:modified>
</cp:coreProperties>
</file>