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D51CFB-0D82-4EC7-8CEF-CE019689D30D}">
  <a:tblStyle styleId="{43D51CFB-0D82-4EC7-8CEF-CE019689D3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Relationship Id="rId4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Relationship Id="rId4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5.jpg"/><Relationship Id="rId7" Type="http://schemas.openxmlformats.org/officeDocument/2006/relationships/image" Target="../media/image9.jpg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2339751" y="2046332"/>
            <a:ext cx="4454413" cy="156966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600" u="none" cap="none" strike="noStrike">
                <a:solidFill>
                  <a:srgbClr val="FCFCFF"/>
                </a:solidFill>
                <a:latin typeface="Calibri"/>
                <a:ea typeface="Calibri"/>
                <a:cs typeface="Calibri"/>
                <a:sym typeface="Calibri"/>
              </a:rPr>
              <a:t>ЗИМА</a:t>
            </a:r>
            <a:endParaRPr b="1" i="0" sz="9600" u="none" cap="none" strike="noStrike">
              <a:solidFill>
                <a:srgbClr val="FCF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1043608" y="1484784"/>
            <a:ext cx="896448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 вікном моїм калюжа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Уночі замерзла дуже,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Узялася склом твердим,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Добре ковзати на нім.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3"/>
          <p:cNvGraphicFramePr/>
          <p:nvPr/>
        </p:nvGraphicFramePr>
        <p:xfrm>
          <a:off x="3419872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576075"/>
                <a:gridCol w="720075"/>
                <a:gridCol w="648075"/>
                <a:gridCol w="648075"/>
                <a:gridCol w="648075"/>
                <a:gridCol w="648075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 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І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Ж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К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А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0" name="Google Shape;150;p23"/>
          <p:cNvGraphicFramePr/>
          <p:nvPr/>
        </p:nvGraphicFramePr>
        <p:xfrm>
          <a:off x="2123729" y="2348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576075"/>
                <a:gridCol w="720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Ц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Я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1" name="Google Shape;151;p23"/>
          <p:cNvGraphicFramePr/>
          <p:nvPr/>
        </p:nvGraphicFramePr>
        <p:xfrm>
          <a:off x="2771800" y="2996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Л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І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Д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2" name="Google Shape;152;p23"/>
          <p:cNvGraphicFramePr/>
          <p:nvPr/>
        </p:nvGraphicFramePr>
        <p:xfrm>
          <a:off x="1475656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3" name="Google Shape;153;p23"/>
          <p:cNvGraphicFramePr/>
          <p:nvPr/>
        </p:nvGraphicFramePr>
        <p:xfrm>
          <a:off x="6012160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</a:tblGrid>
              <a:tr h="65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79512" y="1124744"/>
            <a:ext cx="896448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Він – не лялька й не людина,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снігу стояти звик.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нього ніс – смачна морквина,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Хто це? Звісно, … 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5"/>
          <p:cNvGraphicFramePr/>
          <p:nvPr/>
        </p:nvGraphicFramePr>
        <p:xfrm>
          <a:off x="3419872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576075"/>
                <a:gridCol w="720075"/>
                <a:gridCol w="648075"/>
                <a:gridCol w="648075"/>
                <a:gridCol w="648075"/>
                <a:gridCol w="648075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rgbClr val="FFFF00"/>
                          </a:solidFill>
                        </a:rPr>
                        <a:t>С</a:t>
                      </a:r>
                      <a:endParaRPr sz="36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І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Ж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К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А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64" name="Google Shape;164;p25"/>
          <p:cNvGraphicFramePr/>
          <p:nvPr/>
        </p:nvGraphicFramePr>
        <p:xfrm>
          <a:off x="2123729" y="2348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576075"/>
                <a:gridCol w="720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rgbClr val="FFFF00"/>
                          </a:solidFill>
                        </a:rPr>
                        <a:t>Н</a:t>
                      </a:r>
                      <a:endParaRPr sz="36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Ц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Я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65" name="Google Shape;165;p25"/>
          <p:cNvGraphicFramePr/>
          <p:nvPr/>
        </p:nvGraphicFramePr>
        <p:xfrm>
          <a:off x="2771800" y="2996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Л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rgbClr val="FFFF00"/>
                          </a:solidFill>
                        </a:rPr>
                        <a:t>І</a:t>
                      </a:r>
                      <a:endParaRPr sz="36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Д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66" name="Google Shape;166;p25"/>
          <p:cNvGraphicFramePr/>
          <p:nvPr/>
        </p:nvGraphicFramePr>
        <p:xfrm>
          <a:off x="1475656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І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rgbClr val="FFFF00"/>
                          </a:solidFill>
                        </a:rPr>
                        <a:t>Г</a:t>
                      </a:r>
                      <a:endParaRPr sz="36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О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В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67" name="Google Shape;167;p25"/>
          <p:cNvGraphicFramePr/>
          <p:nvPr/>
        </p:nvGraphicFramePr>
        <p:xfrm>
          <a:off x="6012160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К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0164">
            <a:off x="1005126" y="1434665"/>
            <a:ext cx="7233979" cy="470055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73" name="Google Shape;173;p26"/>
          <p:cNvSpPr txBox="1"/>
          <p:nvPr>
            <p:ph type="title"/>
          </p:nvPr>
        </p:nvSpPr>
        <p:spPr>
          <a:xfrm rot="-605395">
            <a:off x="-145085" y="435112"/>
            <a:ext cx="8229600" cy="1105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Дослідження снігу!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76"/>
            <a:ext cx="9144001" cy="684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0" y="1279301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</a:pPr>
            <a:r>
              <a:rPr lang="ru-RU" sz="6600"/>
              <a:t>Що ви дізналися нового про утворення сніжинок?</a:t>
            </a:r>
            <a:endParaRPr sz="6600"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Сніжинки - небесні шедеври" id="188" name="Google Shape;188;p2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Без названия (42).jpg"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572000" cy="4373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39).jpg" id="190" name="Google Shape;19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6405" y="4005064"/>
            <a:ext cx="4577595" cy="285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282" y="1628800"/>
            <a:ext cx="6667500" cy="4419600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6" name="Google Shape;19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Зимівля тварин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3044"/>
            <a:ext cx="9144000" cy="641191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508" y="133190"/>
            <a:ext cx="8856984" cy="653036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016" y="260648"/>
            <a:ext cx="8856984" cy="641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Впадають в сплячку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9" y="1268761"/>
            <a:ext cx="316835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1349897"/>
            <a:ext cx="216024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6499" y="3745664"/>
            <a:ext cx="6343650" cy="252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8144" y="1412242"/>
            <a:ext cx="2736304" cy="2088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539552" y="5486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ru-RU" sz="5400"/>
              <a:t>Що ви уявляли, коли слухали музику зими ?</a:t>
            </a:r>
            <a:endParaRPr/>
          </a:p>
          <a:p>
            <a:pPr indent="0" lvl="0" marL="3429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ru-RU" sz="5400"/>
              <a:t>Які у вас були почуття під час прослухування?</a:t>
            </a:r>
            <a:endParaRPr sz="5400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55).jpg"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789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54).jpg" id="214" name="Google Shape;21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8004" y="3356992"/>
            <a:ext cx="5495996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86774"/>
            <a:ext cx="4788024" cy="44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29344"/>
            <a:ext cx="4355976" cy="44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34).jpg"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332917" cy="39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36).jpg" id="226" name="Google Shape;22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962" y="3106142"/>
            <a:ext cx="5638038" cy="375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56).jpg" id="231" name="Google Shape;2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92" y="0"/>
            <a:ext cx="9155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57).jpg" id="236" name="Google Shape;2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0"/>
            <a:ext cx="67069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44).jpg" id="241" name="Google Shape;24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14874" cy="2557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45).jpg" id="242" name="Google Shape;24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2905099"/>
            <a:ext cx="5940152" cy="395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200131-123002-88.jpg" id="247" name="Google Shape;2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1008"/>
            <a:ext cx="6713984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dgodivlja-2-74.jpg" id="248" name="Google Shape;24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3984" y="0"/>
            <a:ext cx="7200016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47).jpg" id="253" name="Google Shape;2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86594" cy="3660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(25).jpg" id="254" name="Google Shape;25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8471" y="3466182"/>
            <a:ext cx="5115529" cy="339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таруха-Зима.jpg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97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51).jpg"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264802" cy="6669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52).jpg" id="97" name="Google Shape;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4301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 (1).jpg" id="98" name="Google Shape;9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7480"/>
            <a:ext cx="9468544" cy="6885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(26).jpg" id="99" name="Google Shape;9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46854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ез названия (53).jpg" id="100" name="Google Shape;10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94685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683568" y="188640"/>
            <a:ext cx="88924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Витівки старої Зими</a:t>
            </a:r>
            <a:endParaRPr sz="7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67544" y="1052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2291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7200"/>
              <a:t>Якою на вашу думку в казці була представлена зима: доброю чи злою?</a:t>
            </a:r>
            <a:endParaRPr sz="7200"/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з названия (41).jpg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419"/>
            <a:ext cx="9144000" cy="608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1115616" y="980728"/>
            <a:ext cx="7164288" cy="47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7700">
                <a:solidFill>
                  <a:schemeClr val="dk1"/>
                </a:solidFill>
              </a:rPr>
              <a:t>Ніжна зірка сніжно-біла</a:t>
            </a:r>
            <a:endParaRPr sz="7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7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7700">
                <a:solidFill>
                  <a:schemeClr val="dk1"/>
                </a:solidFill>
              </a:rPr>
              <a:t>На рукав мені злетіла,</a:t>
            </a:r>
            <a:endParaRPr/>
          </a:p>
          <a:p>
            <a:pPr indent="0" lvl="0" marL="0" rtl="0" algn="ctr">
              <a:spcBef>
                <a:spcPts val="107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7700">
                <a:solidFill>
                  <a:schemeClr val="dk1"/>
                </a:solidFill>
              </a:rPr>
              <a:t>Поки ніс її сюди,</a:t>
            </a:r>
            <a:endParaRPr/>
          </a:p>
          <a:p>
            <a:pPr indent="0" lvl="0" marL="0" rtl="0" algn="ctr">
              <a:spcBef>
                <a:spcPts val="107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7700">
                <a:solidFill>
                  <a:schemeClr val="dk1"/>
                </a:solidFill>
              </a:rPr>
              <a:t>Стала краплею води.</a:t>
            </a:r>
            <a:endParaRPr/>
          </a:p>
          <a:p>
            <a:pPr indent="0" lvl="0" marL="0" rtl="0" algn="ctr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19"/>
          <p:cNvGraphicFramePr/>
          <p:nvPr/>
        </p:nvGraphicFramePr>
        <p:xfrm>
          <a:off x="3419872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576075"/>
                <a:gridCol w="720075"/>
                <a:gridCol w="648075"/>
                <a:gridCol w="648075"/>
                <a:gridCol w="648075"/>
                <a:gridCol w="648075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u="none" cap="none" strike="noStrike">
                          <a:solidFill>
                            <a:schemeClr val="dk1"/>
                          </a:solidFill>
                        </a:rPr>
                        <a:t> 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І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Ж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К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А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2" name="Google Shape;122;p19"/>
          <p:cNvGraphicFramePr/>
          <p:nvPr/>
        </p:nvGraphicFramePr>
        <p:xfrm>
          <a:off x="2123729" y="2348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576075"/>
                <a:gridCol w="720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3" name="Google Shape;123;p19"/>
          <p:cNvGraphicFramePr/>
          <p:nvPr/>
        </p:nvGraphicFramePr>
        <p:xfrm>
          <a:off x="2771800" y="2996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4" name="Google Shape;124;p19"/>
          <p:cNvGraphicFramePr/>
          <p:nvPr/>
        </p:nvGraphicFramePr>
        <p:xfrm>
          <a:off x="1475656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5" name="Google Shape;125;p19"/>
          <p:cNvGraphicFramePr/>
          <p:nvPr/>
        </p:nvGraphicFramePr>
        <p:xfrm>
          <a:off x="6012160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467544" y="620688"/>
            <a:ext cx="842493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Цінь-ці-фа – в зимову днину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Клює пташка горобину.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Горобців весела зграя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Її щебетом вітає.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Жовтогруда, невеличка,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Звуть цю подружку …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1"/>
          <p:cNvGraphicFramePr/>
          <p:nvPr/>
        </p:nvGraphicFramePr>
        <p:xfrm>
          <a:off x="3419872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576075"/>
                <a:gridCol w="720075"/>
                <a:gridCol w="648075"/>
                <a:gridCol w="648075"/>
                <a:gridCol w="648075"/>
                <a:gridCol w="648075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 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І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Ж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К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А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6" name="Google Shape;136;p21"/>
          <p:cNvGraphicFramePr/>
          <p:nvPr/>
        </p:nvGraphicFramePr>
        <p:xfrm>
          <a:off x="2123729" y="2348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576075"/>
                <a:gridCol w="720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С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Н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И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Ц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</a:rPr>
                        <a:t>Я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7" name="Google Shape;137;p21"/>
          <p:cNvGraphicFramePr/>
          <p:nvPr/>
        </p:nvGraphicFramePr>
        <p:xfrm>
          <a:off x="2771800" y="29969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8" name="Google Shape;138;p21"/>
          <p:cNvGraphicFramePr/>
          <p:nvPr/>
        </p:nvGraphicFramePr>
        <p:xfrm>
          <a:off x="1475656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  <a:gridCol w="648075"/>
                <a:gridCol w="648075"/>
                <a:gridCol w="648075"/>
                <a:gridCol w="648075"/>
                <a:gridCol w="648075"/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9" name="Google Shape;139;p21"/>
          <p:cNvGraphicFramePr/>
          <p:nvPr/>
        </p:nvGraphicFramePr>
        <p:xfrm>
          <a:off x="6012160" y="3645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{43D51CFB-0D82-4EC7-8CEF-CE019689D30D}</a:tableStyleId>
              </a:tblPr>
              <a:tblGrid>
                <a:gridCol w="648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