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81" r:id="rId25"/>
    <p:sldId id="284" r:id="rId26"/>
    <p:sldId id="290" r:id="rId27"/>
    <p:sldId id="29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66" r:id="rId36"/>
    <p:sldId id="295" r:id="rId37"/>
    <p:sldId id="296" r:id="rId38"/>
    <p:sldId id="297" r:id="rId39"/>
    <p:sldId id="292" r:id="rId40"/>
    <p:sldId id="293" r:id="rId41"/>
    <p:sldId id="298" r:id="rId42"/>
    <p:sldId id="294" r:id="rId43"/>
    <p:sldId id="299" r:id="rId44"/>
    <p:sldId id="300" r:id="rId45"/>
    <p:sldId id="301" r:id="rId46"/>
    <p:sldId id="267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83" autoAdjust="0"/>
  </p:normalViewPr>
  <p:slideViewPr>
    <p:cSldViewPr snapToGrid="0"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0c319378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0c319378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0c319378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70c319378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0c319378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0c319378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0c31937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0c31937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0c31937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0c319378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0c319378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0c319378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0c3193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0c3193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0c319378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0c319378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0c319378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0c319378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0c319378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0c319378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0c319378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0c319378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5730" y="132202"/>
            <a:ext cx="46160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Гострий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стан особи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втратила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психологічну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рівновагу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начальником, сварки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людьми).</a:t>
            </a:r>
          </a:p>
        </p:txBody>
      </p:sp>
      <p:pic>
        <p:nvPicPr>
          <p:cNvPr id="20482" name="Picture 2" descr="https://encrypted-tbn3.gstatic.com/images?q=tbn:ANd9GcQbr3F4bE0_u11eP4KEeiWTZ5n3R-Kzpcq5JzPMBs2nOF6528UG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93221"/>
            <a:ext cx="3295888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earth-chronicles.ru/Publications/92/25/imagesbbb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2973">
            <a:off x="4439887" y="2934289"/>
            <a:ext cx="4058158" cy="180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encrypted-tbn1.gstatic.com/images?q=tbn:ANd9GcT6y7ex9X27znvYsKtqu431T665HGacTveYUrizQKku5sB65T5f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3700">
            <a:off x="285721" y="160718"/>
            <a:ext cx="4014789" cy="200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60718"/>
            <a:ext cx="821537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Фізіологічний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перевантаження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зависока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занизька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температура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запахи,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недостатня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освітленість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підвищений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шуму).</a:t>
            </a:r>
          </a:p>
        </p:txBody>
      </p:sp>
      <p:pic>
        <p:nvPicPr>
          <p:cNvPr id="19458" name="Picture 2" descr="http://valocordin.ru/netcat_files/Image/stress-at-wor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35" y="1948860"/>
            <a:ext cx="3381376" cy="190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://www.naim.ru/uploads/%D0%9C%D0%B5%D1%82%D0%BE%D0%B4%D1%8B-%D1%81%D0%BD%D1%8F%D1%82%D1%8C-%D1%81%D1%82%D1%80%D0%B5%D1%81%D1%81-%D0%BD%D0%B0-%D1%80%D0%B0%D0%B1%D0%BE%D1%82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351" y="2284359"/>
            <a:ext cx="3764916" cy="236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0717"/>
            <a:ext cx="539330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Психологічний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цілого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ряду причин: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ображеного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самолюбства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бути результатом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перевантаження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особи: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тривалої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6" name="Picture 2" descr="https://encrypted-tbn2.gstatic.com/images?q=tbn:ANd9GcQAItjKDLMEw7BYfYUW71fMkh8GWu6gWKLA9X1VgvSygUFswW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32486"/>
            <a:ext cx="4071940" cy="2294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08" name="Picture 4" descr="https://encrypted-tbn2.gstatic.com/images?q=tbn:ANd9GcRV06oZcawoVnvW0m9b13M6wJ2Jfm-0lLOabeRY6JqDAvhHtPcp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1" y="160718"/>
            <a:ext cx="2723347" cy="2432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http://gigamir.net/upload/img/content/originnal_ba32b0235583d8fba0d844a8965494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65"/>
            <a:ext cx="3800475" cy="1900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4810" y="214296"/>
            <a:ext cx="45005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Варіантом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загрози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6" name="Picture 4" descr="http://www.happy-giraffe.ru/upload/userfiles/images/2012/03/14/article-1329716-0C00F748000005DC-104_468x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2250279"/>
            <a:ext cx="4729169" cy="27201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7" y="2678907"/>
            <a:ext cx="3116293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Інформаційний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перевантажень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вакууму.</a:t>
            </a:r>
          </a:p>
        </p:txBody>
      </p:sp>
      <p:pic>
        <p:nvPicPr>
          <p:cNvPr id="18438" name="Picture 6" descr="https://encrypted-tbn1.gstatic.com/images?q=tbn:ANd9GcTyg_5rQaQzC0eCMvGAvjMshG4OpJ59GOdBEJNiHsWAdcDstLH1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0717"/>
            <a:ext cx="3800475" cy="18930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Fcy;&amp;acy;&amp;jcy;&amp;lcy;:General Adaptation Syndrome u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35767"/>
            <a:ext cx="8412612" cy="44121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07140"/>
            <a:ext cx="5602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стресової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6"/>
            <a:ext cx="8501122" cy="406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 "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схильності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вами 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тверджень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вас.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шкалу: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2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3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4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5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одного разу в день 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                           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ночей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сплю по 7–­8 год.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                           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заряд, сам плачу людям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самим.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покластися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займаюся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зарядкою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викурюю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пачки сигарет.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вживаю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алкоголь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Моя вага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моєму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зарплата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b="1" dirty="0" smtClean="0"/>
              <a:t>                        </a:t>
            </a:r>
            <a:endParaRPr lang="ru-RU" dirty="0" smtClean="0"/>
          </a:p>
        </p:txBody>
      </p:sp>
    </p:spTree>
  </p:cSld>
  <p:clrMapOvr>
    <a:masterClrMapping/>
  </p:clrMapOvr>
  <p:transition advClick="0" advTm="1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02" y="1"/>
            <a:ext cx="8797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мене багато друзів і знайомих.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мене є товариш, якому я можу довірити свої найпотаємніші думки.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Моє здоров'я в нормі.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 можу вільно говорити про свої переживання, перебуваючи не в гуморі.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 обговорюю свої особисті проблеми з людьми, із якими спілкуюся.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менше одного разу на тиждень жартую.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 здатен досить ефективно організувати свій час.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 випиваю менше як три чашки кави (чаю) на тиждень.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Протягом дня мені вдається деякий час побути наодинці.  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271" y="3194892"/>
            <a:ext cx="8802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i="1" u="sng" dirty="0" smtClean="0">
                <a:latin typeface="Times New Roman" pitchFamily="18" charset="0"/>
                <a:cs typeface="Times New Roman" pitchFamily="18" charset="0"/>
              </a:rPr>
              <a:t>Обробка й оцінка результатів:</a:t>
            </a:r>
            <a:endParaRPr lang="uk-UA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1. Підсумуйте отримані вами бали.</a:t>
            </a:r>
          </a:p>
          <a:p>
            <a:pPr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2. Із загальної суми слід відняти 18.</a:t>
            </a:r>
          </a:p>
          <a:p>
            <a:pPr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 Сума балів близько 25 свідчить про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стресовість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; 40–­65 -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стресовість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значного ступеня; більше 65 балів – Ви на грані зриву.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328"/>
          <a:stretch>
            <a:fillRect/>
          </a:stretch>
        </p:blipFill>
        <p:spPr bwMode="auto">
          <a:xfrm>
            <a:off x="859315" y="0"/>
            <a:ext cx="740341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294" t="25610" r="23765" b="21449"/>
          <a:stretch>
            <a:fillRect/>
          </a:stretch>
        </p:blipFill>
        <p:spPr bwMode="auto">
          <a:xfrm>
            <a:off x="0" y="172614"/>
            <a:ext cx="8971878" cy="468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24791" t="30755" r="28386" b="30986"/>
          <a:stretch>
            <a:fillRect/>
          </a:stretch>
        </p:blipFill>
        <p:spPr bwMode="auto">
          <a:xfrm>
            <a:off x="0" y="204397"/>
            <a:ext cx="9038819" cy="41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 l="25775" t="27317" r="31005" b="41656"/>
          <a:stretch>
            <a:fillRect/>
          </a:stretch>
        </p:blipFill>
        <p:spPr bwMode="auto">
          <a:xfrm>
            <a:off x="296213" y="553791"/>
            <a:ext cx="8583482" cy="346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624" t="24324" r="24187" b="23125"/>
          <a:stretch>
            <a:fillRect/>
          </a:stretch>
        </p:blipFill>
        <p:spPr bwMode="auto">
          <a:xfrm>
            <a:off x="231353" y="353916"/>
            <a:ext cx="8505824" cy="43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8954" t="18565" r="23645" b="24051"/>
          <a:stretch>
            <a:fillRect/>
          </a:stretch>
        </p:blipFill>
        <p:spPr bwMode="auto">
          <a:xfrm>
            <a:off x="311972" y="157009"/>
            <a:ext cx="8429211" cy="473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7" y="341523"/>
            <a:ext cx="8174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Що вчителі можуть зробити ,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щоб допомогти учням?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online.hneu.edu.ua/pluginfile.php/39581/mod_page/content/2/%D0%A0%D0%BE%D0%B1%D0%BE%D1%82%D0%B0%20%D0%B2%20%D0%B3%D1%80%D1%83%D0%BF%D0%B0%D1%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1003" y="1283511"/>
            <a:ext cx="4715219" cy="3616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18912" t="11068" r="23863" b="12758"/>
          <a:stretch>
            <a:fillRect/>
          </a:stretch>
        </p:blipFill>
        <p:spPr bwMode="auto">
          <a:xfrm>
            <a:off x="1258644" y="159636"/>
            <a:ext cx="6486861" cy="48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23592" t="15528" r="28329" b="9083"/>
          <a:stretch>
            <a:fillRect/>
          </a:stretch>
        </p:blipFill>
        <p:spPr bwMode="auto">
          <a:xfrm>
            <a:off x="1473475" y="0"/>
            <a:ext cx="5863239" cy="516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23793" t="19030" r="28960" b="36766"/>
          <a:stretch>
            <a:fillRect/>
          </a:stretch>
        </p:blipFill>
        <p:spPr bwMode="auto">
          <a:xfrm>
            <a:off x="236668" y="172123"/>
            <a:ext cx="8548570" cy="44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23793" t="15361" r="28790" b="50151"/>
          <a:stretch>
            <a:fillRect/>
          </a:stretch>
        </p:blipFill>
        <p:spPr bwMode="auto">
          <a:xfrm>
            <a:off x="0" y="424693"/>
            <a:ext cx="8850623" cy="36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28738" t="27262" r="30538" b="17971"/>
          <a:stretch>
            <a:fillRect/>
          </a:stretch>
        </p:blipFill>
        <p:spPr bwMode="auto">
          <a:xfrm>
            <a:off x="1205888" y="0"/>
            <a:ext cx="68026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28562" t="19236" r="30217" b="29464"/>
          <a:stretch>
            <a:fillRect/>
          </a:stretch>
        </p:blipFill>
        <p:spPr bwMode="auto">
          <a:xfrm>
            <a:off x="991673" y="-40918"/>
            <a:ext cx="7409491" cy="51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l="27881" t="20104" r="30607" b="25677"/>
          <a:stretch>
            <a:fillRect/>
          </a:stretch>
        </p:blipFill>
        <p:spPr bwMode="auto">
          <a:xfrm>
            <a:off x="1035423" y="0"/>
            <a:ext cx="7028082" cy="516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3917" t="20424" r="28156" b="11263"/>
          <a:stretch>
            <a:fillRect/>
          </a:stretch>
        </p:blipFill>
        <p:spPr bwMode="auto">
          <a:xfrm>
            <a:off x="1313643" y="-1"/>
            <a:ext cx="6418418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285719" y="203279"/>
            <a:ext cx="8611291" cy="4709925"/>
            <a:chOff x="285719" y="271039"/>
            <a:chExt cx="8611291" cy="627989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5719" y="357167"/>
              <a:ext cx="5597287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b="1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Стрес</a:t>
              </a:r>
              <a:r>
                <a:rPr lang="ru-RU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англ. 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stress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 —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напруга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тиск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)  —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неспецифічна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реакція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організму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у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відповідь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дуже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сильну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дію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подразник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зовні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, яка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перевищує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норму, а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також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відповідна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реакція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нервової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dirty="0" err="1" smtClean="0">
                  <a:latin typeface="Times New Roman" pitchFamily="18" charset="0"/>
                  <a:cs typeface="Times New Roman" pitchFamily="18" charset="0"/>
                </a:rPr>
                <a:t>системи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30722" name="Picture 2" descr="&amp;Scy;&amp;tcy;&amp;rcy;&amp;iecy;&amp;scy;&amp;scy; &amp;ocy;&amp;kcy;&amp;acy;&amp;zcy;&amp;acy;&amp;lcy;&amp;scy;&amp;yacy; &amp;ecy;&amp;fcy;&amp;fcy;&amp;iecy;&amp;kcy;&amp;tcy;&amp;icy;&amp;vcy;&amp;ncy;&amp;ycy;&amp;mcy; &amp;lcy;&amp;iecy;&amp;kcy;&amp;acy;&amp;rcy;&amp;scy;&amp;tcy;&amp;vcy;&amp;ocy;&amp;mcy;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68052" y="271039"/>
              <a:ext cx="2928958" cy="29289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30724" name="Picture 4" descr="https://encrypted-tbn1.gstatic.com/images?q=tbn:ANd9GcT7ELjQO8RwMe52zd5U261jUSxeAqCWaECzZhU2jTskaVzZwh2NP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71900">
              <a:off x="5710878" y="3586328"/>
              <a:ext cx="2855216" cy="275052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0726" name="Picture 6" descr="http://www.profi-forex.org/system/news/stress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5625" y="3318885"/>
              <a:ext cx="3289768" cy="32320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Click="0" advTm="17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23693" t="10478" r="28537" b="10478"/>
          <a:stretch>
            <a:fillRect/>
          </a:stretch>
        </p:blipFill>
        <p:spPr bwMode="auto">
          <a:xfrm>
            <a:off x="1990165" y="0"/>
            <a:ext cx="55288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23265" t="18222" r="28294" b="7541"/>
          <a:stretch>
            <a:fillRect/>
          </a:stretch>
        </p:blipFill>
        <p:spPr bwMode="auto">
          <a:xfrm>
            <a:off x="1416676" y="0"/>
            <a:ext cx="596957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23693" t="13643" r="28200" b="6866"/>
          <a:stretch>
            <a:fillRect/>
          </a:stretch>
        </p:blipFill>
        <p:spPr bwMode="auto">
          <a:xfrm>
            <a:off x="1764406" y="-35376"/>
            <a:ext cx="5563673" cy="516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23843" t="23817" r="27655" b="34216"/>
          <a:stretch>
            <a:fillRect/>
          </a:stretch>
        </p:blipFill>
        <p:spPr bwMode="auto">
          <a:xfrm>
            <a:off x="296178" y="0"/>
            <a:ext cx="86932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l="25741" t="16648" r="30706" b="35641"/>
          <a:stretch>
            <a:fillRect/>
          </a:stretch>
        </p:blipFill>
        <p:spPr bwMode="auto">
          <a:xfrm>
            <a:off x="518300" y="0"/>
            <a:ext cx="8011653" cy="493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 l="30762" t="21726" r="31093" b="7738"/>
          <a:stretch>
            <a:fillRect/>
          </a:stretch>
        </p:blipFill>
        <p:spPr bwMode="auto">
          <a:xfrm>
            <a:off x="2209799" y="-16329"/>
            <a:ext cx="4963089" cy="51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6"/>
            <a:ext cx="8215370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факт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стати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стресором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Стресорами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мікроби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отрути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низька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травма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так само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стресорами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ємоціогенні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емоційну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сферу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Picture 1" descr="C:\Documents and Settings\Admin\Рабочий стол\Стрес\3480248_w200_h200_stress_menedzh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934" y="2604325"/>
            <a:ext cx="4262454" cy="23177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стресу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8642" y="386049"/>
            <a:ext cx="8471971" cy="4439339"/>
            <a:chOff x="214282" y="273208"/>
            <a:chExt cx="8572560" cy="656598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5720" y="468062"/>
              <a:ext cx="4286312" cy="2321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 smtClean="0"/>
                <a:t>    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Термін «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стрес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» у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фізіологію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психологію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вперше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ввів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у 1932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році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Уолтер Бредфорд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Кеннон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у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своїх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класичних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роботах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універсальної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реакції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«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боротися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чи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бігти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».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391367" y="4411319"/>
              <a:ext cx="5295144" cy="2321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Досить часто авторство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терміну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передають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відомому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канадському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фізіологу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Гансу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Сельє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проте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використовувати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саме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поняття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стрес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він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почав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лише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у 1946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році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для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пояснення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загальної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адаптаційної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напруги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 descr="http://dic.academic.ru/pictures/bse/jpg/020305414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8593" y="273208"/>
              <a:ext cx="1722501" cy="31599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4" descr="&amp;Scy;&amp;iecy;&amp;lcy;&amp;softcy;&amp;iecy; &amp;Gcy;&amp;acy;&amp;ncy;&amp;scy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297" y="2928934"/>
              <a:ext cx="1669177" cy="28575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214282" y="5786455"/>
              <a:ext cx="3357586" cy="1052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err="1" smtClean="0"/>
                <a:t>Ганс</a:t>
              </a:r>
              <a:r>
                <a:rPr lang="ru-RU" b="1" dirty="0" smtClean="0"/>
                <a:t> </a:t>
              </a:r>
              <a:r>
                <a:rPr lang="ru-RU" b="1" dirty="0" err="1" smtClean="0"/>
                <a:t>Сельє</a:t>
              </a:r>
              <a:r>
                <a:rPr lang="ru-RU" dirty="0" smtClean="0"/>
                <a:t> </a:t>
              </a:r>
            </a:p>
            <a:p>
              <a:pPr algn="ctr"/>
              <a:r>
                <a:rPr lang="en-US" dirty="0" smtClean="0"/>
                <a:t>26 </a:t>
              </a:r>
              <a:r>
                <a:rPr lang="ru-RU" dirty="0" err="1" smtClean="0"/>
                <a:t>січня</a:t>
              </a:r>
              <a:r>
                <a:rPr lang="ru-RU" dirty="0" smtClean="0"/>
                <a:t> 1907  — </a:t>
              </a:r>
            </a:p>
            <a:p>
              <a:pPr algn="ctr"/>
              <a:r>
                <a:rPr lang="ru-RU" dirty="0" smtClean="0"/>
                <a:t>16 </a:t>
              </a:r>
              <a:r>
                <a:rPr lang="ru-RU" dirty="0" err="1" smtClean="0"/>
                <a:t>жовтня</a:t>
              </a:r>
              <a:r>
                <a:rPr lang="ru-RU" dirty="0" smtClean="0"/>
                <a:t> 1982)</a:t>
              </a:r>
              <a:endParaRPr lang="uk-UA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72132" y="3357562"/>
              <a:ext cx="3214710" cy="1052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/>
              <a:r>
                <a:rPr lang="ru-RU" b="1" dirty="0" smtClean="0"/>
                <a:t>Уолтер Бредфорд </a:t>
              </a:r>
              <a:r>
                <a:rPr lang="ru-RU" b="1" dirty="0" err="1" smtClean="0"/>
                <a:t>Кеннон</a:t>
              </a:r>
              <a:r>
                <a:rPr lang="ru-RU" b="1" dirty="0" smtClean="0"/>
                <a:t> </a:t>
              </a:r>
            </a:p>
            <a:p>
              <a:pPr marL="342900" indent="-342900" algn="ctr"/>
              <a:r>
                <a:rPr lang="ru-RU" dirty="0" smtClean="0"/>
                <a:t>19 </a:t>
              </a:r>
              <a:r>
                <a:rPr lang="ru-RU" dirty="0" err="1" smtClean="0"/>
                <a:t>жовтня</a:t>
              </a:r>
              <a:r>
                <a:rPr lang="ru-RU" dirty="0" smtClean="0"/>
                <a:t> 1871 — </a:t>
              </a:r>
            </a:p>
            <a:p>
              <a:pPr marL="342900" indent="-342900" algn="ctr"/>
              <a:r>
                <a:rPr lang="ru-RU" dirty="0" smtClean="0"/>
                <a:t>1 </a:t>
              </a:r>
              <a:r>
                <a:rPr lang="ru-RU" dirty="0" err="1" smtClean="0"/>
                <a:t>жовтня</a:t>
              </a:r>
              <a:r>
                <a:rPr lang="ru-RU" dirty="0" smtClean="0"/>
                <a:t> 1945</a:t>
              </a:r>
              <a:endParaRPr lang="uk-UA" dirty="0"/>
            </a:p>
          </p:txBody>
        </p:sp>
      </p:grpSp>
    </p:spTree>
  </p:cSld>
  <p:clrMapOvr>
    <a:masterClrMapping/>
  </p:clrMapOvr>
  <p:transition advClick="0" advTm="28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7942" y="1768073"/>
            <a:ext cx="570177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Сельє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узяв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застосував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лабораторних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пацюків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той час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експериментував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розтину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пацюків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Сельє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виявив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патологічні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органах.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7139"/>
            <a:ext cx="8643998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/>
              <a:t>  </a:t>
            </a:r>
            <a:r>
              <a:rPr lang="uk-UA" sz="1800" dirty="0" smtClean="0"/>
              <a:t>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Знаменитий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дослідник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noProof="1" smtClean="0"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канадський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фізіолог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Сельє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1936 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опублікував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свою першу роботу по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загальному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адаптаційному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синдрому,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уникав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використовувався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нервово-психічного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напруги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(синдром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боротися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бігти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").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1946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Сельє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почав систематично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://1001.ru/img/selye/selye_g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56" y="2291507"/>
            <a:ext cx="1889781" cy="250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8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07140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стресу</a:t>
            </a:r>
            <a:endParaRPr lang="uk-UA" sz="3600" dirty="0">
              <a:solidFill>
                <a:srgbClr val="7030A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142976" y="803659"/>
            <a:ext cx="7429520" cy="4043763"/>
            <a:chOff x="1643042" y="1357298"/>
            <a:chExt cx="7286708" cy="336972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14678" y="2071678"/>
              <a:ext cx="2571768" cy="1357322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3" name="Группа 25"/>
            <p:cNvGrpSpPr/>
            <p:nvPr/>
          </p:nvGrpSpPr>
          <p:grpSpPr>
            <a:xfrm>
              <a:off x="1643042" y="1357298"/>
              <a:ext cx="1684579" cy="835136"/>
              <a:chOff x="1484796" y="1466364"/>
              <a:chExt cx="1684579" cy="835136"/>
            </a:xfrm>
          </p:grpSpPr>
          <p:sp>
            <p:nvSpPr>
              <p:cNvPr id="14" name="Стрелка вправо 13"/>
              <p:cNvSpPr/>
              <p:nvPr/>
            </p:nvSpPr>
            <p:spPr>
              <a:xfrm rot="12822218">
                <a:off x="1484796" y="1466364"/>
                <a:ext cx="1675999" cy="835136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999306">
                <a:off x="1597738" y="1790086"/>
                <a:ext cx="1571637" cy="25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smtClean="0"/>
                  <a:t>   Хронічний</a:t>
                </a:r>
                <a:endParaRPr lang="uk-UA" sz="2000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315395" y="2357430"/>
              <a:ext cx="2389076" cy="98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СТРЕС</a:t>
              </a:r>
              <a:endPara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6429388" y="2428868"/>
              <a:ext cx="2390379" cy="835136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Стрелка вправо 21"/>
            <p:cNvSpPr/>
            <p:nvPr/>
          </p:nvSpPr>
          <p:spPr>
            <a:xfrm rot="8283529">
              <a:off x="1778899" y="3524934"/>
              <a:ext cx="1675999" cy="83513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Стрелка вправо 22"/>
            <p:cNvSpPr/>
            <p:nvPr/>
          </p:nvSpPr>
          <p:spPr>
            <a:xfrm rot="2492920">
              <a:off x="5566802" y="3522555"/>
              <a:ext cx="1675999" cy="8351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4" name="Группа 26"/>
            <p:cNvGrpSpPr/>
            <p:nvPr/>
          </p:nvGrpSpPr>
          <p:grpSpPr>
            <a:xfrm>
              <a:off x="5727259" y="1357298"/>
              <a:ext cx="1675999" cy="835136"/>
              <a:chOff x="5662379" y="1325836"/>
              <a:chExt cx="1675999" cy="835136"/>
            </a:xfrm>
          </p:grpSpPr>
          <p:sp>
            <p:nvSpPr>
              <p:cNvPr id="19" name="Стрелка вправо 18"/>
              <p:cNvSpPr/>
              <p:nvPr/>
            </p:nvSpPr>
            <p:spPr>
              <a:xfrm rot="19560362">
                <a:off x="5662379" y="1325836"/>
                <a:ext cx="1675999" cy="835136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9527863">
                <a:off x="5678369" y="1626187"/>
                <a:ext cx="1582488" cy="25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smtClean="0"/>
                  <a:t>Фізіологічний</a:t>
                </a:r>
                <a:endParaRPr lang="uk-UA" b="1" dirty="0"/>
              </a:p>
            </p:txBody>
          </p:sp>
        </p:grpSp>
        <p:sp>
          <p:nvSpPr>
            <p:cNvPr id="28" name="Стрелка углом вверх 27"/>
            <p:cNvSpPr/>
            <p:nvPr/>
          </p:nvSpPr>
          <p:spPr>
            <a:xfrm>
              <a:off x="7215206" y="3357562"/>
              <a:ext cx="1643074" cy="1357322"/>
            </a:xfrm>
            <a:prstGeom prst="bent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TextBox 28"/>
            <p:cNvSpPr txBox="1"/>
            <p:nvPr/>
          </p:nvSpPr>
          <p:spPr>
            <a:xfrm rot="19041201">
              <a:off x="2250171" y="3706056"/>
              <a:ext cx="1000132" cy="25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/>
                <a:t>Гострий</a:t>
              </a:r>
              <a:endParaRPr lang="uk-UA" b="1" dirty="0"/>
            </a:p>
          </p:txBody>
        </p:sp>
        <p:sp>
          <p:nvSpPr>
            <p:cNvPr id="30" name="TextBox 29"/>
            <p:cNvSpPr txBox="1"/>
            <p:nvPr/>
          </p:nvSpPr>
          <p:spPr>
            <a:xfrm rot="2468472">
              <a:off x="5536606" y="3820776"/>
              <a:ext cx="1785950" cy="25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/>
                <a:t>Психологічний</a:t>
              </a:r>
              <a:endParaRPr lang="uk-UA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72264" y="2734852"/>
              <a:ext cx="1857388" cy="25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/>
                <a:t>Інформаційний</a:t>
              </a:r>
              <a:endParaRPr lang="uk-UA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86643" y="4357694"/>
              <a:ext cx="1643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/>
                <a:t>Емоційний</a:t>
              </a:r>
              <a:endParaRPr lang="uk-UA" b="1" dirty="0"/>
            </a:p>
          </p:txBody>
        </p:sp>
      </p:grpSp>
      <p:pic>
        <p:nvPicPr>
          <p:cNvPr id="34" name="Picture 3" descr="j02827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204" y="4062418"/>
            <a:ext cx="1441443" cy="108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j02827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5" y="0"/>
            <a:ext cx="1637583" cy="129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 descr="j02827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3161114"/>
            <a:ext cx="1737347" cy="1377550"/>
          </a:xfrm>
          <a:prstGeom prst="rect">
            <a:avLst/>
          </a:prstGeom>
          <a:noFill/>
        </p:spPr>
      </p:pic>
      <p:pic>
        <p:nvPicPr>
          <p:cNvPr id="37" name="Picture 6" descr="j02827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2844" y="0"/>
            <a:ext cx="1214446" cy="10151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19" y="160718"/>
            <a:ext cx="5740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Хронічний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припускає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такого,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морального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з’ясування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стосунків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нервово-психологічний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фізіологічний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напруженим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0164">
            <a:off x="6072198" y="107139"/>
            <a:ext cx="2932938" cy="2681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https://encrypted-tbn1.gstatic.com/images?q=tbn:ANd9GcSa_70vzCpVKfj_d4-MUS5AByx3wHOf_dv46eZEDKGkQ8GP-k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8914">
            <a:off x="99554" y="2684929"/>
            <a:ext cx="3800475" cy="1800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http://image.subscribe.ru/list/digest/health/im_20110126222318_2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4337">
            <a:off x="4429124" y="3214692"/>
            <a:ext cx="4429136" cy="1660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578</Words>
  <Application>Microsoft Office PowerPoint</Application>
  <PresentationFormat>Экран (16:9)</PresentationFormat>
  <Paragraphs>56</Paragraphs>
  <Slides>46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Користувач</cp:lastModifiedBy>
  <cp:revision>18</cp:revision>
  <dcterms:modified xsi:type="dcterms:W3CDTF">2025-02-25T07:00:36Z</dcterms:modified>
</cp:coreProperties>
</file>