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3"/>
  </p:notesMasterIdLst>
  <p:handoutMasterIdLst>
    <p:handoutMasterId r:id="rId24"/>
  </p:handoutMasterIdLst>
  <p:sldIdLst>
    <p:sldId id="292" r:id="rId2"/>
    <p:sldId id="272" r:id="rId3"/>
    <p:sldId id="358" r:id="rId4"/>
    <p:sldId id="361" r:id="rId5"/>
    <p:sldId id="363" r:id="rId6"/>
    <p:sldId id="362" r:id="rId7"/>
    <p:sldId id="359" r:id="rId8"/>
    <p:sldId id="368" r:id="rId9"/>
    <p:sldId id="360" r:id="rId10"/>
    <p:sldId id="382" r:id="rId11"/>
    <p:sldId id="370" r:id="rId12"/>
    <p:sldId id="372" r:id="rId13"/>
    <p:sldId id="381" r:id="rId14"/>
    <p:sldId id="378" r:id="rId15"/>
    <p:sldId id="380" r:id="rId16"/>
    <p:sldId id="374" r:id="rId17"/>
    <p:sldId id="375" r:id="rId18"/>
    <p:sldId id="317" r:id="rId19"/>
    <p:sldId id="295" r:id="rId20"/>
    <p:sldId id="376" r:id="rId21"/>
    <p:sldId id="377" r:id="rId22"/>
  </p:sldIdLst>
  <p:sldSz cx="12192000" cy="6858000"/>
  <p:notesSz cx="10236200" cy="71056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CC0000"/>
    <a:srgbClr val="FFFFCC"/>
    <a:srgbClr val="572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730" autoAdjust="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3EE25-1B2C-455C-80EB-45B64A153E3D}" type="doc">
      <dgm:prSet loTypeId="urn:microsoft.com/office/officeart/2005/8/layout/target2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D3D2B2D-0B11-4749-9A4F-E9C9A39B4735}">
      <dgm:prSet phldrT="[Текст]" custT="1"/>
      <dgm:spPr/>
      <dgm:t>
        <a:bodyPr/>
        <a:lstStyle/>
        <a:p>
          <a:pPr algn="ctr"/>
          <a:r>
            <a:rPr lang="uk-UA" sz="4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Сервіси Інтернету</a:t>
          </a:r>
        </a:p>
        <a:p>
          <a:pPr algn="ctr"/>
          <a:r>
            <a:rPr lang="uk-UA" noProof="0" dirty="0"/>
            <a:t>(</a:t>
          </a:r>
          <a:r>
            <a:rPr lang="uk-UA" sz="2400" noProof="0" dirty="0"/>
            <a:t>Використовувані для комерційних і побутових цілей)</a:t>
          </a:r>
        </a:p>
      </dgm:t>
    </dgm:pt>
    <dgm:pt modelId="{26028469-6251-498D-8EED-B1EFC08CA34A}" type="parTrans" cxnId="{836CDC90-C68A-428C-9923-627728F070FD}">
      <dgm:prSet/>
      <dgm:spPr/>
      <dgm:t>
        <a:bodyPr/>
        <a:lstStyle/>
        <a:p>
          <a:endParaRPr lang="ru-RU"/>
        </a:p>
      </dgm:t>
    </dgm:pt>
    <dgm:pt modelId="{79B80FBE-32E3-4AAE-9698-CAE42396E841}" type="sibTrans" cxnId="{836CDC90-C68A-428C-9923-627728F070FD}">
      <dgm:prSet/>
      <dgm:spPr/>
      <dgm:t>
        <a:bodyPr/>
        <a:lstStyle/>
        <a:p>
          <a:endParaRPr lang="ru-RU"/>
        </a:p>
      </dgm:t>
    </dgm:pt>
    <dgm:pt modelId="{0BE192E6-2058-4930-B33B-8428E730002C}">
      <dgm:prSet phldrT="[Текст]"/>
      <dgm:spPr/>
      <dgm:t>
        <a:bodyPr/>
        <a:lstStyle/>
        <a:p>
          <a:r>
            <a:rPr lang="ru-RU" b="1" dirty="0" err="1"/>
            <a:t>Інтернет-банкінг</a:t>
          </a:r>
          <a:r>
            <a:rPr lang="ru-RU" b="1" dirty="0"/>
            <a:t> </a:t>
          </a:r>
        </a:p>
      </dgm:t>
    </dgm:pt>
    <dgm:pt modelId="{FAD92EA8-B787-47B9-AB4D-DF67522AFF70}" type="parTrans" cxnId="{C3FA00A6-8082-4961-9D7C-FD169914103C}">
      <dgm:prSet/>
      <dgm:spPr/>
      <dgm:t>
        <a:bodyPr/>
        <a:lstStyle/>
        <a:p>
          <a:endParaRPr lang="ru-RU"/>
        </a:p>
      </dgm:t>
    </dgm:pt>
    <dgm:pt modelId="{4D70978E-D544-4E46-A812-BCC9107978EB}" type="sibTrans" cxnId="{C3FA00A6-8082-4961-9D7C-FD169914103C}">
      <dgm:prSet/>
      <dgm:spPr/>
      <dgm:t>
        <a:bodyPr/>
        <a:lstStyle/>
        <a:p>
          <a:endParaRPr lang="ru-RU"/>
        </a:p>
      </dgm:t>
    </dgm:pt>
    <dgm:pt modelId="{DDDB5C73-78BD-476D-AF4E-1055CB3B785F}">
      <dgm:prSet phldrT="[Текст]"/>
      <dgm:spPr/>
      <dgm:t>
        <a:bodyPr/>
        <a:lstStyle/>
        <a:p>
          <a:r>
            <a:rPr lang="ru-RU" b="1" dirty="0" err="1"/>
            <a:t>Мобільна</a:t>
          </a:r>
          <a:r>
            <a:rPr lang="ru-RU" b="1" dirty="0"/>
            <a:t> </a:t>
          </a:r>
          <a:r>
            <a:rPr lang="ru-RU" b="1" dirty="0" err="1"/>
            <a:t>комерція</a:t>
          </a:r>
          <a:endParaRPr lang="ru-RU" b="1" dirty="0"/>
        </a:p>
      </dgm:t>
    </dgm:pt>
    <dgm:pt modelId="{CC780057-DFBE-4775-83AC-D3118801FD1A}" type="parTrans" cxnId="{B162EE1C-2556-4D10-8279-95E090EE45AB}">
      <dgm:prSet/>
      <dgm:spPr/>
      <dgm:t>
        <a:bodyPr/>
        <a:lstStyle/>
        <a:p>
          <a:endParaRPr lang="ru-RU"/>
        </a:p>
      </dgm:t>
    </dgm:pt>
    <dgm:pt modelId="{7F3EB593-3613-4E74-B3A5-4718AC92328C}" type="sibTrans" cxnId="{B162EE1C-2556-4D10-8279-95E090EE45AB}">
      <dgm:prSet/>
      <dgm:spPr/>
      <dgm:t>
        <a:bodyPr/>
        <a:lstStyle/>
        <a:p>
          <a:endParaRPr lang="ru-RU"/>
        </a:p>
      </dgm:t>
    </dgm:pt>
    <dgm:pt modelId="{85623610-CD9D-4123-8B58-875E91E5FBF9}">
      <dgm:prSet phldrT="[Текст]"/>
      <dgm:spPr/>
      <dgm:t>
        <a:bodyPr/>
        <a:lstStyle/>
        <a:p>
          <a:r>
            <a:rPr lang="ru-RU" b="1" dirty="0" err="1"/>
            <a:t>Інтернет-маркетинг</a:t>
          </a:r>
          <a:endParaRPr lang="ru-RU" b="1" dirty="0"/>
        </a:p>
      </dgm:t>
    </dgm:pt>
    <dgm:pt modelId="{ECC5983E-243B-4585-87F4-261251ED028C}" type="parTrans" cxnId="{35EB0D1A-F01C-4138-9343-A43D08519747}">
      <dgm:prSet/>
      <dgm:spPr/>
      <dgm:t>
        <a:bodyPr/>
        <a:lstStyle/>
        <a:p>
          <a:endParaRPr lang="ru-RU"/>
        </a:p>
      </dgm:t>
    </dgm:pt>
    <dgm:pt modelId="{1E35549E-1DD2-4074-86B0-88B45E1FD441}" type="sibTrans" cxnId="{35EB0D1A-F01C-4138-9343-A43D08519747}">
      <dgm:prSet/>
      <dgm:spPr/>
      <dgm:t>
        <a:bodyPr/>
        <a:lstStyle/>
        <a:p>
          <a:endParaRPr lang="ru-RU"/>
        </a:p>
      </dgm:t>
    </dgm:pt>
    <dgm:pt modelId="{CFA22851-A5F5-432D-A3C2-66B3A08C887A}" type="pres">
      <dgm:prSet presAssocID="{4FB3EE25-1B2C-455C-80EB-45B64A153E3D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16D996B5-5812-44E1-B909-C37FAFE6CE18}" type="pres">
      <dgm:prSet presAssocID="{4FB3EE25-1B2C-455C-80EB-45B64A153E3D}" presName="outerBox" presStyleCnt="0"/>
      <dgm:spPr/>
    </dgm:pt>
    <dgm:pt modelId="{27869748-1515-405D-B1E7-067DD80E7657}" type="pres">
      <dgm:prSet presAssocID="{4FB3EE25-1B2C-455C-80EB-45B64A153E3D}" presName="outerBoxParent" presStyleLbl="node1" presStyleIdx="0" presStyleCnt="1" custLinFactNeighborY="13954"/>
      <dgm:spPr/>
    </dgm:pt>
    <dgm:pt modelId="{0FE208ED-8F5D-4DB4-8AAE-B31D25389521}" type="pres">
      <dgm:prSet presAssocID="{4FB3EE25-1B2C-455C-80EB-45B64A153E3D}" presName="outerBoxChildren" presStyleCnt="0"/>
      <dgm:spPr/>
    </dgm:pt>
    <dgm:pt modelId="{8AB5BAB5-5A78-4677-8151-BA2753414470}" type="pres">
      <dgm:prSet presAssocID="{0BE192E6-2058-4930-B33B-8428E730002C}" presName="oChild" presStyleLbl="fgAcc1" presStyleIdx="0" presStyleCnt="3" custLinFactX="-3364" custLinFactNeighborX="-100000">
        <dgm:presLayoutVars>
          <dgm:bulletEnabled val="1"/>
        </dgm:presLayoutVars>
      </dgm:prSet>
      <dgm:spPr/>
    </dgm:pt>
    <dgm:pt modelId="{94122B41-F77C-4C78-B0BA-214092F139E3}" type="pres">
      <dgm:prSet presAssocID="{4D70978E-D544-4E46-A812-BCC9107978EB}" presName="outerSibTrans" presStyleCnt="0"/>
      <dgm:spPr/>
    </dgm:pt>
    <dgm:pt modelId="{5B4552BD-ED55-425D-905A-DF62572FDA11}" type="pres">
      <dgm:prSet presAssocID="{85623610-CD9D-4123-8B58-875E91E5FBF9}" presName="oChild" presStyleLbl="fgAcc1" presStyleIdx="1" presStyleCnt="3">
        <dgm:presLayoutVars>
          <dgm:bulletEnabled val="1"/>
        </dgm:presLayoutVars>
      </dgm:prSet>
      <dgm:spPr/>
    </dgm:pt>
    <dgm:pt modelId="{C8599730-F282-4D8C-A294-A117C3BDFC53}" type="pres">
      <dgm:prSet presAssocID="{1E35549E-1DD2-4074-86B0-88B45E1FD441}" presName="outerSibTrans" presStyleCnt="0"/>
      <dgm:spPr/>
    </dgm:pt>
    <dgm:pt modelId="{9D8AE2EB-E6B7-4470-BB86-6E6F539E49E7}" type="pres">
      <dgm:prSet presAssocID="{DDDB5C73-78BD-476D-AF4E-1055CB3B785F}" presName="oChild" presStyleLbl="fgAcc1" presStyleIdx="2" presStyleCnt="3" custLinFactX="3613" custLinFactNeighborX="100000">
        <dgm:presLayoutVars>
          <dgm:bulletEnabled val="1"/>
        </dgm:presLayoutVars>
      </dgm:prSet>
      <dgm:spPr/>
    </dgm:pt>
  </dgm:ptLst>
  <dgm:cxnLst>
    <dgm:cxn modelId="{96FD5703-DE47-44D4-AD76-C88CBB266F14}" type="presOf" srcId="{0BE192E6-2058-4930-B33B-8428E730002C}" destId="{8AB5BAB5-5A78-4677-8151-BA2753414470}" srcOrd="0" destOrd="0" presId="urn:microsoft.com/office/officeart/2005/8/layout/target2"/>
    <dgm:cxn modelId="{658AC218-AFE3-4A72-94BE-367617A80881}" type="presOf" srcId="{4FB3EE25-1B2C-455C-80EB-45B64A153E3D}" destId="{CFA22851-A5F5-432D-A3C2-66B3A08C887A}" srcOrd="0" destOrd="0" presId="urn:microsoft.com/office/officeart/2005/8/layout/target2"/>
    <dgm:cxn modelId="{35EB0D1A-F01C-4138-9343-A43D08519747}" srcId="{5D3D2B2D-0B11-4749-9A4F-E9C9A39B4735}" destId="{85623610-CD9D-4123-8B58-875E91E5FBF9}" srcOrd="1" destOrd="0" parTransId="{ECC5983E-243B-4585-87F4-261251ED028C}" sibTransId="{1E35549E-1DD2-4074-86B0-88B45E1FD441}"/>
    <dgm:cxn modelId="{B162EE1C-2556-4D10-8279-95E090EE45AB}" srcId="{5D3D2B2D-0B11-4749-9A4F-E9C9A39B4735}" destId="{DDDB5C73-78BD-476D-AF4E-1055CB3B785F}" srcOrd="2" destOrd="0" parTransId="{CC780057-DFBE-4775-83AC-D3118801FD1A}" sibTransId="{7F3EB593-3613-4E74-B3A5-4718AC92328C}"/>
    <dgm:cxn modelId="{1AA6858A-DF0F-446A-A064-76CFC7733CD3}" type="presOf" srcId="{DDDB5C73-78BD-476D-AF4E-1055CB3B785F}" destId="{9D8AE2EB-E6B7-4470-BB86-6E6F539E49E7}" srcOrd="0" destOrd="0" presId="urn:microsoft.com/office/officeart/2005/8/layout/target2"/>
    <dgm:cxn modelId="{836CDC90-C68A-428C-9923-627728F070FD}" srcId="{4FB3EE25-1B2C-455C-80EB-45B64A153E3D}" destId="{5D3D2B2D-0B11-4749-9A4F-E9C9A39B4735}" srcOrd="0" destOrd="0" parTransId="{26028469-6251-498D-8EED-B1EFC08CA34A}" sibTransId="{79B80FBE-32E3-4AAE-9698-CAE42396E841}"/>
    <dgm:cxn modelId="{ACF8ECA3-89C9-4010-9838-E5892BE2A3E7}" type="presOf" srcId="{85623610-CD9D-4123-8B58-875E91E5FBF9}" destId="{5B4552BD-ED55-425D-905A-DF62572FDA11}" srcOrd="0" destOrd="0" presId="urn:microsoft.com/office/officeart/2005/8/layout/target2"/>
    <dgm:cxn modelId="{C3FA00A6-8082-4961-9D7C-FD169914103C}" srcId="{5D3D2B2D-0B11-4749-9A4F-E9C9A39B4735}" destId="{0BE192E6-2058-4930-B33B-8428E730002C}" srcOrd="0" destOrd="0" parTransId="{FAD92EA8-B787-47B9-AB4D-DF67522AFF70}" sibTransId="{4D70978E-D544-4E46-A812-BCC9107978EB}"/>
    <dgm:cxn modelId="{7122C1CF-839E-4168-AD20-14E7B3B0FBC6}" type="presOf" srcId="{5D3D2B2D-0B11-4749-9A4F-E9C9A39B4735}" destId="{27869748-1515-405D-B1E7-067DD80E7657}" srcOrd="0" destOrd="0" presId="urn:microsoft.com/office/officeart/2005/8/layout/target2"/>
    <dgm:cxn modelId="{8C7C9480-A783-44FD-BC4C-EB0F30F97AD9}" type="presParOf" srcId="{CFA22851-A5F5-432D-A3C2-66B3A08C887A}" destId="{16D996B5-5812-44E1-B909-C37FAFE6CE18}" srcOrd="0" destOrd="0" presId="urn:microsoft.com/office/officeart/2005/8/layout/target2"/>
    <dgm:cxn modelId="{481D46C5-5958-436C-8DD7-913B64F12FDC}" type="presParOf" srcId="{16D996B5-5812-44E1-B909-C37FAFE6CE18}" destId="{27869748-1515-405D-B1E7-067DD80E7657}" srcOrd="0" destOrd="0" presId="urn:microsoft.com/office/officeart/2005/8/layout/target2"/>
    <dgm:cxn modelId="{39D91DE8-D349-40A1-B607-E062F103EA71}" type="presParOf" srcId="{16D996B5-5812-44E1-B909-C37FAFE6CE18}" destId="{0FE208ED-8F5D-4DB4-8AAE-B31D25389521}" srcOrd="1" destOrd="0" presId="urn:microsoft.com/office/officeart/2005/8/layout/target2"/>
    <dgm:cxn modelId="{38992134-D0AA-4F55-884E-CA407A56105B}" type="presParOf" srcId="{0FE208ED-8F5D-4DB4-8AAE-B31D25389521}" destId="{8AB5BAB5-5A78-4677-8151-BA2753414470}" srcOrd="0" destOrd="0" presId="urn:microsoft.com/office/officeart/2005/8/layout/target2"/>
    <dgm:cxn modelId="{844FD235-485B-4949-A7BC-57229BF3F41B}" type="presParOf" srcId="{0FE208ED-8F5D-4DB4-8AAE-B31D25389521}" destId="{94122B41-F77C-4C78-B0BA-214092F139E3}" srcOrd="1" destOrd="0" presId="urn:microsoft.com/office/officeart/2005/8/layout/target2"/>
    <dgm:cxn modelId="{190D2630-1EAE-4D3F-9D0D-AB0CA80E9DC6}" type="presParOf" srcId="{0FE208ED-8F5D-4DB4-8AAE-B31D25389521}" destId="{5B4552BD-ED55-425D-905A-DF62572FDA11}" srcOrd="2" destOrd="0" presId="urn:microsoft.com/office/officeart/2005/8/layout/target2"/>
    <dgm:cxn modelId="{FD3D74E3-909D-4418-9340-A32459946D66}" type="presParOf" srcId="{0FE208ED-8F5D-4DB4-8AAE-B31D25389521}" destId="{C8599730-F282-4D8C-A294-A117C3BDFC53}" srcOrd="3" destOrd="0" presId="urn:microsoft.com/office/officeart/2005/8/layout/target2"/>
    <dgm:cxn modelId="{761E016D-3D90-4AFA-85A7-4A4EB1E1B004}" type="presParOf" srcId="{0FE208ED-8F5D-4DB4-8AAE-B31D25389521}" destId="{9D8AE2EB-E6B7-4470-BB86-6E6F539E49E7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69CF8C-23E1-4D16-83F1-03226C74E774}" type="doc">
      <dgm:prSet loTypeId="urn:microsoft.com/office/officeart/2005/8/layout/vProcess5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381481D-7ED3-4F13-B984-AC211AC7E2F2}">
      <dgm:prSet phldrT="[Текст]" custT="1"/>
      <dgm:spPr/>
      <dgm:t>
        <a:bodyPr/>
        <a:lstStyle/>
        <a:p>
          <a:pPr algn="ctr"/>
          <a:r>
            <a:rPr lang="uk-UA" sz="2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Інформаційна безпека</a:t>
          </a:r>
        </a:p>
      </dgm:t>
    </dgm:pt>
    <dgm:pt modelId="{E62E13C9-54D2-4BC2-BB50-347729368E57}" type="parTrans" cxnId="{4593597D-305A-4C23-A1C0-7481D7278938}">
      <dgm:prSet/>
      <dgm:spPr/>
      <dgm:t>
        <a:bodyPr/>
        <a:lstStyle/>
        <a:p>
          <a:pPr algn="ctr"/>
          <a:endParaRPr lang="ru-RU"/>
        </a:p>
      </dgm:t>
    </dgm:pt>
    <dgm:pt modelId="{260A90D0-58F7-4547-937B-A2D833B527A5}" type="sibTrans" cxnId="{4593597D-305A-4C23-A1C0-7481D7278938}">
      <dgm:prSet/>
      <dgm:spPr/>
      <dgm:t>
        <a:bodyPr/>
        <a:lstStyle/>
        <a:p>
          <a:pPr algn="ctr"/>
          <a:endParaRPr lang="ru-RU"/>
        </a:p>
      </dgm:t>
    </dgm:pt>
    <dgm:pt modelId="{DBE1372C-97A3-4E09-A0B2-7820DC3FC6DC}">
      <dgm:prSet phldrT="[Текст]" custT="1"/>
      <dgm:spPr/>
      <dgm:t>
        <a:bodyPr/>
        <a:lstStyle/>
        <a:p>
          <a:pPr algn="ctr"/>
          <a:r>
            <a:rPr lang="uk-UA" sz="2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Збереження банківської таємниці</a:t>
          </a:r>
        </a:p>
      </dgm:t>
    </dgm:pt>
    <dgm:pt modelId="{88358758-7EC5-4400-A5E1-B23B63DB15F4}" type="parTrans" cxnId="{70E5B90D-4569-4ABD-AF68-DCB9B692CF3D}">
      <dgm:prSet/>
      <dgm:spPr/>
      <dgm:t>
        <a:bodyPr/>
        <a:lstStyle/>
        <a:p>
          <a:pPr algn="ctr"/>
          <a:endParaRPr lang="ru-RU"/>
        </a:p>
      </dgm:t>
    </dgm:pt>
    <dgm:pt modelId="{713D0DA0-A5EE-488C-B754-ACE7CC3E571F}" type="sibTrans" cxnId="{70E5B90D-4569-4ABD-AF68-DCB9B692CF3D}">
      <dgm:prSet/>
      <dgm:spPr/>
      <dgm:t>
        <a:bodyPr/>
        <a:lstStyle/>
        <a:p>
          <a:pPr algn="ctr"/>
          <a:endParaRPr lang="ru-RU"/>
        </a:p>
      </dgm:t>
    </dgm:pt>
    <dgm:pt modelId="{0F5AB599-932F-46A6-95A7-BD0314287341}">
      <dgm:prSet phldrT="[Текст]" custT="1"/>
      <dgm:spPr/>
      <dgm:t>
        <a:bodyPr/>
        <a:lstStyle/>
        <a:p>
          <a:pPr algn="ctr"/>
          <a:r>
            <a:rPr lang="uk-UA" sz="2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Збереження грошових коштів</a:t>
          </a:r>
        </a:p>
      </dgm:t>
    </dgm:pt>
    <dgm:pt modelId="{D5A3F240-7032-4745-9319-6E857DE4344D}" type="parTrans" cxnId="{00158EDB-82E5-4374-9520-FD55F3F2B4A9}">
      <dgm:prSet/>
      <dgm:spPr/>
      <dgm:t>
        <a:bodyPr/>
        <a:lstStyle/>
        <a:p>
          <a:pPr algn="ctr"/>
          <a:endParaRPr lang="ru-RU"/>
        </a:p>
      </dgm:t>
    </dgm:pt>
    <dgm:pt modelId="{0D09810E-42B6-4D6A-8852-426833B97201}" type="sibTrans" cxnId="{00158EDB-82E5-4374-9520-FD55F3F2B4A9}">
      <dgm:prSet/>
      <dgm:spPr/>
      <dgm:t>
        <a:bodyPr/>
        <a:lstStyle/>
        <a:p>
          <a:pPr algn="ctr"/>
          <a:endParaRPr lang="ru-RU"/>
        </a:p>
      </dgm:t>
    </dgm:pt>
    <dgm:pt modelId="{E455D9F6-190E-4729-9AF1-532CEE50AEE3}">
      <dgm:prSet phldrT="[Текст]" custT="1"/>
      <dgm:spPr/>
      <dgm:t>
        <a:bodyPr/>
        <a:lstStyle/>
        <a:p>
          <a:pPr algn="ctr"/>
          <a:r>
            <a:rPr lang="uk-UA" sz="2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Захист від фінансового шахрайства</a:t>
          </a:r>
        </a:p>
      </dgm:t>
    </dgm:pt>
    <dgm:pt modelId="{4292BE7E-A649-470D-81A4-3B0F6C6E6EC1}" type="parTrans" cxnId="{4280C317-8925-4DB8-8AEF-3FBEEC9BBA65}">
      <dgm:prSet/>
      <dgm:spPr/>
      <dgm:t>
        <a:bodyPr/>
        <a:lstStyle/>
        <a:p>
          <a:pPr algn="ctr"/>
          <a:endParaRPr lang="ru-RU"/>
        </a:p>
      </dgm:t>
    </dgm:pt>
    <dgm:pt modelId="{BB9B98F4-77E3-4C0F-AB9C-A2E1CA974B3D}" type="sibTrans" cxnId="{4280C317-8925-4DB8-8AEF-3FBEEC9BBA65}">
      <dgm:prSet/>
      <dgm:spPr/>
      <dgm:t>
        <a:bodyPr/>
        <a:lstStyle/>
        <a:p>
          <a:pPr algn="ctr"/>
          <a:endParaRPr lang="ru-RU"/>
        </a:p>
      </dgm:t>
    </dgm:pt>
    <dgm:pt modelId="{98DBBF7B-1AF3-43E8-84AA-01213942171B}" type="pres">
      <dgm:prSet presAssocID="{4A69CF8C-23E1-4D16-83F1-03226C74E774}" presName="outerComposite" presStyleCnt="0">
        <dgm:presLayoutVars>
          <dgm:chMax val="5"/>
          <dgm:dir/>
          <dgm:resizeHandles val="exact"/>
        </dgm:presLayoutVars>
      </dgm:prSet>
      <dgm:spPr/>
    </dgm:pt>
    <dgm:pt modelId="{221F6B5E-1721-4352-A34F-1E8F9609F5C3}" type="pres">
      <dgm:prSet presAssocID="{4A69CF8C-23E1-4D16-83F1-03226C74E774}" presName="dummyMaxCanvas" presStyleCnt="0">
        <dgm:presLayoutVars/>
      </dgm:prSet>
      <dgm:spPr/>
    </dgm:pt>
    <dgm:pt modelId="{35006C91-A27B-4833-803C-DF9718FBD119}" type="pres">
      <dgm:prSet presAssocID="{4A69CF8C-23E1-4D16-83F1-03226C74E774}" presName="FourNodes_1" presStyleLbl="node1" presStyleIdx="0" presStyleCnt="4">
        <dgm:presLayoutVars>
          <dgm:bulletEnabled val="1"/>
        </dgm:presLayoutVars>
      </dgm:prSet>
      <dgm:spPr/>
    </dgm:pt>
    <dgm:pt modelId="{9B9EBF42-5A56-4DAE-A4A3-8AF603441140}" type="pres">
      <dgm:prSet presAssocID="{4A69CF8C-23E1-4D16-83F1-03226C74E774}" presName="FourNodes_2" presStyleLbl="node1" presStyleIdx="1" presStyleCnt="4">
        <dgm:presLayoutVars>
          <dgm:bulletEnabled val="1"/>
        </dgm:presLayoutVars>
      </dgm:prSet>
      <dgm:spPr/>
    </dgm:pt>
    <dgm:pt modelId="{D23351A7-C4F3-4F2E-A577-B5224A75C55D}" type="pres">
      <dgm:prSet presAssocID="{4A69CF8C-23E1-4D16-83F1-03226C74E774}" presName="FourNodes_3" presStyleLbl="node1" presStyleIdx="2" presStyleCnt="4">
        <dgm:presLayoutVars>
          <dgm:bulletEnabled val="1"/>
        </dgm:presLayoutVars>
      </dgm:prSet>
      <dgm:spPr/>
    </dgm:pt>
    <dgm:pt modelId="{13DF225B-F2CF-43C8-8DD6-2F0F4DC1F38E}" type="pres">
      <dgm:prSet presAssocID="{4A69CF8C-23E1-4D16-83F1-03226C74E774}" presName="FourNodes_4" presStyleLbl="node1" presStyleIdx="3" presStyleCnt="4">
        <dgm:presLayoutVars>
          <dgm:bulletEnabled val="1"/>
        </dgm:presLayoutVars>
      </dgm:prSet>
      <dgm:spPr/>
    </dgm:pt>
    <dgm:pt modelId="{520E6550-B3C9-4E34-9B81-4D4F8885A15F}" type="pres">
      <dgm:prSet presAssocID="{4A69CF8C-23E1-4D16-83F1-03226C74E774}" presName="FourConn_1-2" presStyleLbl="fgAccFollowNode1" presStyleIdx="0" presStyleCnt="3">
        <dgm:presLayoutVars>
          <dgm:bulletEnabled val="1"/>
        </dgm:presLayoutVars>
      </dgm:prSet>
      <dgm:spPr/>
    </dgm:pt>
    <dgm:pt modelId="{91D90757-2FAA-487C-AE92-C44361ACCF43}" type="pres">
      <dgm:prSet presAssocID="{4A69CF8C-23E1-4D16-83F1-03226C74E774}" presName="FourConn_2-3" presStyleLbl="fgAccFollowNode1" presStyleIdx="1" presStyleCnt="3">
        <dgm:presLayoutVars>
          <dgm:bulletEnabled val="1"/>
        </dgm:presLayoutVars>
      </dgm:prSet>
      <dgm:spPr/>
    </dgm:pt>
    <dgm:pt modelId="{5E3C8C90-FDE9-42C1-8471-582B27B91883}" type="pres">
      <dgm:prSet presAssocID="{4A69CF8C-23E1-4D16-83F1-03226C74E774}" presName="FourConn_3-4" presStyleLbl="fgAccFollowNode1" presStyleIdx="2" presStyleCnt="3">
        <dgm:presLayoutVars>
          <dgm:bulletEnabled val="1"/>
        </dgm:presLayoutVars>
      </dgm:prSet>
      <dgm:spPr/>
    </dgm:pt>
    <dgm:pt modelId="{17634529-30A8-4AA7-B8B2-42E39D4616E0}" type="pres">
      <dgm:prSet presAssocID="{4A69CF8C-23E1-4D16-83F1-03226C74E774}" presName="FourNodes_1_text" presStyleLbl="node1" presStyleIdx="3" presStyleCnt="4">
        <dgm:presLayoutVars>
          <dgm:bulletEnabled val="1"/>
        </dgm:presLayoutVars>
      </dgm:prSet>
      <dgm:spPr/>
    </dgm:pt>
    <dgm:pt modelId="{93E94CA7-E9B9-4911-A6D8-F33A41B7DB88}" type="pres">
      <dgm:prSet presAssocID="{4A69CF8C-23E1-4D16-83F1-03226C74E774}" presName="FourNodes_2_text" presStyleLbl="node1" presStyleIdx="3" presStyleCnt="4">
        <dgm:presLayoutVars>
          <dgm:bulletEnabled val="1"/>
        </dgm:presLayoutVars>
      </dgm:prSet>
      <dgm:spPr/>
    </dgm:pt>
    <dgm:pt modelId="{99833104-D00F-446A-8318-EC65380A2946}" type="pres">
      <dgm:prSet presAssocID="{4A69CF8C-23E1-4D16-83F1-03226C74E774}" presName="FourNodes_3_text" presStyleLbl="node1" presStyleIdx="3" presStyleCnt="4">
        <dgm:presLayoutVars>
          <dgm:bulletEnabled val="1"/>
        </dgm:presLayoutVars>
      </dgm:prSet>
      <dgm:spPr/>
    </dgm:pt>
    <dgm:pt modelId="{46360D9E-9746-40A3-8819-E94305540799}" type="pres">
      <dgm:prSet presAssocID="{4A69CF8C-23E1-4D16-83F1-03226C74E77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0E5B90D-4569-4ABD-AF68-DCB9B692CF3D}" srcId="{4A69CF8C-23E1-4D16-83F1-03226C74E774}" destId="{DBE1372C-97A3-4E09-A0B2-7820DC3FC6DC}" srcOrd="1" destOrd="0" parTransId="{88358758-7EC5-4400-A5E1-B23B63DB15F4}" sibTransId="{713D0DA0-A5EE-488C-B754-ACE7CC3E571F}"/>
    <dgm:cxn modelId="{D20F080F-46DE-451D-8AF3-7AF8C35FC69A}" type="presOf" srcId="{D381481D-7ED3-4F13-B984-AC211AC7E2F2}" destId="{35006C91-A27B-4833-803C-DF9718FBD119}" srcOrd="0" destOrd="0" presId="urn:microsoft.com/office/officeart/2005/8/layout/vProcess5"/>
    <dgm:cxn modelId="{4280C317-8925-4DB8-8AEF-3FBEEC9BBA65}" srcId="{4A69CF8C-23E1-4D16-83F1-03226C74E774}" destId="{E455D9F6-190E-4729-9AF1-532CEE50AEE3}" srcOrd="3" destOrd="0" parTransId="{4292BE7E-A649-470D-81A4-3B0F6C6E6EC1}" sibTransId="{BB9B98F4-77E3-4C0F-AB9C-A2E1CA974B3D}"/>
    <dgm:cxn modelId="{DD686B1D-37C6-4389-BBD4-4B1C8ADEDF74}" type="presOf" srcId="{E455D9F6-190E-4729-9AF1-532CEE50AEE3}" destId="{46360D9E-9746-40A3-8819-E94305540799}" srcOrd="1" destOrd="0" presId="urn:microsoft.com/office/officeart/2005/8/layout/vProcess5"/>
    <dgm:cxn modelId="{9105501E-153C-4ECE-9C3F-EB23AE831353}" type="presOf" srcId="{713D0DA0-A5EE-488C-B754-ACE7CC3E571F}" destId="{91D90757-2FAA-487C-AE92-C44361ACCF43}" srcOrd="0" destOrd="0" presId="urn:microsoft.com/office/officeart/2005/8/layout/vProcess5"/>
    <dgm:cxn modelId="{9281972C-0285-46A5-BC37-3E960C585E51}" type="presOf" srcId="{D381481D-7ED3-4F13-B984-AC211AC7E2F2}" destId="{17634529-30A8-4AA7-B8B2-42E39D4616E0}" srcOrd="1" destOrd="0" presId="urn:microsoft.com/office/officeart/2005/8/layout/vProcess5"/>
    <dgm:cxn modelId="{205A9736-A558-471E-A530-CF73F59D3B48}" type="presOf" srcId="{0F5AB599-932F-46A6-95A7-BD0314287341}" destId="{99833104-D00F-446A-8318-EC65380A2946}" srcOrd="1" destOrd="0" presId="urn:microsoft.com/office/officeart/2005/8/layout/vProcess5"/>
    <dgm:cxn modelId="{5D481540-E2DF-4DB5-8769-B47120A96828}" type="presOf" srcId="{0D09810E-42B6-4D6A-8852-426833B97201}" destId="{5E3C8C90-FDE9-42C1-8471-582B27B91883}" srcOrd="0" destOrd="0" presId="urn:microsoft.com/office/officeart/2005/8/layout/vProcess5"/>
    <dgm:cxn modelId="{8FD2B66F-ACC0-4E83-AF33-1088DF8AACFA}" type="presOf" srcId="{E455D9F6-190E-4729-9AF1-532CEE50AEE3}" destId="{13DF225B-F2CF-43C8-8DD6-2F0F4DC1F38E}" srcOrd="0" destOrd="0" presId="urn:microsoft.com/office/officeart/2005/8/layout/vProcess5"/>
    <dgm:cxn modelId="{4593597D-305A-4C23-A1C0-7481D7278938}" srcId="{4A69CF8C-23E1-4D16-83F1-03226C74E774}" destId="{D381481D-7ED3-4F13-B984-AC211AC7E2F2}" srcOrd="0" destOrd="0" parTransId="{E62E13C9-54D2-4BC2-BB50-347729368E57}" sibTransId="{260A90D0-58F7-4547-937B-A2D833B527A5}"/>
    <dgm:cxn modelId="{D5DE8985-DEFA-4B3E-9D2A-04A4E2F53766}" type="presOf" srcId="{DBE1372C-97A3-4E09-A0B2-7820DC3FC6DC}" destId="{9B9EBF42-5A56-4DAE-A4A3-8AF603441140}" srcOrd="0" destOrd="0" presId="urn:microsoft.com/office/officeart/2005/8/layout/vProcess5"/>
    <dgm:cxn modelId="{C8E67EB1-011C-4E5B-ABEB-6BE6204100E1}" type="presOf" srcId="{DBE1372C-97A3-4E09-A0B2-7820DC3FC6DC}" destId="{93E94CA7-E9B9-4911-A6D8-F33A41B7DB88}" srcOrd="1" destOrd="0" presId="urn:microsoft.com/office/officeart/2005/8/layout/vProcess5"/>
    <dgm:cxn modelId="{A055E5CC-8279-4D9C-BCA3-B9D083451027}" type="presOf" srcId="{260A90D0-58F7-4547-937B-A2D833B527A5}" destId="{520E6550-B3C9-4E34-9B81-4D4F8885A15F}" srcOrd="0" destOrd="0" presId="urn:microsoft.com/office/officeart/2005/8/layout/vProcess5"/>
    <dgm:cxn modelId="{376A06DA-596E-4FFF-94AC-5B0029B93DF0}" type="presOf" srcId="{4A69CF8C-23E1-4D16-83F1-03226C74E774}" destId="{98DBBF7B-1AF3-43E8-84AA-01213942171B}" srcOrd="0" destOrd="0" presId="urn:microsoft.com/office/officeart/2005/8/layout/vProcess5"/>
    <dgm:cxn modelId="{00158EDB-82E5-4374-9520-FD55F3F2B4A9}" srcId="{4A69CF8C-23E1-4D16-83F1-03226C74E774}" destId="{0F5AB599-932F-46A6-95A7-BD0314287341}" srcOrd="2" destOrd="0" parTransId="{D5A3F240-7032-4745-9319-6E857DE4344D}" sibTransId="{0D09810E-42B6-4D6A-8852-426833B97201}"/>
    <dgm:cxn modelId="{DCBA16EF-58A0-4BB4-A6E8-8A649051C7F9}" type="presOf" srcId="{0F5AB599-932F-46A6-95A7-BD0314287341}" destId="{D23351A7-C4F3-4F2E-A577-B5224A75C55D}" srcOrd="0" destOrd="0" presId="urn:microsoft.com/office/officeart/2005/8/layout/vProcess5"/>
    <dgm:cxn modelId="{BFD2821D-684F-4986-ACBB-70EEB3804CA0}" type="presParOf" srcId="{98DBBF7B-1AF3-43E8-84AA-01213942171B}" destId="{221F6B5E-1721-4352-A34F-1E8F9609F5C3}" srcOrd="0" destOrd="0" presId="urn:microsoft.com/office/officeart/2005/8/layout/vProcess5"/>
    <dgm:cxn modelId="{39BCB6A2-0136-4E03-B224-0D8B4784D92E}" type="presParOf" srcId="{98DBBF7B-1AF3-43E8-84AA-01213942171B}" destId="{35006C91-A27B-4833-803C-DF9718FBD119}" srcOrd="1" destOrd="0" presId="urn:microsoft.com/office/officeart/2005/8/layout/vProcess5"/>
    <dgm:cxn modelId="{96433285-9A10-48A3-A051-2F34B89DC24B}" type="presParOf" srcId="{98DBBF7B-1AF3-43E8-84AA-01213942171B}" destId="{9B9EBF42-5A56-4DAE-A4A3-8AF603441140}" srcOrd="2" destOrd="0" presId="urn:microsoft.com/office/officeart/2005/8/layout/vProcess5"/>
    <dgm:cxn modelId="{83C2CC07-C3BD-47D9-BF3F-BC88E70B4662}" type="presParOf" srcId="{98DBBF7B-1AF3-43E8-84AA-01213942171B}" destId="{D23351A7-C4F3-4F2E-A577-B5224A75C55D}" srcOrd="3" destOrd="0" presId="urn:microsoft.com/office/officeart/2005/8/layout/vProcess5"/>
    <dgm:cxn modelId="{29FB0883-04F1-415D-A27F-402D6FDBABA7}" type="presParOf" srcId="{98DBBF7B-1AF3-43E8-84AA-01213942171B}" destId="{13DF225B-F2CF-43C8-8DD6-2F0F4DC1F38E}" srcOrd="4" destOrd="0" presId="urn:microsoft.com/office/officeart/2005/8/layout/vProcess5"/>
    <dgm:cxn modelId="{32EFA905-079C-4C5E-A104-B7B0CBE1EB9D}" type="presParOf" srcId="{98DBBF7B-1AF3-43E8-84AA-01213942171B}" destId="{520E6550-B3C9-4E34-9B81-4D4F8885A15F}" srcOrd="5" destOrd="0" presId="urn:microsoft.com/office/officeart/2005/8/layout/vProcess5"/>
    <dgm:cxn modelId="{5526AA69-4BC3-449D-ADED-EABF280DF157}" type="presParOf" srcId="{98DBBF7B-1AF3-43E8-84AA-01213942171B}" destId="{91D90757-2FAA-487C-AE92-C44361ACCF43}" srcOrd="6" destOrd="0" presId="urn:microsoft.com/office/officeart/2005/8/layout/vProcess5"/>
    <dgm:cxn modelId="{9BF32C5A-31B5-49CB-BA50-AFA5C3BE1E8A}" type="presParOf" srcId="{98DBBF7B-1AF3-43E8-84AA-01213942171B}" destId="{5E3C8C90-FDE9-42C1-8471-582B27B91883}" srcOrd="7" destOrd="0" presId="urn:microsoft.com/office/officeart/2005/8/layout/vProcess5"/>
    <dgm:cxn modelId="{C8C243BA-7C3B-4233-B077-2A08D2B8A967}" type="presParOf" srcId="{98DBBF7B-1AF3-43E8-84AA-01213942171B}" destId="{17634529-30A8-4AA7-B8B2-42E39D4616E0}" srcOrd="8" destOrd="0" presId="urn:microsoft.com/office/officeart/2005/8/layout/vProcess5"/>
    <dgm:cxn modelId="{18D6475D-08CF-4E67-839E-44E21C1C09DE}" type="presParOf" srcId="{98DBBF7B-1AF3-43E8-84AA-01213942171B}" destId="{93E94CA7-E9B9-4911-A6D8-F33A41B7DB88}" srcOrd="9" destOrd="0" presId="urn:microsoft.com/office/officeart/2005/8/layout/vProcess5"/>
    <dgm:cxn modelId="{3CA038B9-9DEE-44FF-BB8F-C7722530817C}" type="presParOf" srcId="{98DBBF7B-1AF3-43E8-84AA-01213942171B}" destId="{99833104-D00F-446A-8318-EC65380A2946}" srcOrd="10" destOrd="0" presId="urn:microsoft.com/office/officeart/2005/8/layout/vProcess5"/>
    <dgm:cxn modelId="{09292DD4-2DBD-4B9D-AA7E-661EBDE8BF52}" type="presParOf" srcId="{98DBBF7B-1AF3-43E8-84AA-01213942171B}" destId="{46360D9E-9746-40A3-8819-E9430554079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69748-1515-405D-B1E7-067DD80E7657}">
      <dsp:nvSpPr>
        <dsp:cNvPr id="0" name=""/>
        <dsp:cNvSpPr/>
      </dsp:nvSpPr>
      <dsp:spPr>
        <a:xfrm>
          <a:off x="0" y="0"/>
          <a:ext cx="10801200" cy="3744416"/>
        </a:xfrm>
        <a:prstGeom prst="roundRect">
          <a:avLst>
            <a:gd name="adj" fmla="val 8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2311657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Сервіси Інтернету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kern="1200" noProof="0" dirty="0"/>
            <a:t>(</a:t>
          </a:r>
          <a:r>
            <a:rPr lang="uk-UA" sz="2400" kern="1200" noProof="0" dirty="0"/>
            <a:t>Використовувані для комерційних і побутових цілей)</a:t>
          </a:r>
        </a:p>
      </dsp:txBody>
      <dsp:txXfrm>
        <a:off x="93220" y="93220"/>
        <a:ext cx="10614760" cy="3557976"/>
      </dsp:txXfrm>
    </dsp:sp>
    <dsp:sp modelId="{8AB5BAB5-5A78-4677-8151-BA2753414470}">
      <dsp:nvSpPr>
        <dsp:cNvPr id="0" name=""/>
        <dsp:cNvSpPr/>
      </dsp:nvSpPr>
      <dsp:spPr>
        <a:xfrm>
          <a:off x="102861" y="1684987"/>
          <a:ext cx="3381967" cy="1684987"/>
        </a:xfrm>
        <a:prstGeom prst="roundRect">
          <a:avLst>
            <a:gd name="adj" fmla="val 105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 err="1"/>
            <a:t>Інтернет-банкінг</a:t>
          </a:r>
          <a:r>
            <a:rPr lang="ru-RU" sz="4400" b="1" kern="1200" dirty="0"/>
            <a:t> </a:t>
          </a:r>
        </a:p>
      </dsp:txBody>
      <dsp:txXfrm>
        <a:off x="154680" y="1736806"/>
        <a:ext cx="3278329" cy="1581349"/>
      </dsp:txXfrm>
    </dsp:sp>
    <dsp:sp modelId="{5B4552BD-ED55-425D-905A-DF62572FDA11}">
      <dsp:nvSpPr>
        <dsp:cNvPr id="0" name=""/>
        <dsp:cNvSpPr/>
      </dsp:nvSpPr>
      <dsp:spPr>
        <a:xfrm>
          <a:off x="3705397" y="1684987"/>
          <a:ext cx="3381967" cy="1684987"/>
        </a:xfrm>
        <a:prstGeom prst="roundRect">
          <a:avLst>
            <a:gd name="adj" fmla="val 105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 err="1"/>
            <a:t>Інтернет-маркетинг</a:t>
          </a:r>
          <a:endParaRPr lang="ru-RU" sz="4400" b="1" kern="1200" dirty="0"/>
        </a:p>
      </dsp:txBody>
      <dsp:txXfrm>
        <a:off x="3757216" y="1736806"/>
        <a:ext cx="3278329" cy="1581349"/>
      </dsp:txXfrm>
    </dsp:sp>
    <dsp:sp modelId="{9D8AE2EB-E6B7-4470-BB86-6E6F539E49E7}">
      <dsp:nvSpPr>
        <dsp:cNvPr id="0" name=""/>
        <dsp:cNvSpPr/>
      </dsp:nvSpPr>
      <dsp:spPr>
        <a:xfrm>
          <a:off x="7316354" y="1684987"/>
          <a:ext cx="3381967" cy="1684987"/>
        </a:xfrm>
        <a:prstGeom prst="roundRect">
          <a:avLst>
            <a:gd name="adj" fmla="val 105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 err="1"/>
            <a:t>Мобільна</a:t>
          </a:r>
          <a:r>
            <a:rPr lang="ru-RU" sz="4400" b="1" kern="1200" dirty="0"/>
            <a:t> </a:t>
          </a:r>
          <a:r>
            <a:rPr lang="ru-RU" sz="4400" b="1" kern="1200" dirty="0" err="1"/>
            <a:t>комерція</a:t>
          </a:r>
          <a:endParaRPr lang="ru-RU" sz="4400" b="1" kern="1200" dirty="0"/>
        </a:p>
      </dsp:txBody>
      <dsp:txXfrm>
        <a:off x="7368173" y="1736806"/>
        <a:ext cx="3278329" cy="1581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06C91-A27B-4833-803C-DF9718FBD119}">
      <dsp:nvSpPr>
        <dsp:cNvPr id="0" name=""/>
        <dsp:cNvSpPr/>
      </dsp:nvSpPr>
      <dsp:spPr>
        <a:xfrm>
          <a:off x="0" y="0"/>
          <a:ext cx="7315199" cy="950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Інформаційна безпека</a:t>
          </a:r>
        </a:p>
      </dsp:txBody>
      <dsp:txXfrm>
        <a:off x="27839" y="27839"/>
        <a:ext cx="6209212" cy="894827"/>
      </dsp:txXfrm>
    </dsp:sp>
    <dsp:sp modelId="{9B9EBF42-5A56-4DAE-A4A3-8AF603441140}">
      <dsp:nvSpPr>
        <dsp:cNvPr id="0" name=""/>
        <dsp:cNvSpPr/>
      </dsp:nvSpPr>
      <dsp:spPr>
        <a:xfrm>
          <a:off x="612647" y="1123324"/>
          <a:ext cx="7315199" cy="950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Збереження банківської таємниці</a:t>
          </a:r>
        </a:p>
      </dsp:txBody>
      <dsp:txXfrm>
        <a:off x="640486" y="1151163"/>
        <a:ext cx="6029044" cy="894827"/>
      </dsp:txXfrm>
    </dsp:sp>
    <dsp:sp modelId="{D23351A7-C4F3-4F2E-A577-B5224A75C55D}">
      <dsp:nvSpPr>
        <dsp:cNvPr id="0" name=""/>
        <dsp:cNvSpPr/>
      </dsp:nvSpPr>
      <dsp:spPr>
        <a:xfrm>
          <a:off x="1216151" y="2246649"/>
          <a:ext cx="7315199" cy="950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Збереження грошових коштів</a:t>
          </a:r>
        </a:p>
      </dsp:txBody>
      <dsp:txXfrm>
        <a:off x="1243990" y="2274488"/>
        <a:ext cx="6038188" cy="894827"/>
      </dsp:txXfrm>
    </dsp:sp>
    <dsp:sp modelId="{13DF225B-F2CF-43C8-8DD6-2F0F4DC1F38E}">
      <dsp:nvSpPr>
        <dsp:cNvPr id="0" name=""/>
        <dsp:cNvSpPr/>
      </dsp:nvSpPr>
      <dsp:spPr>
        <a:xfrm>
          <a:off x="1828799" y="3369974"/>
          <a:ext cx="7315199" cy="950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Захист від фінансового шахрайства</a:t>
          </a:r>
        </a:p>
      </dsp:txBody>
      <dsp:txXfrm>
        <a:off x="1856638" y="3397813"/>
        <a:ext cx="6029044" cy="894827"/>
      </dsp:txXfrm>
    </dsp:sp>
    <dsp:sp modelId="{520E6550-B3C9-4E34-9B81-4D4F8885A15F}">
      <dsp:nvSpPr>
        <dsp:cNvPr id="0" name=""/>
        <dsp:cNvSpPr/>
      </dsp:nvSpPr>
      <dsp:spPr>
        <a:xfrm>
          <a:off x="6697370" y="728000"/>
          <a:ext cx="617828" cy="6178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6836381" y="728000"/>
        <a:ext cx="339806" cy="464916"/>
      </dsp:txXfrm>
    </dsp:sp>
    <dsp:sp modelId="{91D90757-2FAA-487C-AE92-C44361ACCF43}">
      <dsp:nvSpPr>
        <dsp:cNvPr id="0" name=""/>
        <dsp:cNvSpPr/>
      </dsp:nvSpPr>
      <dsp:spPr>
        <a:xfrm>
          <a:off x="7310018" y="1851325"/>
          <a:ext cx="617828" cy="61782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7449029" y="1851325"/>
        <a:ext cx="339806" cy="464916"/>
      </dsp:txXfrm>
    </dsp:sp>
    <dsp:sp modelId="{5E3C8C90-FDE9-42C1-8471-582B27B91883}">
      <dsp:nvSpPr>
        <dsp:cNvPr id="0" name=""/>
        <dsp:cNvSpPr/>
      </dsp:nvSpPr>
      <dsp:spPr>
        <a:xfrm>
          <a:off x="7913522" y="2974650"/>
          <a:ext cx="617828" cy="61782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8052533" y="2974650"/>
        <a:ext cx="339806" cy="464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94" tIns="49547" rIns="99094" bIns="49547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94" tIns="49547" rIns="99094" bIns="49547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846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94" tIns="49547" rIns="99094" bIns="49547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4846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94" tIns="49547" rIns="99094" bIns="49547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3B6C33C-258E-4DF3-9531-B6ACFF6606F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755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BDB8CC-EB2A-4011-A48D-9C8DE590FACC}" type="datetimeFigureOut">
              <a:rPr lang="uk-UA"/>
              <a:pPr>
                <a:defRPr/>
              </a:pPr>
              <a:t>27.09.2023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3925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3938" y="3375025"/>
            <a:ext cx="8188325" cy="319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748463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97550" y="6748463"/>
            <a:ext cx="4437063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E698A46-D47D-4F22-AB4A-D523BE7E9CA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324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3925" cy="2663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C610E-23A1-4102-BCD7-AF8B6A667FBF}" type="slidenum">
              <a:rPr lang="uk-UA" smtClean="0"/>
              <a:pPr>
                <a:defRPr/>
              </a:pPr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3211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3925" cy="2663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98A46-D47D-4F22-AB4A-D523BE7E9CA0}" type="slidenum">
              <a:rPr lang="uk-UA" smtClean="0"/>
              <a:pPr>
                <a:defRPr/>
              </a:pPr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8809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3925" cy="2663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98A46-D47D-4F22-AB4A-D523BE7E9CA0}" type="slidenum">
              <a:rPr lang="uk-UA" smtClean="0"/>
              <a:pPr>
                <a:defRPr/>
              </a:pPr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8809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3925" cy="2663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98A46-D47D-4F22-AB4A-D523BE7E9CA0}" type="slidenum">
              <a:rPr lang="uk-UA" smtClean="0"/>
              <a:pPr>
                <a:defRPr/>
              </a:pPr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880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3925" cy="2663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98A46-D47D-4F22-AB4A-D523BE7E9CA0}" type="slidenum">
              <a:rPr lang="uk-UA" smtClean="0"/>
              <a:pPr>
                <a:defRPr/>
              </a:pPr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8809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3925" cy="2663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98A46-D47D-4F22-AB4A-D523BE7E9CA0}" type="slidenum">
              <a:rPr lang="uk-UA" smtClean="0"/>
              <a:pPr>
                <a:defRPr/>
              </a:pPr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8809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3925" cy="2663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98A46-D47D-4F22-AB4A-D523BE7E9CA0}" type="slidenum">
              <a:rPr lang="uk-UA" smtClean="0"/>
              <a:pPr>
                <a:defRPr/>
              </a:pPr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8809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3925" cy="2663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98A46-D47D-4F22-AB4A-D523BE7E9CA0}" type="slidenum">
              <a:rPr lang="uk-UA" smtClean="0"/>
              <a:pPr>
                <a:defRPr/>
              </a:pPr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8809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3925" cy="2663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98A46-D47D-4F22-AB4A-D523BE7E9CA0}" type="slidenum">
              <a:rPr lang="uk-UA" smtClean="0"/>
              <a:pPr>
                <a:defRPr/>
              </a:pPr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8809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3925" cy="2663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98A46-D47D-4F22-AB4A-D523BE7E9CA0}" type="slidenum">
              <a:rPr lang="uk-UA" smtClean="0"/>
              <a:pPr>
                <a:defRPr/>
              </a:pPr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880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5BB52-79FD-49E0-8B7A-406F090109C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60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5BB52-79FD-49E0-8B7A-406F090109C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72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5BB52-79FD-49E0-8B7A-406F090109C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79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5BB52-79FD-49E0-8B7A-406F090109C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04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5BB52-79FD-49E0-8B7A-406F090109C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43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5BB52-79FD-49E0-8B7A-406F090109C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46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5BB52-79FD-49E0-8B7A-406F090109C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9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5BB52-79FD-49E0-8B7A-406F090109C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13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5BB52-79FD-49E0-8B7A-406F090109C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9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5BB52-79FD-49E0-8B7A-406F090109C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7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5BB52-79FD-49E0-8B7A-406F090109C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90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C5BB52-79FD-49E0-8B7A-406F090109C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38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zorro.gov.ua/" TargetMode="External"/><Relationship Id="rId7" Type="http://schemas.openxmlformats.org/officeDocument/2006/relationships/hyperlink" Target="https://diia.gov.ua/" TargetMode="External"/><Relationship Id="rId2" Type="http://schemas.openxmlformats.org/officeDocument/2006/relationships/hyperlink" Target="https://petition.president.gov.ua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ed.reforms.in.ua/" TargetMode="External"/><Relationship Id="rId5" Type="http://schemas.openxmlformats.org/officeDocument/2006/relationships/hyperlink" Target="https://isuo.org/" TargetMode="External"/><Relationship Id="rId4" Type="http://schemas.openxmlformats.org/officeDocument/2006/relationships/hyperlink" Target="http://ccl.org.ua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youtube.com/watch?v=BhIMkKfznqM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uz.ligazakon.ua/ua/magazine_article/EA013716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352" y="260648"/>
            <a:ext cx="86831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1"/>
          <p:cNvSpPr txBox="1">
            <a:spLocks/>
          </p:cNvSpPr>
          <p:nvPr/>
        </p:nvSpPr>
        <p:spPr bwMode="auto">
          <a:xfrm>
            <a:off x="1131671" y="428604"/>
            <a:ext cx="1007689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>
              <a:spcBef>
                <a:spcPts val="1200"/>
              </a:spcBef>
              <a:buSzPct val="100000"/>
              <a:buFont typeface="+mj-lt"/>
              <a:buAutoNum type="arabicPeriod"/>
              <a:defRPr/>
            </a:pPr>
            <a:r>
              <a:rPr lang="uk-UA" sz="3600" dirty="0">
                <a:solidFill>
                  <a:srgbClr val="002060"/>
                </a:solidFill>
                <a:ea typeface="Microsoft JhengHei" pitchFamily="34" charset="-120"/>
                <a:cs typeface="Aharoni" pitchFamily="2" charset="-79"/>
              </a:rPr>
              <a:t>Де ви або ваші рідні використовуєте пластикові картки для розрахунків за товари, послуги?</a:t>
            </a:r>
          </a:p>
          <a:p>
            <a:pPr marL="514350" indent="-514350">
              <a:spcBef>
                <a:spcPts val="1200"/>
              </a:spcBef>
              <a:buSzPct val="100000"/>
              <a:buFont typeface="+mj-lt"/>
              <a:buAutoNum type="arabicPeriod"/>
              <a:defRPr/>
            </a:pPr>
            <a:r>
              <a:rPr lang="uk-UA" sz="3600" dirty="0">
                <a:solidFill>
                  <a:srgbClr val="002060"/>
                </a:solidFill>
                <a:ea typeface="Microsoft JhengHei" pitchFamily="34" charset="-120"/>
                <a:cs typeface="Aharoni" pitchFamily="2" charset="-79"/>
              </a:rPr>
              <a:t>Чи здійснювала ваша сім'я покупки через Інтернет? Які категорії товарів ви купуєте в Інтернеті? Якими сайтами для цього користуєтеся?</a:t>
            </a:r>
          </a:p>
          <a:p>
            <a:pPr marL="514350" indent="-514350">
              <a:spcBef>
                <a:spcPts val="1200"/>
              </a:spcBef>
              <a:buSzPct val="100000"/>
              <a:buFont typeface="+mj-lt"/>
              <a:buAutoNum type="arabicPeriod"/>
              <a:defRPr/>
            </a:pPr>
            <a:r>
              <a:rPr lang="uk-UA" sz="3600" dirty="0">
                <a:solidFill>
                  <a:srgbClr val="002060"/>
                </a:solidFill>
                <a:ea typeface="Microsoft JhengHei" pitchFamily="34" charset="-120"/>
                <a:cs typeface="Aharoni" pitchFamily="2" charset="-79"/>
              </a:rPr>
              <a:t>Якими сайтами органів державної влади користуєтеся ви або ваші рідні? З якою метою?</a:t>
            </a:r>
          </a:p>
        </p:txBody>
      </p:sp>
    </p:spTree>
    <p:extLst>
      <p:ext uri="{BB962C8B-B14F-4D97-AF65-F5344CB8AC3E}">
        <p14:creationId xmlns:p14="http://schemas.microsoft.com/office/powerpoint/2010/main" val="86226982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E840-2F39-4CA6-8C75-6C0FA5C4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cap="all" dirty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 електронного урядування</a:t>
            </a:r>
            <a:endParaRPr lang="ru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7ADF8C-F163-43FE-9B4C-685C9403B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89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03514" y="274638"/>
            <a:ext cx="8784976" cy="850106"/>
          </a:xfr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algn="ctr"/>
            <a:r>
              <a:rPr lang="uk-UA" sz="3600" b="1" cap="all" dirty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 електронного урядування</a:t>
            </a:r>
            <a:endParaRPr lang="ru-RU" sz="3600" cap="all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5400" y="1268760"/>
            <a:ext cx="10801200" cy="2137494"/>
          </a:xfrm>
          <a:prstGeom prst="roundRect">
            <a:avLst/>
          </a:prstGeom>
          <a:solidFill>
            <a:srgbClr val="FFFFCC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b"/>
          <a:lstStyle/>
          <a:p>
            <a:pPr algn="just">
              <a:spcBef>
                <a:spcPct val="20000"/>
              </a:spcBef>
            </a:pPr>
            <a:r>
              <a:rPr lang="ru-RU" sz="3200" b="1" dirty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uk-UA" sz="3200" b="1" dirty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Електронне урядування - </a:t>
            </a:r>
            <a:r>
              <a:rPr lang="uk-UA" sz="2800" dirty="0">
                <a:solidFill>
                  <a:schemeClr val="tx1"/>
                </a:solidFill>
              </a:rPr>
              <a:t>виконання функцій державного управління, при якому вся сукупність як внутрішніх, так і зовнішніх зв'язків і процесів підтримується й забезпечується відповідними інформаційно-комунікаційними технологіями.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5400" y="4077072"/>
            <a:ext cx="10801199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800" b="1" dirty="0">
                <a:solidFill>
                  <a:srgbClr val="860000"/>
                </a:solidFill>
                <a:latin typeface="+mj-lt"/>
              </a:rPr>
              <a:t>Основні напрямки: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uk-UA" sz="2200" dirty="0"/>
              <a:t>забезпечення конституційних прав і свобод людини і громадянина в області отримання та використання інформації;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uk-UA" sz="2200" dirty="0"/>
              <a:t>забезпечення прозорості державної політики для громадян;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uk-UA" sz="2200" dirty="0"/>
              <a:t>забезпечення зворотного зв'язку між державою і суспільством.</a:t>
            </a:r>
          </a:p>
        </p:txBody>
      </p:sp>
    </p:spTree>
    <p:extLst>
      <p:ext uri="{BB962C8B-B14F-4D97-AF65-F5344CB8AC3E}">
        <p14:creationId xmlns:p14="http://schemas.microsoft.com/office/powerpoint/2010/main" val="209731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03514" y="274638"/>
            <a:ext cx="8784976" cy="850106"/>
          </a:xfr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uk-UA" sz="3600" b="1" cap="all" dirty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 електронного урядування</a:t>
            </a:r>
            <a:endParaRPr lang="uk-UA" sz="3600" cap="all" dirty="0"/>
          </a:p>
        </p:txBody>
      </p:sp>
      <p:sp>
        <p:nvSpPr>
          <p:cNvPr id="2" name="TextBox 1"/>
          <p:cNvSpPr txBox="1"/>
          <p:nvPr/>
        </p:nvSpPr>
        <p:spPr>
          <a:xfrm>
            <a:off x="623392" y="1228914"/>
            <a:ext cx="10945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У вересні 2017 року уряд України схвалив Концепцію розвитку електронного урядування в Україні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7568" y="6314962"/>
            <a:ext cx="8795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i="1" dirty="0">
                <a:latin typeface="+mj-lt"/>
              </a:rPr>
              <a:t>Основні індикатори становлення інформаційного суспільства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0778" y="1712775"/>
            <a:ext cx="9685170" cy="447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36704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3D2BA-E649-49BA-A01E-5B75D3BF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 електронного урядування, які </a:t>
            </a:r>
            <a:r>
              <a:rPr lang="uk-UA" sz="44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створені і функціонують</a:t>
            </a:r>
            <a:r>
              <a:rPr lang="uk-UA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uk-UA" sz="44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endParaRPr lang="ru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3C73D3-1119-433E-AE76-F8AE919BC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204864"/>
            <a:ext cx="3600000" cy="790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D03422-D170-478B-9A5E-454E657E3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02871"/>
            <a:ext cx="3600000" cy="788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D4AE4B-11AF-4791-891F-1196B626D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95" y="5193092"/>
            <a:ext cx="3600000" cy="905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CC2BA2-B63C-48D3-B34B-68EB63296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4352" y="2194178"/>
            <a:ext cx="2520000" cy="800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36B31B-B893-4E78-B762-735B5C4ED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3872" y="3658101"/>
            <a:ext cx="3600000" cy="928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723B0C-8FD2-443F-9FFE-9FE67F52BF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603" b="7761"/>
          <a:stretch/>
        </p:blipFill>
        <p:spPr>
          <a:xfrm>
            <a:off x="5159896" y="5193092"/>
            <a:ext cx="3600000" cy="1142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389CC1-264A-455B-9FA3-B790274A51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3872" y="2247618"/>
            <a:ext cx="3600000" cy="5172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C65AB06-E3CE-4825-89A2-7BBDCE01EA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313" y="3658101"/>
            <a:ext cx="2991267" cy="1238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2842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0DB31-8D96-4411-8C3A-C33783E4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1" y="332656"/>
            <a:ext cx="994694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b="1" dirty="0" err="1"/>
              <a:t>електронного</a:t>
            </a:r>
            <a:r>
              <a:rPr lang="ru-RU" b="1" dirty="0"/>
              <a:t> </a:t>
            </a:r>
            <a:r>
              <a:rPr lang="ru-RU" b="1" dirty="0" err="1"/>
              <a:t>урядування</a:t>
            </a:r>
            <a:r>
              <a:rPr lang="ru-RU" b="1" dirty="0"/>
              <a:t> в </a:t>
            </a:r>
            <a:r>
              <a:rPr lang="ru-RU" b="1" dirty="0" err="1"/>
              <a:t>Україні</a:t>
            </a:r>
            <a:endParaRPr lang="ru-UA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BC3D4-B249-4BAF-B981-ABA104030260}"/>
              </a:ext>
            </a:extLst>
          </p:cNvPr>
          <p:cNvSpPr txBox="1"/>
          <p:nvPr/>
        </p:nvSpPr>
        <p:spPr>
          <a:xfrm>
            <a:off x="479376" y="1628800"/>
            <a:ext cx="1116124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•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Електронні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петиції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(</a:t>
            </a:r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  <a:hlinkClick r:id="rId2"/>
              </a:rPr>
              <a:t>https://petition.president.gov.ua/</a:t>
            </a:r>
            <a:r>
              <a:rPr lang="uk-UA" sz="2000" dirty="0">
                <a:solidFill>
                  <a:srgbClr val="212121"/>
                </a:solidFill>
                <a:latin typeface="Lato" panose="020B0604020202020204" pitchFamily="34" charset="0"/>
              </a:rPr>
              <a:t> </a:t>
            </a:r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</a:rPr>
              <a:t>); </a:t>
            </a:r>
          </a:p>
          <a:p>
            <a:pPr algn="l"/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</a:rPr>
              <a:t>•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Єдиний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державний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портал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надання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адміністративних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послуг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</a:t>
            </a:r>
          </a:p>
          <a:p>
            <a:pPr algn="l"/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(</a:t>
            </a:r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</a:rPr>
              <a:t>https:// poslugy.gov.ua/); </a:t>
            </a:r>
          </a:p>
          <a:p>
            <a:pPr algn="l"/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</a:rPr>
              <a:t>•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Електронна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система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публічних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закупівель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(</a:t>
            </a:r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  <a:hlinkClick r:id="rId3"/>
              </a:rPr>
              <a:t>https://prozorro.gov.ua/</a:t>
            </a:r>
            <a:r>
              <a:rPr lang="uk-UA" sz="2000" dirty="0">
                <a:solidFill>
                  <a:srgbClr val="212121"/>
                </a:solidFill>
                <a:latin typeface="Lato" panose="020B0604020202020204" pitchFamily="34" charset="0"/>
              </a:rPr>
              <a:t> </a:t>
            </a:r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</a:rPr>
              <a:t>); </a:t>
            </a:r>
          </a:p>
          <a:p>
            <a:pPr algn="l"/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</a:rPr>
              <a:t>•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Єдиний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державний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реєстр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декларацій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(</a:t>
            </a:r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</a:rPr>
              <a:t>https://portal.nazk.gov.ua); </a:t>
            </a:r>
          </a:p>
          <a:p>
            <a:pPr algn="l"/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</a:rPr>
              <a:t>•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Громадське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обговорення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проектів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нормативно-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правових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актів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на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сайті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Уряду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України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(</a:t>
            </a:r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</a:rPr>
              <a:t>www.kmu.gov.ua/ua/dostup-do-publichnoyi-infor </a:t>
            </a:r>
            <a:r>
              <a:rPr lang="en-US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maciyi</a:t>
            </a:r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</a:rPr>
              <a:t> /</a:t>
            </a:r>
            <a:r>
              <a:rPr lang="en-US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gromadske-obgovorennya-proektiv-normativno-pravovih-aktiv</a:t>
            </a:r>
            <a:r>
              <a:rPr lang="uk-UA" sz="2000" dirty="0">
                <a:solidFill>
                  <a:srgbClr val="212121"/>
                </a:solidFill>
                <a:latin typeface="Lato" panose="020B0604020202020204" pitchFamily="34" charset="0"/>
              </a:rPr>
              <a:t> </a:t>
            </a:r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</a:rPr>
              <a:t>); </a:t>
            </a:r>
          </a:p>
          <a:p>
            <a:pPr algn="l"/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</a:rPr>
              <a:t>• 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Центр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громадянських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свобод (</a:t>
            </a:r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  <a:hlinkClick r:id="rId4"/>
              </a:rPr>
              <a:t>http://ccl.org.ua</a:t>
            </a:r>
            <a:r>
              <a:rPr lang="uk-UA" sz="2000" dirty="0">
                <a:solidFill>
                  <a:srgbClr val="212121"/>
                </a:solidFill>
                <a:latin typeface="Lato" panose="020B0604020202020204" pitchFamily="34" charset="0"/>
              </a:rPr>
              <a:t> </a:t>
            </a:r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</a:rPr>
              <a:t>); </a:t>
            </a:r>
          </a:p>
          <a:p>
            <a:pPr algn="l"/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</a:rPr>
              <a:t>•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Інформаційна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система Конкурс (</a:t>
            </a:r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</a:rPr>
              <a:t>vstup.info</a:t>
            </a:r>
            <a:r>
              <a:rPr lang="uk-UA" sz="2000" dirty="0">
                <a:solidFill>
                  <a:srgbClr val="212121"/>
                </a:solidFill>
                <a:latin typeface="Lato" panose="020B0604020202020204" pitchFamily="34" charset="0"/>
              </a:rPr>
              <a:t> </a:t>
            </a:r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</a:rPr>
              <a:t>); </a:t>
            </a:r>
          </a:p>
          <a:p>
            <a:pPr algn="l"/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</a:rPr>
              <a:t>•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Інформаційна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система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управління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освітою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(</a:t>
            </a:r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  <a:hlinkClick r:id="rId5"/>
              </a:rPr>
              <a:t>https://isuo.org/</a:t>
            </a:r>
            <a:r>
              <a:rPr lang="uk-UA" sz="2000" dirty="0">
                <a:solidFill>
                  <a:srgbClr val="212121"/>
                </a:solidFill>
                <a:latin typeface="Lato" panose="020B0604020202020204" pitchFamily="34" charset="0"/>
              </a:rPr>
              <a:t> </a:t>
            </a:r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</a:rPr>
              <a:t>); </a:t>
            </a:r>
          </a:p>
          <a:p>
            <a:pPr algn="l"/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</a:rPr>
              <a:t>•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Електронний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кабінет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платника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податків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</a:t>
            </a:r>
          </a:p>
          <a:p>
            <a:pPr algn="l"/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(</a:t>
            </a:r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</a:rPr>
              <a:t>https://cabinet.sfs.gov.ua/ cabinet/faces/</a:t>
            </a:r>
            <a:r>
              <a:rPr lang="en-US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index.jspx</a:t>
            </a:r>
            <a:r>
              <a:rPr lang="uk-UA" sz="2000" dirty="0">
                <a:solidFill>
                  <a:srgbClr val="212121"/>
                </a:solidFill>
                <a:latin typeface="Lato" panose="020B0604020202020204" pitchFamily="34" charset="0"/>
              </a:rPr>
              <a:t>  </a:t>
            </a:r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</a:rPr>
              <a:t>); </a:t>
            </a:r>
          </a:p>
          <a:p>
            <a:pPr algn="l"/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</a:rPr>
              <a:t>• 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Система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електронного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документообігу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(</a:t>
            </a:r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  <a:hlinkClick r:id="rId6"/>
              </a:rPr>
              <a:t>http://sed.reforms.in.ua/</a:t>
            </a:r>
            <a:r>
              <a:rPr lang="uk-UA" sz="2000" dirty="0">
                <a:solidFill>
                  <a:srgbClr val="212121"/>
                </a:solidFill>
                <a:latin typeface="Lato" panose="020B0604020202020204" pitchFamily="34" charset="0"/>
              </a:rPr>
              <a:t> </a:t>
            </a:r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</a:rPr>
              <a:t>) </a:t>
            </a:r>
            <a:r>
              <a:rPr lang="ru-RU" sz="2000" dirty="0" err="1">
                <a:solidFill>
                  <a:srgbClr val="212121"/>
                </a:solidFill>
                <a:latin typeface="Lato" panose="020B0604020202020204" pitchFamily="34" charset="0"/>
              </a:rPr>
              <a:t>тощо</a:t>
            </a:r>
            <a:endParaRPr lang="ru-RU" sz="2000" dirty="0">
              <a:solidFill>
                <a:srgbClr val="212121"/>
              </a:solidFill>
              <a:latin typeface="Lato" panose="020B0604020202020204" pitchFamily="34" charset="0"/>
            </a:endParaRPr>
          </a:p>
          <a:p>
            <a:pPr algn="l"/>
            <a:r>
              <a:rPr lang="ru-RU" sz="2000" dirty="0" err="1">
                <a:solidFill>
                  <a:srgbClr val="000000"/>
                </a:solidFill>
                <a:latin typeface="e-ukraine"/>
              </a:rPr>
              <a:t>Державні</a:t>
            </a:r>
            <a:r>
              <a:rPr lang="ru-RU" sz="2000" dirty="0">
                <a:solidFill>
                  <a:srgbClr val="000000"/>
                </a:solidFill>
                <a:latin typeface="e-ukraine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e-ukraine"/>
              </a:rPr>
              <a:t>послуги</a:t>
            </a:r>
            <a:r>
              <a:rPr lang="ru-RU" sz="2000" dirty="0">
                <a:solidFill>
                  <a:srgbClr val="000000"/>
                </a:solidFill>
                <a:latin typeface="e-ukraine"/>
              </a:rPr>
              <a:t> онлайн</a:t>
            </a:r>
            <a:r>
              <a:rPr lang="ru-RU" sz="2000" dirty="0">
                <a:solidFill>
                  <a:srgbClr val="212121"/>
                </a:solidFill>
                <a:latin typeface="Lato" panose="020B0604020202020204" pitchFamily="34" charset="0"/>
              </a:rPr>
              <a:t> </a:t>
            </a:r>
            <a:r>
              <a:rPr lang="en-US" sz="2000" dirty="0">
                <a:solidFill>
                  <a:srgbClr val="212121"/>
                </a:solidFill>
                <a:latin typeface="Lato" panose="020B0604020202020204" pitchFamily="34" charset="0"/>
                <a:hlinkClick r:id="rId7"/>
              </a:rPr>
              <a:t>https://diia.gov.ua/</a:t>
            </a:r>
            <a:r>
              <a:rPr lang="uk-UA" sz="2000" dirty="0">
                <a:solidFill>
                  <a:srgbClr val="212121"/>
                </a:solidFill>
                <a:latin typeface="Lato" panose="020B0604020202020204" pitchFamily="34" charset="0"/>
              </a:rPr>
              <a:t> </a:t>
            </a:r>
            <a:endParaRPr lang="ru-RU" sz="2000" dirty="0">
              <a:solidFill>
                <a:srgbClr val="212121"/>
              </a:solidFill>
              <a:latin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19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299A866-9938-446D-99C6-C80A2D81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A55072-5FF9-4C56-B6DF-B68D57107B9F}"/>
              </a:ext>
            </a:extLst>
          </p:cNvPr>
          <p:cNvSpPr txBox="1"/>
          <p:nvPr/>
        </p:nvSpPr>
        <p:spPr>
          <a:xfrm>
            <a:off x="838200" y="1988840"/>
            <a:ext cx="10515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/>
              <a:t>З якими перешкодами стикаєтесь ви після впровадження</a:t>
            </a:r>
            <a:r>
              <a:rPr lang="ru-RU" sz="4000" dirty="0"/>
              <a:t> </a:t>
            </a:r>
            <a:r>
              <a:rPr lang="ru-RU" sz="4000"/>
              <a:t>систем електронного урядування в Україні</a:t>
            </a:r>
            <a:r>
              <a:rPr lang="ru-RU" sz="4000" dirty="0"/>
              <a:t>?</a:t>
            </a:r>
            <a:endParaRPr lang="ru-UA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A25F11-1D1E-4362-9605-A6E02F522E91}"/>
              </a:ext>
            </a:extLst>
          </p:cNvPr>
          <p:cNvSpPr txBox="1"/>
          <p:nvPr/>
        </p:nvSpPr>
        <p:spPr>
          <a:xfrm>
            <a:off x="838200" y="4509120"/>
            <a:ext cx="1050998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 err="1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Існує</a:t>
            </a:r>
            <a:r>
              <a:rPr lang="ru-RU" sz="2800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 проблема </a:t>
            </a:r>
            <a:r>
              <a:rPr lang="ru-RU" sz="2800" b="1" i="0" dirty="0">
                <a:solidFill>
                  <a:srgbClr val="76A900"/>
                </a:solidFill>
                <a:effectLst/>
                <a:latin typeface="Open Sans" panose="020B0606030504020204" pitchFamily="34" charset="0"/>
              </a:rPr>
              <a:t>«цифрового </a:t>
            </a:r>
            <a:r>
              <a:rPr lang="ru-RU" sz="2800" b="1" i="0" dirty="0" err="1">
                <a:solidFill>
                  <a:srgbClr val="76A900"/>
                </a:solidFill>
                <a:effectLst/>
                <a:latin typeface="Open Sans" panose="020B0606030504020204" pitchFamily="34" charset="0"/>
              </a:rPr>
              <a:t>розриву</a:t>
            </a:r>
            <a:r>
              <a:rPr lang="ru-RU" sz="2800" b="1" i="0" dirty="0">
                <a:solidFill>
                  <a:srgbClr val="76A900"/>
                </a:solidFill>
                <a:effectLst/>
                <a:latin typeface="Open Sans" panose="020B0606030504020204" pitchFamily="34" charset="0"/>
              </a:rPr>
              <a:t>» </a:t>
            </a:r>
            <a:r>
              <a:rPr lang="ru-RU" sz="2800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US" sz="2800" b="1" i="1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digital divide</a:t>
            </a:r>
            <a:r>
              <a:rPr lang="en-US" sz="2800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) — </a:t>
            </a:r>
            <a:r>
              <a:rPr lang="ru-RU" sz="2800" b="0" i="0" dirty="0" err="1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нерівного</a:t>
            </a:r>
            <a:r>
              <a:rPr lang="ru-RU" sz="2800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 доступу </a:t>
            </a:r>
            <a:r>
              <a:rPr lang="ru-RU" sz="2800" b="0" i="0" dirty="0" err="1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громадян</a:t>
            </a:r>
            <a:r>
              <a:rPr lang="ru-RU" sz="2800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 до </a:t>
            </a:r>
            <a:r>
              <a:rPr lang="ru-RU" sz="2800" b="0" i="0" dirty="0" err="1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електронних</a:t>
            </a:r>
            <a:r>
              <a:rPr lang="ru-RU" sz="2800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2800" b="0" i="0" dirty="0" err="1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ресурсів</a:t>
            </a:r>
            <a:r>
              <a:rPr lang="ru-RU" sz="2800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 і </a:t>
            </a:r>
            <a:r>
              <a:rPr lang="ru-RU" sz="2800" b="0" i="0" dirty="0" err="1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публічної</a:t>
            </a:r>
            <a:r>
              <a:rPr lang="ru-RU" sz="2800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2800" b="0" i="0" dirty="0" err="1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інформації</a:t>
            </a:r>
            <a:r>
              <a:rPr lang="ru-RU" sz="2800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, а </a:t>
            </a:r>
            <a:r>
              <a:rPr lang="ru-RU" sz="2800" b="0" i="0" dirty="0" err="1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також</a:t>
            </a:r>
            <a:r>
              <a:rPr lang="ru-RU" sz="2800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2800" b="0" i="0" dirty="0" err="1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забезпечення</a:t>
            </a:r>
            <a:r>
              <a:rPr lang="ru-RU" sz="2800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2800" b="0" i="0" dirty="0" err="1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інформаційної</a:t>
            </a:r>
            <a:r>
              <a:rPr lang="ru-RU" sz="2800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2800" b="0" i="0" dirty="0" err="1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безпеки</a:t>
            </a:r>
            <a:r>
              <a:rPr lang="ru-RU" sz="2800" b="0" i="0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. 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176124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9376" y="285728"/>
            <a:ext cx="11017224" cy="3714776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27 вересня 2019 року м. Запоріжжя відбувся </a:t>
            </a:r>
          </a:p>
          <a:p>
            <a:pPr algn="ctr"/>
            <a:r>
              <a:rPr lang="uk-UA" sz="2400" b="1" dirty="0"/>
              <a:t>ІІ </a:t>
            </a:r>
            <a:r>
              <a:rPr lang="en-US" sz="2400" b="1" dirty="0"/>
              <a:t>International IT Forum 2019</a:t>
            </a:r>
          </a:p>
          <a:p>
            <a:pPr algn="ctr"/>
            <a:endParaRPr lang="uk-UA" sz="2400" dirty="0"/>
          </a:p>
          <a:p>
            <a:pPr algn="ctr"/>
            <a:r>
              <a:rPr lang="uk-UA" sz="2400" dirty="0"/>
              <a:t>Міністр цифрової трансформації </a:t>
            </a:r>
          </a:p>
          <a:p>
            <a:pPr algn="ctr"/>
            <a:r>
              <a:rPr lang="uk-UA" sz="2400" dirty="0"/>
              <a:t>Михайло Федоров на презентації бренду </a:t>
            </a:r>
          </a:p>
          <a:p>
            <a:pPr algn="ctr"/>
            <a:r>
              <a:rPr lang="uk-UA" sz="2400" b="1" dirty="0" err="1">
                <a:solidFill>
                  <a:srgbClr val="C00000"/>
                </a:solidFill>
              </a:rPr>
              <a:t>проєкту</a:t>
            </a:r>
            <a:r>
              <a:rPr lang="uk-UA" sz="2400" b="1" dirty="0">
                <a:solidFill>
                  <a:srgbClr val="C00000"/>
                </a:solidFill>
              </a:rPr>
              <a:t> "держава в </a:t>
            </a:r>
            <a:r>
              <a:rPr lang="uk-UA" sz="2400" b="1" dirty="0" err="1">
                <a:solidFill>
                  <a:srgbClr val="C00000"/>
                </a:solidFill>
              </a:rPr>
              <a:t>смартфоні</a:t>
            </a:r>
            <a:r>
              <a:rPr lang="uk-UA" sz="2400" b="1" dirty="0">
                <a:solidFill>
                  <a:srgbClr val="C00000"/>
                </a:solidFill>
              </a:rPr>
              <a:t>" </a:t>
            </a:r>
            <a:r>
              <a:rPr lang="uk-UA" sz="2400" dirty="0"/>
              <a:t>- </a:t>
            </a:r>
            <a:r>
              <a:rPr lang="uk-UA" sz="2400" b="1" dirty="0">
                <a:solidFill>
                  <a:srgbClr val="C00000"/>
                </a:solidFill>
              </a:rPr>
              <a:t>порталу та додатку "</a:t>
            </a:r>
            <a:r>
              <a:rPr lang="uk-UA" sz="2400" b="1" dirty="0" err="1">
                <a:solidFill>
                  <a:srgbClr val="C00000"/>
                </a:solidFill>
              </a:rPr>
              <a:t>Дія“</a:t>
            </a:r>
            <a:r>
              <a:rPr lang="uk-UA" sz="24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2400" dirty="0"/>
              <a:t>повідомив, що перші електронні сервіси почнуть працювати до кінця осені 2019 року, їх перелік буде розширюватися; протягом трьох - п'яти років всі державні послуги планують зробити доступними в </a:t>
            </a:r>
            <a:r>
              <a:rPr lang="uk-UA" sz="2400" dirty="0" err="1"/>
              <a:t>онлайн-режимі</a:t>
            </a:r>
            <a:r>
              <a:rPr lang="uk-UA" sz="2400" dirty="0"/>
              <a:t>.</a:t>
            </a:r>
            <a:endParaRPr lang="ru-RU" sz="2400" dirty="0"/>
          </a:p>
        </p:txBody>
      </p:sp>
      <p:pic>
        <p:nvPicPr>
          <p:cNvPr id="9" name="Picture 2" descr="ÐÐ° Ð¸Ð·Ð¾Ð±ÑÐ°Ð¶ÐµÐ½Ð¸Ð¸ Ð¼Ð¾Ð¶ÐµÑ Ð½Ð°ÑÐ¾Ð´Ð¸ÑÑÑÑ: 1 ÑÐµÐ»Ð¾Ð²ÐµÐº, ÑÐºÑÐ°Ð½"/>
          <p:cNvPicPr>
            <a:picLocks noChangeAspect="1" noChangeArrowheads="1"/>
          </p:cNvPicPr>
          <p:nvPr/>
        </p:nvPicPr>
        <p:blipFill>
          <a:blip r:embed="rId2"/>
          <a:srcRect l="9375" r="15625" b="32031"/>
          <a:stretch>
            <a:fillRect/>
          </a:stretch>
        </p:blipFill>
        <p:spPr bwMode="auto">
          <a:xfrm>
            <a:off x="3881422" y="4067484"/>
            <a:ext cx="4500562" cy="2719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66910" y="6000768"/>
            <a:ext cx="7929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2"/>
              </a:rPr>
              <a:t>https://www.youtube.com/watch?v=BhIMkKfznqM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24496" y="85723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«</a:t>
            </a:r>
            <a:r>
              <a:rPr lang="ru-RU" sz="2800" b="1" dirty="0" err="1">
                <a:solidFill>
                  <a:srgbClr val="C00000"/>
                </a:solidFill>
              </a:rPr>
              <a:t>Дія</a:t>
            </a:r>
            <a:r>
              <a:rPr lang="ru-RU" sz="2800" b="1" dirty="0">
                <a:solidFill>
                  <a:srgbClr val="C00000"/>
                </a:solidFill>
              </a:rPr>
              <a:t>»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додаток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сайт,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об'єднають</a:t>
            </a:r>
            <a:r>
              <a:rPr lang="ru-RU" sz="2800" dirty="0"/>
              <a:t> в </a:t>
            </a:r>
            <a:r>
              <a:rPr lang="ru-RU" sz="2800" dirty="0" err="1"/>
              <a:t>єдиному</a:t>
            </a:r>
            <a:r>
              <a:rPr lang="ru-RU" sz="2800" dirty="0"/>
              <a:t> </a:t>
            </a:r>
            <a:r>
              <a:rPr lang="ru-RU" sz="2800" dirty="0" err="1"/>
              <a:t>електронному</a:t>
            </a:r>
            <a:r>
              <a:rPr lang="ru-RU" sz="2800" dirty="0"/>
              <a:t> </a:t>
            </a:r>
            <a:r>
              <a:rPr lang="ru-RU" sz="2800" dirty="0" err="1"/>
              <a:t>вікні</a:t>
            </a:r>
            <a:r>
              <a:rPr lang="ru-RU" sz="2800" dirty="0"/>
              <a:t> ВСІ </a:t>
            </a:r>
            <a:r>
              <a:rPr lang="ru-RU" sz="2800" dirty="0" err="1"/>
              <a:t>послуги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надає</a:t>
            </a:r>
            <a:r>
              <a:rPr lang="ru-RU" sz="2800" dirty="0"/>
              <a:t> держава </a:t>
            </a:r>
            <a:r>
              <a:rPr lang="ru-RU" sz="2800" dirty="0" err="1"/>
              <a:t>громадянам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бізнесу</a:t>
            </a:r>
            <a:r>
              <a:rPr lang="ru-RU" sz="2800" dirty="0"/>
              <a:t>.</a:t>
            </a:r>
          </a:p>
        </p:txBody>
      </p:sp>
      <p:pic>
        <p:nvPicPr>
          <p:cNvPr id="5" name="Picture 2" descr="Картинки по запросу дія цифровий додаток\"/>
          <p:cNvPicPr>
            <a:picLocks noChangeAspect="1" noChangeArrowheads="1"/>
          </p:cNvPicPr>
          <p:nvPr/>
        </p:nvPicPr>
        <p:blipFill>
          <a:blip r:embed="rId3"/>
          <a:srcRect l="30745" r="26981"/>
          <a:stretch>
            <a:fillRect/>
          </a:stretch>
        </p:blipFill>
        <p:spPr bwMode="auto">
          <a:xfrm>
            <a:off x="1952597" y="357166"/>
            <a:ext cx="3118737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1703514" y="274638"/>
            <a:ext cx="8784976" cy="8501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cap="all" dirty="0" err="1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Працюємо</a:t>
            </a:r>
            <a:r>
              <a:rPr lang="ru-RU" sz="3800" cap="all" dirty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3800" cap="all" dirty="0" err="1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комп'ютером</a:t>
            </a:r>
            <a:endParaRPr lang="ru-RU" sz="3800" cap="all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33853" y="1268762"/>
            <a:ext cx="8538944" cy="12858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uk-UA" sz="2400" dirty="0">
                <a:solidFill>
                  <a:srgbClr val="C00000"/>
                </a:solidFill>
              </a:rPr>
              <a:t>Увага! </a:t>
            </a:r>
            <a:r>
              <a:rPr lang="uk-UA" sz="2400" dirty="0">
                <a:solidFill>
                  <a:schemeClr val="tx2"/>
                </a:solidFill>
              </a:rPr>
              <a:t>Під час роботи з комп'ютером дотримуйтеся правил безпеки та санітарно-гігієнічні норми</a:t>
            </a:r>
          </a:p>
        </p:txBody>
      </p:sp>
      <p:pic>
        <p:nvPicPr>
          <p:cNvPr id="5" name="Picture 3" descr="D:\Работа\копия Мои документы\twitter-bird-with-pc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1547" y="1111596"/>
            <a:ext cx="13223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20" y="2857497"/>
            <a:ext cx="8538944" cy="2033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9391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604516" y="1500174"/>
            <a:ext cx="6723732" cy="2679282"/>
          </a:xfrm>
          <a:prstGeom prst="roundRect">
            <a:avLst/>
          </a:prstGeom>
          <a:solidFill>
            <a:srgbClr val="FFFFCC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3538">
              <a:defRPr/>
            </a:pPr>
            <a:r>
              <a:rPr lang="uk-UA" sz="3200" b="1" u="sng" dirty="0">
                <a:solidFill>
                  <a:srgbClr val="000086"/>
                </a:solidFill>
              </a:rPr>
              <a:t>Вивчити:</a:t>
            </a:r>
            <a:r>
              <a:rPr lang="uk-UA" sz="3200" dirty="0">
                <a:solidFill>
                  <a:srgbClr val="000086"/>
                </a:solidFill>
              </a:rPr>
              <a:t> </a:t>
            </a:r>
            <a:r>
              <a:rPr lang="uk-UA" sz="3200" i="1" dirty="0">
                <a:solidFill>
                  <a:srgbClr val="000086"/>
                </a:solidFill>
              </a:rPr>
              <a:t> </a:t>
            </a:r>
            <a:r>
              <a:rPr lang="uk-UA" sz="3200" dirty="0">
                <a:solidFill>
                  <a:srgbClr val="000086"/>
                </a:solidFill>
              </a:rPr>
              <a:t>§ 1.5;</a:t>
            </a:r>
          </a:p>
          <a:p>
            <a:pPr indent="363538">
              <a:defRPr/>
            </a:pPr>
            <a:endParaRPr lang="uk-UA" i="1" dirty="0">
              <a:solidFill>
                <a:srgbClr val="000086"/>
              </a:solidFill>
            </a:endParaRPr>
          </a:p>
          <a:p>
            <a:pPr indent="363538">
              <a:defRPr/>
            </a:pPr>
            <a:r>
              <a:rPr lang="ru-RU" sz="3200" b="1" u="sng" dirty="0" err="1">
                <a:solidFill>
                  <a:srgbClr val="000086"/>
                </a:solidFill>
              </a:rPr>
              <a:t>Виконати</a:t>
            </a:r>
            <a:r>
              <a:rPr lang="ru-RU" sz="3200" b="1" u="sng" dirty="0">
                <a:solidFill>
                  <a:srgbClr val="000086"/>
                </a:solidFill>
              </a:rPr>
              <a:t>:</a:t>
            </a:r>
            <a:r>
              <a:rPr lang="ru-RU" sz="3200" b="1" dirty="0">
                <a:solidFill>
                  <a:srgbClr val="000086"/>
                </a:solidFill>
              </a:rPr>
              <a:t>  </a:t>
            </a:r>
          </a:p>
          <a:p>
            <a:pPr marL="174625">
              <a:defRPr/>
            </a:pPr>
            <a:r>
              <a:rPr lang="ru-RU" sz="3200" dirty="0">
                <a:solidFill>
                  <a:srgbClr val="000086"/>
                </a:solidFill>
              </a:rPr>
              <a:t>	      </a:t>
            </a:r>
            <a:r>
              <a:rPr lang="ru-RU" sz="3200" dirty="0" err="1">
                <a:solidFill>
                  <a:srgbClr val="000086"/>
                </a:solidFill>
              </a:rPr>
              <a:t>завдання</a:t>
            </a:r>
            <a:r>
              <a:rPr lang="ru-RU" sz="3200" dirty="0">
                <a:solidFill>
                  <a:srgbClr val="000086"/>
                </a:solidFill>
              </a:rPr>
              <a:t> № 1</a:t>
            </a:r>
            <a:r>
              <a:rPr lang="en-US" sz="3200" dirty="0">
                <a:solidFill>
                  <a:srgbClr val="000086"/>
                </a:solidFill>
              </a:rPr>
              <a:t> (</a:t>
            </a:r>
            <a:r>
              <a:rPr lang="uk-UA" sz="3200" dirty="0">
                <a:solidFill>
                  <a:srgbClr val="000086"/>
                </a:solidFill>
              </a:rPr>
              <a:t>п</a:t>
            </a:r>
            <a:r>
              <a:rPr lang="en-US" sz="3200" dirty="0">
                <a:solidFill>
                  <a:srgbClr val="000086"/>
                </a:solidFill>
              </a:rPr>
              <a:t>)</a:t>
            </a:r>
            <a:r>
              <a:rPr lang="ru-RU" sz="3200" dirty="0">
                <a:solidFill>
                  <a:srgbClr val="000086"/>
                </a:solidFill>
              </a:rPr>
              <a:t>, 4 стр. 28</a:t>
            </a:r>
          </a:p>
          <a:p>
            <a:pPr marL="174625">
              <a:defRPr/>
            </a:pPr>
            <a:r>
              <a:rPr lang="uk-UA" sz="3200" i="1" dirty="0">
                <a:solidFill>
                  <a:srgbClr val="000086"/>
                </a:solidFill>
              </a:rPr>
              <a:t>Буклет на оцінку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703514" y="274638"/>
            <a:ext cx="8784976" cy="8501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cap="all" dirty="0" err="1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</a:t>
            </a:r>
            <a:r>
              <a:rPr lang="ru-RU" sz="3800" cap="all" dirty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cap="all" dirty="0" err="1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endParaRPr lang="ru-RU" sz="3800" cap="all" dirty="0"/>
          </a:p>
        </p:txBody>
      </p:sp>
      <p:pic>
        <p:nvPicPr>
          <p:cNvPr id="7" name="Picture 2" descr="ÐÐ°ÑÑÐ¸Ð½ÐºÐ¸ Ð¿Ð¾ Ð·Ð°Ð¿ÑÐ¾ÑÑ Ð¸Ð½ÑÐ¾ÑÐ¼Ð°ÑÐ¸ÐºÐ° 10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0176" y="2820562"/>
            <a:ext cx="2730304" cy="4037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299450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Lora\Pictures\информатика\cropped-bilg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7380"/>
            <a:ext cx="9144000" cy="288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827878" y="1357299"/>
            <a:ext cx="8768716" cy="244146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0"/>
                  <a:lumOff val="100000"/>
                  <a:alpha val="68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20000"/>
              </a:lnSpc>
            </a:pPr>
            <a:r>
              <a:rPr lang="uk-UA" sz="6000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Інтернет-комерція</a:t>
            </a:r>
          </a:p>
          <a:p>
            <a:pPr algn="ctr">
              <a:lnSpc>
                <a:spcPct val="120000"/>
              </a:lnSpc>
            </a:pPr>
            <a:r>
              <a:rPr lang="uk-UA" sz="6000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Електронне урядування</a:t>
            </a:r>
            <a:endParaRPr lang="uk-UA" sz="800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616A418-AD84-495B-B180-9EF03CEBB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666666"/>
                </a:solidFill>
                <a:latin typeface="Roboto" panose="02000000000000000000" pitchFamily="2" charset="0"/>
              </a:rPr>
              <a:t>Сфери</a:t>
            </a:r>
            <a:r>
              <a:rPr lang="ru-RU" sz="3600" b="1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ru-RU" sz="3600" b="1" dirty="0" err="1">
                <a:solidFill>
                  <a:srgbClr val="666666"/>
                </a:solidFill>
                <a:latin typeface="Roboto" panose="02000000000000000000" pitchFamily="2" charset="0"/>
              </a:rPr>
              <a:t>прояву</a:t>
            </a:r>
            <a:r>
              <a:rPr lang="ru-RU" sz="3600" b="1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ru-RU" sz="3600" b="1" dirty="0" err="1">
                <a:solidFill>
                  <a:srgbClr val="666666"/>
                </a:solidFill>
                <a:latin typeface="Roboto" panose="02000000000000000000" pitchFamily="2" charset="0"/>
              </a:rPr>
              <a:t>електронного</a:t>
            </a:r>
            <a:r>
              <a:rPr lang="ru-RU" sz="3600" b="1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ru-RU" sz="3600" b="1" dirty="0" err="1">
                <a:solidFill>
                  <a:srgbClr val="666666"/>
                </a:solidFill>
                <a:latin typeface="Roboto" panose="02000000000000000000" pitchFamily="2" charset="0"/>
              </a:rPr>
              <a:t>урядування</a:t>
            </a:r>
            <a:endParaRPr lang="ru-UA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B5907F-31A8-43AC-997B-A48E84012370}"/>
              </a:ext>
            </a:extLst>
          </p:cNvPr>
          <p:cNvSpPr txBox="1"/>
          <p:nvPr/>
        </p:nvSpPr>
        <p:spPr>
          <a:xfrm>
            <a:off x="695400" y="1143001"/>
            <a:ext cx="10801200" cy="4932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50" b="1" dirty="0">
                <a:latin typeface="Roboto" panose="02000000000000000000" pitchFamily="2" charset="0"/>
              </a:rPr>
              <a:t>Електронні послуги (e-</a:t>
            </a:r>
            <a:r>
              <a:rPr lang="uk-UA" sz="1850" b="1" dirty="0" err="1">
                <a:latin typeface="Roboto" panose="02000000000000000000" pitchFamily="2" charset="0"/>
              </a:rPr>
              <a:t>services</a:t>
            </a:r>
            <a:r>
              <a:rPr lang="uk-UA" sz="1850" b="1" dirty="0">
                <a:latin typeface="Roboto" panose="02000000000000000000" pitchFamily="2" charset="0"/>
              </a:rPr>
              <a:t>). </a:t>
            </a:r>
            <a:r>
              <a:rPr lang="uk-UA" sz="1850" dirty="0">
                <a:latin typeface="Roboto" panose="02000000000000000000" pitchFamily="2" charset="0"/>
              </a:rPr>
              <a:t>Під даним терміном мається на увазі надання в електронній формі урядової інформації, програм, стратегій і послуг. Вони повинні бути доступні 24/7.</a:t>
            </a:r>
          </a:p>
          <a:p>
            <a:pPr algn="just"/>
            <a:br>
              <a:rPr lang="uk-UA" sz="1850" dirty="0">
                <a:latin typeface="Roboto" panose="02000000000000000000" pitchFamily="2" charset="0"/>
              </a:rPr>
            </a:br>
            <a:r>
              <a:rPr lang="uk-UA" sz="1850" b="1" dirty="0">
                <a:latin typeface="Roboto" panose="02000000000000000000" pitchFamily="2" charset="0"/>
              </a:rPr>
              <a:t>Електронне управління (e-</a:t>
            </a:r>
            <a:r>
              <a:rPr lang="uk-UA" sz="1850" b="1" dirty="0" err="1">
                <a:latin typeface="Roboto" panose="02000000000000000000" pitchFamily="2" charset="0"/>
              </a:rPr>
              <a:t>management</a:t>
            </a:r>
            <a:r>
              <a:rPr lang="uk-UA" sz="1850" b="1" dirty="0">
                <a:latin typeface="Roboto" panose="02000000000000000000" pitchFamily="2" charset="0"/>
              </a:rPr>
              <a:t>). </a:t>
            </a:r>
            <a:r>
              <a:rPr lang="uk-UA" sz="1850" dirty="0">
                <a:latin typeface="Roboto" panose="02000000000000000000" pitchFamily="2" charset="0"/>
              </a:rPr>
              <a:t>Воно стосується внутрішніх інформаційних систем, що підтримують </a:t>
            </a:r>
            <a:r>
              <a:rPr lang="uk-UA" sz="1850" dirty="0" err="1">
                <a:latin typeface="Roboto" panose="02000000000000000000" pitchFamily="2" charset="0"/>
              </a:rPr>
              <a:t>управлінсько</a:t>
            </a:r>
            <a:r>
              <a:rPr lang="uk-UA" sz="1850" dirty="0">
                <a:latin typeface="Roboto" panose="02000000000000000000" pitchFamily="2" charset="0"/>
              </a:rPr>
              <a:t>-адміністративні функції державних установ, в тому числі керування даними та інформацією, ведення електронних записів та потоки інформації між департаментами. </a:t>
            </a:r>
          </a:p>
          <a:p>
            <a:pPr algn="just"/>
            <a:br>
              <a:rPr lang="uk-UA" sz="1850" dirty="0">
                <a:latin typeface="Roboto" panose="02000000000000000000" pitchFamily="2" charset="0"/>
              </a:rPr>
            </a:br>
            <a:r>
              <a:rPr lang="uk-UA" sz="1850" b="1" dirty="0">
                <a:latin typeface="Roboto" panose="02000000000000000000" pitchFamily="2" charset="0"/>
              </a:rPr>
              <a:t>Електронна демократія (e-</a:t>
            </a:r>
            <a:r>
              <a:rPr lang="uk-UA" sz="1850" b="1" dirty="0" err="1">
                <a:latin typeface="Roboto" panose="02000000000000000000" pitchFamily="2" charset="0"/>
              </a:rPr>
              <a:t>democracy</a:t>
            </a:r>
            <a:r>
              <a:rPr lang="uk-UA" sz="1850" b="1" dirty="0">
                <a:latin typeface="Roboto" panose="02000000000000000000" pitchFamily="2" charset="0"/>
              </a:rPr>
              <a:t>). </a:t>
            </a:r>
            <a:r>
              <a:rPr lang="uk-UA" sz="1850" dirty="0">
                <a:latin typeface="Roboto" panose="02000000000000000000" pitchFamily="2" charset="0"/>
              </a:rPr>
              <a:t>Це використання інформаційно-комунікаційних технологій в якості інструменту, що допомагає встановлювати порядок денний та пріоритети державної політики, виробляти політичні заходи та брати участь у їх впровадженні в консультативній формі (наприклад, шляхом електронних консультацій або електронного голосування). </a:t>
            </a:r>
          </a:p>
          <a:p>
            <a:pPr algn="just"/>
            <a:br>
              <a:rPr lang="uk-UA" sz="1850" dirty="0">
                <a:latin typeface="Roboto" panose="02000000000000000000" pitchFamily="2" charset="0"/>
              </a:rPr>
            </a:br>
            <a:r>
              <a:rPr lang="uk-UA" sz="1850" b="1" dirty="0">
                <a:latin typeface="Roboto" panose="02000000000000000000" pitchFamily="2" charset="0"/>
              </a:rPr>
              <a:t>Електронна комерція (e-</a:t>
            </a:r>
            <a:r>
              <a:rPr lang="uk-UA" sz="1850" b="1" dirty="0" err="1">
                <a:latin typeface="Roboto" panose="02000000000000000000" pitchFamily="2" charset="0"/>
              </a:rPr>
              <a:t>commerce</a:t>
            </a:r>
            <a:r>
              <a:rPr lang="uk-UA" sz="1850" b="1" dirty="0">
                <a:latin typeface="Roboto" panose="02000000000000000000" pitchFamily="2" charset="0"/>
              </a:rPr>
              <a:t>). </a:t>
            </a:r>
            <a:r>
              <a:rPr lang="uk-UA" sz="1850" dirty="0">
                <a:latin typeface="Roboto" panose="02000000000000000000" pitchFamily="2" charset="0"/>
              </a:rPr>
              <a:t>Це та частина взаємодії уряду з зовнішнім світом, яка безпосередньо стосується бізнесу. Електронна комерція припускає обмін грошей на урядові товари або послуги через інтернет. </a:t>
            </a:r>
          </a:p>
        </p:txBody>
      </p:sp>
    </p:spTree>
    <p:extLst>
      <p:ext uri="{BB962C8B-B14F-4D97-AF65-F5344CB8AC3E}">
        <p14:creationId xmlns:p14="http://schemas.microsoft.com/office/powerpoint/2010/main" val="3749424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5B8AE-32E2-42A0-ADA4-92E9A37A1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794322"/>
          </a:xfrm>
        </p:spPr>
        <p:txBody>
          <a:bodyPr>
            <a:normAutofit/>
          </a:bodyPr>
          <a:lstStyle/>
          <a:p>
            <a:r>
              <a:rPr lang="ru-RU" b="0" i="0" dirty="0" err="1">
                <a:solidFill>
                  <a:srgbClr val="000000"/>
                </a:solidFill>
                <a:effectLst/>
                <a:latin typeface="OpenSans"/>
              </a:rPr>
              <a:t>Нові</a:t>
            </a:r>
            <a:r>
              <a:rPr lang="ru-RU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Sans"/>
              </a:rPr>
              <a:t>можливості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OpenSans"/>
              </a:rPr>
              <a:t> 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Sans"/>
              </a:rPr>
              <a:t>електронної</a:t>
            </a:r>
            <a:r>
              <a:rPr lang="ru-RU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Sans"/>
              </a:rPr>
              <a:t>комерції</a:t>
            </a:r>
            <a:r>
              <a:rPr lang="ru-RU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Sans"/>
              </a:rPr>
              <a:t>під</a:t>
            </a:r>
            <a:r>
              <a:rPr lang="ru-RU" b="0" i="0" dirty="0">
                <a:solidFill>
                  <a:srgbClr val="000000"/>
                </a:solidFill>
                <a:effectLst/>
                <a:latin typeface="OpenSans"/>
              </a:rPr>
              <a:t> час карантину</a:t>
            </a:r>
            <a:br>
              <a:rPr lang="uk-UA" dirty="0">
                <a:hlinkClick r:id="rId2"/>
              </a:rPr>
            </a:br>
            <a:r>
              <a:rPr lang="en-US" dirty="0">
                <a:hlinkClick r:id="rId2"/>
              </a:rPr>
              <a:t>https://uz.ligazakon.ua/ua/magazine_article/EA013716</a:t>
            </a:r>
            <a:r>
              <a:rPr lang="uk-UA" dirty="0"/>
              <a:t>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22678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03514" y="274638"/>
            <a:ext cx="8784976" cy="850106"/>
          </a:xfr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algn="ctr"/>
            <a:r>
              <a:rPr lang="ru-RU" sz="3600" b="1" cap="all" dirty="0" err="1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Інтернет-комерція</a:t>
            </a:r>
            <a:endParaRPr lang="ru-RU" sz="3600" cap="all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16790171"/>
              </p:ext>
            </p:extLst>
          </p:nvPr>
        </p:nvGraphicFramePr>
        <p:xfrm>
          <a:off x="695400" y="2132856"/>
          <a:ext cx="108012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611" y="1340768"/>
            <a:ext cx="189775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719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03514" y="274638"/>
            <a:ext cx="8784976" cy="850106"/>
          </a:xfr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algn="ctr"/>
            <a:r>
              <a:rPr lang="ru-RU" sz="3600" b="1" cap="all" dirty="0" err="1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Інтернет-комерція</a:t>
            </a:r>
            <a:endParaRPr lang="ru-RU" sz="3600" cap="all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1352" y="1412777"/>
            <a:ext cx="8495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uk-UA" sz="36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Особливість електронної комерції: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63476314"/>
              </p:ext>
            </p:extLst>
          </p:nvPr>
        </p:nvGraphicFramePr>
        <p:xfrm>
          <a:off x="1524001" y="2204864"/>
          <a:ext cx="9143999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950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03514" y="274638"/>
            <a:ext cx="8784976" cy="850106"/>
          </a:xfr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algn="ctr"/>
            <a:r>
              <a:rPr lang="ru-RU" sz="3600" b="1" cap="all" dirty="0" err="1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Інтернет-банкінг</a:t>
            </a:r>
            <a:endParaRPr lang="ru-RU" sz="3600" cap="all" dirty="0"/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551384" y="2972496"/>
            <a:ext cx="10945216" cy="3814090"/>
          </a:xfrm>
        </p:spPr>
        <p:txBody>
          <a:bodyPr>
            <a:normAutofit fontScale="62500" lnSpcReduction="20000"/>
          </a:bodyPr>
          <a:lstStyle/>
          <a:p>
            <a:pPr marL="0" indent="85725" algn="ctr">
              <a:buNone/>
            </a:pPr>
            <a:r>
              <a:rPr lang="uk-UA" sz="5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Користувач дистанційно має можливість:</a:t>
            </a:r>
          </a:p>
          <a:p>
            <a:pPr marL="0" indent="85725">
              <a:buFont typeface="+mj-lt"/>
              <a:buAutoNum type="arabicPeriod"/>
            </a:pPr>
            <a:r>
              <a:rPr lang="uk-UA" sz="3800" dirty="0"/>
              <a:t>отримувати інформацію про залишки грошей на рахунку і контролювати їх рух;</a:t>
            </a:r>
          </a:p>
          <a:p>
            <a:pPr marL="0" indent="85725">
              <a:buFont typeface="+mj-lt"/>
              <a:buAutoNum type="arabicPeriod"/>
            </a:pPr>
            <a:r>
              <a:rPr lang="uk-UA" sz="3800" dirty="0"/>
              <a:t>самостійно блокувати і розблокувати свої платіжні карти;</a:t>
            </a:r>
          </a:p>
          <a:p>
            <a:pPr marL="0" indent="85725">
              <a:buFont typeface="+mj-lt"/>
              <a:buAutoNum type="arabicPeriod"/>
            </a:pPr>
            <a:r>
              <a:rPr lang="uk-UA" sz="3800" dirty="0"/>
              <a:t>переводити гроші з карти на карту;</a:t>
            </a:r>
          </a:p>
          <a:p>
            <a:pPr marL="0" indent="85725">
              <a:buFont typeface="+mj-lt"/>
              <a:buAutoNum type="arabicPeriod"/>
            </a:pPr>
            <a:r>
              <a:rPr lang="uk-UA" sz="3800" dirty="0"/>
              <a:t>переводити гроші на рахунки будь-яких фізичних і юридичних осіб;</a:t>
            </a:r>
          </a:p>
          <a:p>
            <a:pPr marL="0" indent="85725">
              <a:buFont typeface="+mj-lt"/>
              <a:buAutoNum type="arabicPeriod"/>
            </a:pPr>
            <a:r>
              <a:rPr lang="uk-UA" sz="3800" dirty="0"/>
              <a:t>оплачувати комунальні послуги (електроенергія, газ, вода, телефон);</a:t>
            </a:r>
          </a:p>
          <a:p>
            <a:pPr marL="0" indent="85725">
              <a:buFont typeface="+mj-lt"/>
              <a:buAutoNum type="arabicPeriod"/>
            </a:pPr>
            <a:r>
              <a:rPr lang="uk-UA" sz="3800" dirty="0"/>
              <a:t>оплачувати постійні послуги (школа, дитячий сад, стоянка авто, охорона);</a:t>
            </a:r>
          </a:p>
          <a:p>
            <a:pPr marL="0" indent="85725">
              <a:buFont typeface="+mj-lt"/>
              <a:buAutoNum type="arabicPeriod"/>
            </a:pPr>
            <a:r>
              <a:rPr lang="uk-UA" sz="3800" dirty="0"/>
              <a:t>відкривати депозитні рахунки;</a:t>
            </a:r>
          </a:p>
          <a:p>
            <a:pPr marL="0" indent="85725">
              <a:buFont typeface="+mj-lt"/>
              <a:buAutoNum type="arabicPeriod"/>
            </a:pPr>
            <a:r>
              <a:rPr lang="uk-UA" sz="3800" dirty="0"/>
              <a:t>контролювати і здійснювати операції в системі </a:t>
            </a:r>
            <a:r>
              <a:rPr lang="uk-UA" sz="3800" dirty="0" err="1"/>
              <a:t>інтернет-банкінгу</a:t>
            </a:r>
            <a:r>
              <a:rPr lang="uk-UA" sz="3800" dirty="0"/>
              <a:t> за допомогою мобільного телефону.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1384" y="1196752"/>
            <a:ext cx="10945216" cy="1561430"/>
          </a:xfrm>
          <a:prstGeom prst="roundRect">
            <a:avLst/>
          </a:prstGeom>
          <a:solidFill>
            <a:srgbClr val="FFFFCC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>
              <a:spcBef>
                <a:spcPct val="20000"/>
              </a:spcBef>
            </a:pPr>
            <a:r>
              <a:rPr lang="ru-RU" sz="2800" b="1" dirty="0" err="1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Інтернет-банкінг</a:t>
            </a:r>
            <a:r>
              <a:rPr lang="ru-RU" sz="2800" b="1" dirty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b="1" dirty="0" err="1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е-банкінг</a:t>
            </a:r>
            <a:r>
              <a:rPr lang="ru-RU" sz="2800" b="1" dirty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</a:t>
            </a:r>
            <a:r>
              <a:rPr lang="ru-RU" sz="2800" dirty="0" err="1">
                <a:solidFill>
                  <a:schemeClr val="tx1"/>
                </a:solidFill>
              </a:rPr>
              <a:t>це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здійснення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платіжних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операцій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банківського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розрахункового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рахунку</a:t>
            </a:r>
            <a:r>
              <a:rPr lang="ru-RU" sz="2800" dirty="0">
                <a:solidFill>
                  <a:schemeClr val="tx1"/>
                </a:solidFill>
              </a:rPr>
              <a:t> через мережу </a:t>
            </a:r>
            <a:r>
              <a:rPr lang="ru-RU" sz="2800" dirty="0" err="1">
                <a:solidFill>
                  <a:schemeClr val="tx1"/>
                </a:solidFill>
              </a:rPr>
              <a:t>Інтернет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372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376" y="274638"/>
            <a:ext cx="11161240" cy="850106"/>
          </a:xfr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algn="ctr"/>
            <a:r>
              <a:rPr lang="ru-RU" sz="3600" b="1" cap="all" dirty="0" err="1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Інтернет-банкінг</a:t>
            </a:r>
            <a:endParaRPr lang="ru-RU" sz="3600" cap="al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792" y="2160762"/>
            <a:ext cx="816364" cy="102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91" y="4674857"/>
            <a:ext cx="2240600" cy="149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116" y="3092792"/>
            <a:ext cx="1939478" cy="145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3251" y="4518699"/>
            <a:ext cx="7235875" cy="16466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400" dirty="0">
                <a:solidFill>
                  <a:schemeClr val="tx1"/>
                </a:solidFill>
              </a:rPr>
              <a:t>Перші спроби надання банками таких </a:t>
            </a:r>
            <a:r>
              <a:rPr lang="uk-UA" sz="2400" dirty="0" err="1">
                <a:solidFill>
                  <a:schemeClr val="tx1"/>
                </a:solidFill>
              </a:rPr>
              <a:t>онлайн-послуг</a:t>
            </a:r>
            <a:r>
              <a:rPr lang="uk-UA" sz="2400" dirty="0">
                <a:solidFill>
                  <a:schemeClr val="tx1"/>
                </a:solidFill>
              </a:rPr>
              <a:t> було здійснено в США в 80-х роках ХХ ст.</a:t>
            </a:r>
          </a:p>
          <a:p>
            <a:pPr algn="ctr">
              <a:spcAft>
                <a:spcPts val="600"/>
              </a:spcAft>
            </a:pPr>
            <a:r>
              <a:rPr lang="uk-UA" sz="2400" dirty="0">
                <a:solidFill>
                  <a:schemeClr val="tx1"/>
                </a:solidFill>
              </a:rPr>
              <a:t>        На сьогодні такими послугами користуються майже всі вкладники.</a:t>
            </a:r>
          </a:p>
        </p:txBody>
      </p:sp>
      <p:sp>
        <p:nvSpPr>
          <p:cNvPr id="10" name="Содержимое 5">
            <a:extLst>
              <a:ext uri="{FF2B5EF4-FFF2-40B4-BE49-F238E27FC236}">
                <a16:creationId xmlns:a16="http://schemas.microsoft.com/office/drawing/2014/main" id="{A3018039-50F5-4AE8-A808-E0DF1B141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02" y="1856356"/>
            <a:ext cx="8866992" cy="2196328"/>
          </a:xfrm>
        </p:spPr>
        <p:txBody>
          <a:bodyPr>
            <a:normAutofit/>
          </a:bodyPr>
          <a:lstStyle/>
          <a:p>
            <a:pPr marL="0" indent="85725" algn="ctr">
              <a:buNone/>
            </a:pPr>
            <a:r>
              <a:rPr lang="uk-UA" sz="4800" dirty="0"/>
              <a:t>Коли та в якій країні з'явились перші банківські онлайн-послуги?</a:t>
            </a:r>
          </a:p>
        </p:txBody>
      </p:sp>
    </p:spTree>
    <p:extLst>
      <p:ext uri="{BB962C8B-B14F-4D97-AF65-F5344CB8AC3E}">
        <p14:creationId xmlns:p14="http://schemas.microsoft.com/office/powerpoint/2010/main" val="41536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03514" y="274638"/>
            <a:ext cx="8784976" cy="850106"/>
          </a:xfr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algn="ctr"/>
            <a:r>
              <a:rPr lang="ru-RU" sz="3600" b="1" cap="all" dirty="0" err="1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</a:t>
            </a:r>
            <a:r>
              <a:rPr lang="ru-RU" sz="3600" b="1" cap="all" dirty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маркетинг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2440" y="3628494"/>
            <a:ext cx="10296127" cy="1872208"/>
          </a:xfrm>
          <a:prstGeom prst="roundRect">
            <a:avLst/>
          </a:prstGeom>
          <a:solidFill>
            <a:srgbClr val="FFFFCC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b"/>
          <a:lstStyle/>
          <a:p>
            <a:pPr algn="ctr">
              <a:spcBef>
                <a:spcPct val="20000"/>
              </a:spcBef>
            </a:pPr>
            <a:r>
              <a:rPr lang="uk-UA" sz="2800" b="1" dirty="0" err="1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Інтернет-маркетинг</a:t>
            </a:r>
            <a:r>
              <a:rPr lang="uk-UA" sz="2800" b="1" dirty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uk-UA" sz="2800" dirty="0">
                <a:solidFill>
                  <a:schemeClr val="tx1"/>
                </a:solidFill>
              </a:rPr>
              <a:t>вид комерційної діяльності, </a:t>
            </a:r>
            <a:r>
              <a:rPr lang="uk-UA" sz="2800" b="1" dirty="0">
                <a:solidFill>
                  <a:schemeClr val="tx1"/>
                </a:solidFill>
              </a:rPr>
              <a:t>мета</a:t>
            </a:r>
            <a:r>
              <a:rPr lang="uk-UA" sz="2800" dirty="0">
                <a:solidFill>
                  <a:schemeClr val="tx1"/>
                </a:solidFill>
              </a:rPr>
              <a:t> якої </a:t>
            </a:r>
            <a:r>
              <a:rPr lang="uk-UA" sz="2800" b="1" dirty="0">
                <a:solidFill>
                  <a:schemeClr val="tx1"/>
                </a:solidFill>
              </a:rPr>
              <a:t>реклама товарів і послуг </a:t>
            </a:r>
            <a:r>
              <a:rPr lang="uk-UA" sz="2800" dirty="0">
                <a:solidFill>
                  <a:schemeClr val="tx1"/>
                </a:solidFill>
              </a:rPr>
              <a:t>в Інтернеті для збільшення відвідувачів </a:t>
            </a:r>
            <a:r>
              <a:rPr lang="uk-UA" sz="2800" dirty="0" err="1">
                <a:solidFill>
                  <a:schemeClr val="tx1"/>
                </a:solidFill>
              </a:rPr>
              <a:t>веб-ресурсів</a:t>
            </a:r>
            <a:r>
              <a:rPr lang="uk-UA" sz="2800" dirty="0">
                <a:solidFill>
                  <a:schemeClr val="tx1"/>
                </a:solidFill>
              </a:rPr>
              <a:t> компанії та збільшення продажів.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2440" y="1418570"/>
            <a:ext cx="10296127" cy="156966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Основною складовою і невід'ємною </a:t>
            </a:r>
          </a:p>
          <a:p>
            <a:pPr algn="ctr"/>
            <a:r>
              <a:rPr lang="uk-UA" sz="2400" b="1" i="1" dirty="0"/>
              <a:t>частиною електронної комерції </a:t>
            </a:r>
            <a:r>
              <a:rPr lang="uk-UA" sz="2400" dirty="0"/>
              <a:t>є </a:t>
            </a:r>
            <a:r>
              <a:rPr lang="uk-UA" sz="2400" b="1" i="1" dirty="0" err="1"/>
              <a:t>інтернет-реклама</a:t>
            </a:r>
            <a:r>
              <a:rPr lang="uk-UA" sz="2400" b="1" i="1" dirty="0"/>
              <a:t>.</a:t>
            </a:r>
          </a:p>
          <a:p>
            <a:pPr algn="ctr"/>
            <a:r>
              <a:rPr lang="uk-UA" sz="2400" dirty="0"/>
              <a:t> </a:t>
            </a:r>
          </a:p>
          <a:p>
            <a:pPr algn="ctr"/>
            <a:r>
              <a:rPr lang="uk-UA" sz="2400" dirty="0"/>
              <a:t> Реклама в Інтернеті набагато ефективніше, ніж інші види реклами.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2439" y="5669838"/>
            <a:ext cx="1029612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На </a:t>
            </a:r>
            <a:r>
              <a:rPr lang="ru-RU" sz="2400" dirty="0" err="1"/>
              <a:t>сьогоднішній</a:t>
            </a:r>
            <a:r>
              <a:rPr lang="ru-RU" sz="2400" dirty="0"/>
              <a:t> день </a:t>
            </a:r>
            <a:r>
              <a:rPr lang="ru-RU" sz="2400" b="1" dirty="0" err="1"/>
              <a:t>немає</a:t>
            </a:r>
            <a:r>
              <a:rPr lang="ru-RU" sz="2400" b="1" dirty="0"/>
              <a:t> </a:t>
            </a:r>
            <a:r>
              <a:rPr lang="ru-RU" sz="2400" b="1" dirty="0" err="1"/>
              <a:t>жодної</a:t>
            </a:r>
            <a:r>
              <a:rPr lang="ru-RU" sz="2400" b="1" dirty="0"/>
              <a:t> </a:t>
            </a:r>
            <a:r>
              <a:rPr lang="ru-RU" sz="2400" b="1" dirty="0" err="1"/>
              <a:t>відомої</a:t>
            </a:r>
            <a:r>
              <a:rPr lang="ru-RU" sz="2400" b="1" dirty="0"/>
              <a:t> </a:t>
            </a:r>
            <a:r>
              <a:rPr lang="ru-RU" sz="2400" b="1" dirty="0" err="1"/>
              <a:t>компанії</a:t>
            </a:r>
            <a:r>
              <a:rPr lang="ru-RU" sz="2400" dirty="0"/>
              <a:t>, яка не проводила б рекламу в </a:t>
            </a:r>
            <a:r>
              <a:rPr lang="ru-RU" sz="2400" dirty="0" err="1"/>
              <a:t>Інтернеті</a:t>
            </a:r>
            <a:r>
              <a:rPr lang="ru-RU" sz="2400" dirty="0"/>
              <a:t>.</a:t>
            </a:r>
            <a:endParaRPr lang="ru-RU" sz="2400" dirty="0">
              <a:solidFill>
                <a:srgbClr val="8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2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03514" y="274638"/>
            <a:ext cx="8784976" cy="850106"/>
          </a:xfr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algn="ctr"/>
            <a:r>
              <a:rPr lang="ru-RU" sz="3600" b="1" cap="all" dirty="0" err="1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</a:t>
            </a:r>
            <a:r>
              <a:rPr lang="ru-RU" sz="3600" b="1" cap="all" dirty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маркетинг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27448" y="2304177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dirty="0"/>
              <a:t>Коли та в </a:t>
            </a:r>
            <a:r>
              <a:rPr lang="ru-RU" sz="4800" i="1" dirty="0" err="1"/>
              <a:t>якій</a:t>
            </a:r>
            <a:r>
              <a:rPr lang="ru-RU" sz="4800" i="1" dirty="0"/>
              <a:t> </a:t>
            </a:r>
            <a:r>
              <a:rPr lang="ru-RU" sz="4800" i="1" dirty="0" err="1"/>
              <a:t>країні</a:t>
            </a:r>
            <a:r>
              <a:rPr lang="ru-RU" sz="4800" i="1" dirty="0"/>
              <a:t> </a:t>
            </a:r>
            <a:r>
              <a:rPr lang="ru-RU" sz="4800" i="1" dirty="0" err="1"/>
              <a:t>зявились</a:t>
            </a:r>
            <a:r>
              <a:rPr lang="ru-RU" sz="4800" i="1" dirty="0"/>
              <a:t> </a:t>
            </a:r>
            <a:r>
              <a:rPr lang="ru-RU" sz="4800" i="1" dirty="0" err="1"/>
              <a:t>перші</a:t>
            </a:r>
            <a:r>
              <a:rPr lang="ru-RU" sz="4800" i="1" dirty="0"/>
              <a:t> онлайн-</a:t>
            </a:r>
            <a:r>
              <a:rPr lang="ru-RU" sz="4800" i="1" dirty="0" err="1"/>
              <a:t>магазини</a:t>
            </a:r>
            <a:r>
              <a:rPr lang="ru-RU" sz="4800" i="1" dirty="0"/>
              <a:t>?</a:t>
            </a:r>
            <a:endParaRPr lang="ru-RU" sz="4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767" y="4752366"/>
            <a:ext cx="2027436" cy="202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1" b="31952"/>
          <a:stretch/>
        </p:blipFill>
        <p:spPr>
          <a:xfrm>
            <a:off x="7885448" y="5053271"/>
            <a:ext cx="2213797" cy="79684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52" y="4752366"/>
            <a:ext cx="1588571" cy="158857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4131380"/>
            <a:ext cx="2121052" cy="8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0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03514" y="274638"/>
            <a:ext cx="8784976" cy="850106"/>
          </a:xfr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algn="ctr"/>
            <a:r>
              <a:rPr lang="uk-UA" sz="3600" b="1" cap="all" dirty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Мобільна комерція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9416" y="1363514"/>
            <a:ext cx="10297144" cy="1636858"/>
          </a:xfrm>
          <a:prstGeom prst="roundRect">
            <a:avLst/>
          </a:prstGeom>
          <a:solidFill>
            <a:srgbClr val="FFFFCC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>
              <a:spcBef>
                <a:spcPct val="20000"/>
              </a:spcBef>
            </a:pPr>
            <a:r>
              <a:rPr lang="uk-UA" sz="2800" b="1" dirty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Мобільна комерція - </a:t>
            </a:r>
            <a:r>
              <a:rPr lang="uk-UA" sz="3200" dirty="0">
                <a:solidFill>
                  <a:schemeClr val="tx1"/>
                </a:solidFill>
              </a:rPr>
              <a:t>торгова діяльність з використанням мобільних електронних пристроїв</a:t>
            </a:r>
            <a:r>
              <a:rPr lang="uk-UA" sz="2800" b="1" dirty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0" r="13495"/>
          <a:stretch/>
        </p:blipFill>
        <p:spPr>
          <a:xfrm rot="581370">
            <a:off x="8875902" y="2675289"/>
            <a:ext cx="734108" cy="968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747" y="2620419"/>
            <a:ext cx="1137346" cy="14742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9416" y="3357562"/>
            <a:ext cx="9352723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800" b="1" dirty="0">
                <a:solidFill>
                  <a:srgbClr val="860000"/>
                </a:solidFill>
                <a:latin typeface="+mj-lt"/>
              </a:rPr>
              <a:t>Переваги мобільного комерції: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uk-UA" sz="2400" dirty="0"/>
              <a:t>можливість знизити ризик шахрайства (за рахунок ідентифікації клієнта оператором мобільного зв'язку);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uk-UA" sz="2400" dirty="0"/>
              <a:t>не потрібно дорогих зчитувальних пристроїв (є альтернатива розрахунку пластиковими картками);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uk-UA" sz="2400" dirty="0"/>
              <a:t>можливість оплати товарів і послуг в таксі, дрібних магазинах, на ринку.</a:t>
            </a:r>
          </a:p>
        </p:txBody>
      </p:sp>
    </p:spTree>
    <p:extLst>
      <p:ext uri="{BB962C8B-B14F-4D97-AF65-F5344CB8AC3E}">
        <p14:creationId xmlns:p14="http://schemas.microsoft.com/office/powerpoint/2010/main" val="1042936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2533</TotalTime>
  <Words>1006</Words>
  <Application>Microsoft Office PowerPoint</Application>
  <PresentationFormat>Широкий екран</PresentationFormat>
  <Paragraphs>107</Paragraphs>
  <Slides>21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e-ukraine</vt:lpstr>
      <vt:lpstr>Lato</vt:lpstr>
      <vt:lpstr>Open Sans</vt:lpstr>
      <vt:lpstr>OpenSans</vt:lpstr>
      <vt:lpstr>Roboto</vt:lpstr>
      <vt:lpstr>Тема Office</vt:lpstr>
      <vt:lpstr>Презентація PowerPoint</vt:lpstr>
      <vt:lpstr>Презентація PowerPoint</vt:lpstr>
      <vt:lpstr>Інтернет-комерція</vt:lpstr>
      <vt:lpstr>Інтернет-комерція</vt:lpstr>
      <vt:lpstr>Інтернет-банкінг</vt:lpstr>
      <vt:lpstr>Інтернет-банкінг</vt:lpstr>
      <vt:lpstr>Інтернет маркетинг</vt:lpstr>
      <vt:lpstr>Інтернет маркетинг</vt:lpstr>
      <vt:lpstr>Мобільна комерція</vt:lpstr>
      <vt:lpstr>Системи електронного урядування</vt:lpstr>
      <vt:lpstr>Системи електронного урядування</vt:lpstr>
      <vt:lpstr>Системи електронного урядування</vt:lpstr>
      <vt:lpstr>Системи електронного урядування, які створені і функціонують в Україні</vt:lpstr>
      <vt:lpstr>Системи електронного урядування в Україні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Сфери прояву електронного урядування</vt:lpstr>
      <vt:lpstr>Нові можливості для електронної комерції під час карантину https://uz.ligazakon.ua/ua/magazine_article/EA013716 </vt:lpstr>
    </vt:vector>
  </TitlesOfParts>
  <Company>Samsung Electronics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 9 клас</dc:title>
  <dc:creator>SEC</dc:creator>
  <cp:lastModifiedBy>sytni</cp:lastModifiedBy>
  <cp:revision>246</cp:revision>
  <dcterms:created xsi:type="dcterms:W3CDTF">2009-08-23T11:48:39Z</dcterms:created>
  <dcterms:modified xsi:type="dcterms:W3CDTF">2023-09-27T05:57:53Z</dcterms:modified>
</cp:coreProperties>
</file>