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8" r:id="rId9"/>
    <p:sldId id="264" r:id="rId10"/>
    <p:sldId id="257" r:id="rId11"/>
    <p:sldId id="268" r:id="rId12"/>
    <p:sldId id="269" r:id="rId13"/>
    <p:sldId id="259" r:id="rId14"/>
    <p:sldId id="260" r:id="rId15"/>
    <p:sldId id="261" r:id="rId16"/>
    <p:sldId id="262" r:id="rId17"/>
    <p:sldId id="263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7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8" autoAdjust="0"/>
  </p:normalViewPr>
  <p:slideViewPr>
    <p:cSldViewPr>
      <p:cViewPr varScale="1">
        <p:scale>
          <a:sx n="51" d="100"/>
          <a:sy n="51" d="100"/>
        </p:scale>
        <p:origin x="-1272" y="-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1A6FB-786F-46AF-A5E1-4DCB469D5B7D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AC5C9-23DC-4CFF-BDE7-3BDE62DF275E}">
      <dgm:prSet phldrT="[Текст]" custT="1"/>
      <dgm:spPr/>
      <dgm:t>
        <a:bodyPr/>
        <a:lstStyle/>
        <a:p>
          <a:pPr algn="ctr"/>
          <a:r>
            <a:rPr lang="uk-UA" sz="2400" b="1" i="1" dirty="0" smtClean="0">
              <a:solidFill>
                <a:srgbClr val="7030A0"/>
              </a:solidFill>
            </a:rPr>
            <a:t>Основи економічної теорії (політекономія)</a:t>
          </a:r>
          <a:endParaRPr lang="ru-RU" sz="2400" b="1" i="1" dirty="0">
            <a:solidFill>
              <a:srgbClr val="7030A0"/>
            </a:solidFill>
          </a:endParaRPr>
        </a:p>
      </dgm:t>
    </dgm:pt>
    <dgm:pt modelId="{1DCC991D-CC6A-4923-BCE1-F8B71BCEC9FD}" type="parTrans" cxnId="{790C84B4-AE11-4AA4-BB1E-32F11ADFB748}">
      <dgm:prSet/>
      <dgm:spPr/>
      <dgm:t>
        <a:bodyPr/>
        <a:lstStyle/>
        <a:p>
          <a:endParaRPr lang="ru-RU"/>
        </a:p>
      </dgm:t>
    </dgm:pt>
    <dgm:pt modelId="{8F605DFC-3D11-4602-B5DA-B2BAFF8886AA}" type="sibTrans" cxnId="{790C84B4-AE11-4AA4-BB1E-32F11ADFB748}">
      <dgm:prSet/>
      <dgm:spPr/>
      <dgm:t>
        <a:bodyPr/>
        <a:lstStyle/>
        <a:p>
          <a:endParaRPr lang="ru-RU"/>
        </a:p>
      </dgm:t>
    </dgm:pt>
    <dgm:pt modelId="{72F8BAB2-A930-47BC-82FD-DFD70E6A731D}">
      <dgm:prSet phldrT="[Текст]" custT="1"/>
      <dgm:spPr/>
      <dgm:t>
        <a:bodyPr/>
        <a:lstStyle/>
        <a:p>
          <a:pPr algn="ctr"/>
          <a:r>
            <a:rPr lang="uk-UA" sz="2800" b="1" i="1" dirty="0" smtClean="0">
              <a:solidFill>
                <a:srgbClr val="7030A0"/>
              </a:solidFill>
            </a:rPr>
            <a:t>Мікроекономіка</a:t>
          </a:r>
          <a:endParaRPr lang="ru-RU" sz="2800" b="1" i="1" dirty="0">
            <a:solidFill>
              <a:srgbClr val="7030A0"/>
            </a:solidFill>
          </a:endParaRPr>
        </a:p>
      </dgm:t>
    </dgm:pt>
    <dgm:pt modelId="{C6BC9F6D-7AA3-4E92-AE8F-BD7C0E180B73}" type="parTrans" cxnId="{DFE09BF8-83A3-4EF8-96C6-FF4F6DCDE53B}">
      <dgm:prSet/>
      <dgm:spPr/>
      <dgm:t>
        <a:bodyPr/>
        <a:lstStyle/>
        <a:p>
          <a:endParaRPr lang="ru-RU"/>
        </a:p>
      </dgm:t>
    </dgm:pt>
    <dgm:pt modelId="{15274325-E4C1-41C6-889A-E91CB8B98C99}" type="sibTrans" cxnId="{DFE09BF8-83A3-4EF8-96C6-FF4F6DCDE53B}">
      <dgm:prSet/>
      <dgm:spPr/>
      <dgm:t>
        <a:bodyPr/>
        <a:lstStyle/>
        <a:p>
          <a:endParaRPr lang="ru-RU"/>
        </a:p>
      </dgm:t>
    </dgm:pt>
    <dgm:pt modelId="{49321B38-8850-4260-BC09-508AA407F45A}">
      <dgm:prSet phldrT="[Текст]" custT="1"/>
      <dgm:spPr/>
      <dgm:t>
        <a:bodyPr/>
        <a:lstStyle/>
        <a:p>
          <a:pPr algn="ctr"/>
          <a:r>
            <a:rPr lang="uk-UA" sz="2800" b="1" i="1" dirty="0" err="1" smtClean="0">
              <a:solidFill>
                <a:srgbClr val="7030A0"/>
              </a:solidFill>
            </a:rPr>
            <a:t>Мезоекономіка</a:t>
          </a:r>
          <a:endParaRPr lang="uk-UA" sz="2800" b="1" i="1" dirty="0" smtClean="0">
            <a:solidFill>
              <a:srgbClr val="7030A0"/>
            </a:solidFill>
          </a:endParaRPr>
        </a:p>
      </dgm:t>
    </dgm:pt>
    <dgm:pt modelId="{A9D7378E-7CA6-4007-BF39-A6F0A997D7CB}" type="parTrans" cxnId="{EA40014A-05B8-48B1-A60A-E922D7C106C0}">
      <dgm:prSet/>
      <dgm:spPr/>
      <dgm:t>
        <a:bodyPr/>
        <a:lstStyle/>
        <a:p>
          <a:endParaRPr lang="ru-RU"/>
        </a:p>
      </dgm:t>
    </dgm:pt>
    <dgm:pt modelId="{5917B9D3-3656-409E-9C2C-5854FD91DADE}" type="sibTrans" cxnId="{EA40014A-05B8-48B1-A60A-E922D7C106C0}">
      <dgm:prSet/>
      <dgm:spPr/>
      <dgm:t>
        <a:bodyPr/>
        <a:lstStyle/>
        <a:p>
          <a:endParaRPr lang="ru-RU"/>
        </a:p>
      </dgm:t>
    </dgm:pt>
    <dgm:pt modelId="{73DAFFFF-65CA-4329-B1D2-765DB0ECCA74}">
      <dgm:prSet custT="1"/>
      <dgm:spPr/>
      <dgm:t>
        <a:bodyPr/>
        <a:lstStyle/>
        <a:p>
          <a:pPr algn="ctr"/>
          <a:r>
            <a:rPr lang="uk-UA" sz="2800" b="1" i="1" dirty="0" err="1" smtClean="0">
              <a:solidFill>
                <a:srgbClr val="7030A0"/>
              </a:solidFill>
            </a:rPr>
            <a:t>Мегаекономіка</a:t>
          </a:r>
          <a:endParaRPr lang="ru-RU" sz="2800" b="1" i="1" dirty="0">
            <a:solidFill>
              <a:srgbClr val="7030A0"/>
            </a:solidFill>
          </a:endParaRPr>
        </a:p>
      </dgm:t>
    </dgm:pt>
    <dgm:pt modelId="{DAA37B8A-6402-442A-88CA-D9BC63523B49}" type="parTrans" cxnId="{F56F1FCD-92C1-4613-AECD-1AC630293F1A}">
      <dgm:prSet/>
      <dgm:spPr/>
      <dgm:t>
        <a:bodyPr/>
        <a:lstStyle/>
        <a:p>
          <a:endParaRPr lang="ru-RU"/>
        </a:p>
      </dgm:t>
    </dgm:pt>
    <dgm:pt modelId="{3441B810-E969-4C40-9124-977E3D78EDBA}" type="sibTrans" cxnId="{F56F1FCD-92C1-4613-AECD-1AC630293F1A}">
      <dgm:prSet/>
      <dgm:spPr/>
      <dgm:t>
        <a:bodyPr/>
        <a:lstStyle/>
        <a:p>
          <a:endParaRPr lang="ru-RU"/>
        </a:p>
      </dgm:t>
    </dgm:pt>
    <dgm:pt modelId="{EE336828-AABD-4A61-BA87-C22EF2C673E2}">
      <dgm:prSet custT="1"/>
      <dgm:spPr/>
      <dgm:t>
        <a:bodyPr/>
        <a:lstStyle/>
        <a:p>
          <a:pPr algn="ctr"/>
          <a:r>
            <a:rPr lang="uk-UA" sz="2800" b="1" i="1" dirty="0" smtClean="0">
              <a:solidFill>
                <a:srgbClr val="7030A0"/>
              </a:solidFill>
            </a:rPr>
            <a:t>Макроекономіка</a:t>
          </a:r>
          <a:endParaRPr lang="ru-RU" sz="2800" b="1" i="1" dirty="0">
            <a:solidFill>
              <a:srgbClr val="7030A0"/>
            </a:solidFill>
          </a:endParaRPr>
        </a:p>
      </dgm:t>
    </dgm:pt>
    <dgm:pt modelId="{48A1606B-A328-4792-9D74-2F493F2FF6A7}" type="parTrans" cxnId="{F0B38A67-0F26-43D5-BB98-46131EEAC7F3}">
      <dgm:prSet/>
      <dgm:spPr/>
      <dgm:t>
        <a:bodyPr/>
        <a:lstStyle/>
        <a:p>
          <a:endParaRPr lang="ru-RU"/>
        </a:p>
      </dgm:t>
    </dgm:pt>
    <dgm:pt modelId="{BB1C0EFF-D22F-4F10-B7A1-6D0B1E8975CA}" type="sibTrans" cxnId="{F0B38A67-0F26-43D5-BB98-46131EEAC7F3}">
      <dgm:prSet/>
      <dgm:spPr/>
      <dgm:t>
        <a:bodyPr/>
        <a:lstStyle/>
        <a:p>
          <a:endParaRPr lang="ru-RU"/>
        </a:p>
      </dgm:t>
    </dgm:pt>
    <dgm:pt modelId="{4BCD1706-866B-47F4-9FCD-0AA3407E0F6A}" type="pres">
      <dgm:prSet presAssocID="{A941A6FB-786F-46AF-A5E1-4DCB469D5B7D}" presName="outerComposite" presStyleCnt="0">
        <dgm:presLayoutVars>
          <dgm:chMax val="5"/>
          <dgm:dir/>
          <dgm:resizeHandles val="exact"/>
        </dgm:presLayoutVars>
      </dgm:prSet>
      <dgm:spPr/>
    </dgm:pt>
    <dgm:pt modelId="{D45FD5FD-199E-4D37-8FBC-83390931E86A}" type="pres">
      <dgm:prSet presAssocID="{A941A6FB-786F-46AF-A5E1-4DCB469D5B7D}" presName="dummyMaxCanvas" presStyleCnt="0">
        <dgm:presLayoutVars/>
      </dgm:prSet>
      <dgm:spPr/>
    </dgm:pt>
    <dgm:pt modelId="{54EE7504-8C37-4709-8B65-7B65FB66152F}" type="pres">
      <dgm:prSet presAssocID="{A941A6FB-786F-46AF-A5E1-4DCB469D5B7D}" presName="FiveNodes_1" presStyleLbl="node1" presStyleIdx="0" presStyleCnt="5">
        <dgm:presLayoutVars>
          <dgm:bulletEnabled val="1"/>
        </dgm:presLayoutVars>
      </dgm:prSet>
      <dgm:spPr/>
    </dgm:pt>
    <dgm:pt modelId="{A84598F4-02B7-45E0-A037-E30FE1CD9826}" type="pres">
      <dgm:prSet presAssocID="{A941A6FB-786F-46AF-A5E1-4DCB469D5B7D}" presName="FiveNodes_2" presStyleLbl="node1" presStyleIdx="1" presStyleCnt="5">
        <dgm:presLayoutVars>
          <dgm:bulletEnabled val="1"/>
        </dgm:presLayoutVars>
      </dgm:prSet>
      <dgm:spPr/>
    </dgm:pt>
    <dgm:pt modelId="{55A37611-70B2-400E-AF8A-632100D4B547}" type="pres">
      <dgm:prSet presAssocID="{A941A6FB-786F-46AF-A5E1-4DCB469D5B7D}" presName="FiveNodes_3" presStyleLbl="node1" presStyleIdx="2" presStyleCnt="5" custLinFactNeighborX="-624" custLinFactNeighborY="1499">
        <dgm:presLayoutVars>
          <dgm:bulletEnabled val="1"/>
        </dgm:presLayoutVars>
      </dgm:prSet>
      <dgm:spPr/>
    </dgm:pt>
    <dgm:pt modelId="{7043849C-3256-4610-92E9-A57B5C4D7EAB}" type="pres">
      <dgm:prSet presAssocID="{A941A6FB-786F-46AF-A5E1-4DCB469D5B7D}" presName="FiveNodes_4" presStyleLbl="node1" presStyleIdx="3" presStyleCnt="5" custLinFactNeighborX="-421" custLinFactNeighborY="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E485F-959B-427F-A3D1-3141BD8E33E2}" type="pres">
      <dgm:prSet presAssocID="{A941A6FB-786F-46AF-A5E1-4DCB469D5B7D}" presName="FiveNodes_5" presStyleLbl="node1" presStyleIdx="4" presStyleCnt="5">
        <dgm:presLayoutVars>
          <dgm:bulletEnabled val="1"/>
        </dgm:presLayoutVars>
      </dgm:prSet>
      <dgm:spPr/>
    </dgm:pt>
    <dgm:pt modelId="{A5A81EC7-719B-41CD-913B-C9A5A7678DF3}" type="pres">
      <dgm:prSet presAssocID="{A941A6FB-786F-46AF-A5E1-4DCB469D5B7D}" presName="FiveConn_1-2" presStyleLbl="fgAccFollowNode1" presStyleIdx="0" presStyleCnt="4">
        <dgm:presLayoutVars>
          <dgm:bulletEnabled val="1"/>
        </dgm:presLayoutVars>
      </dgm:prSet>
      <dgm:spPr/>
    </dgm:pt>
    <dgm:pt modelId="{1D49E85C-CB8C-4C2B-92ED-CAE41DBDFEB5}" type="pres">
      <dgm:prSet presAssocID="{A941A6FB-786F-46AF-A5E1-4DCB469D5B7D}" presName="FiveConn_2-3" presStyleLbl="fgAccFollowNode1" presStyleIdx="1" presStyleCnt="4">
        <dgm:presLayoutVars>
          <dgm:bulletEnabled val="1"/>
        </dgm:presLayoutVars>
      </dgm:prSet>
      <dgm:spPr/>
    </dgm:pt>
    <dgm:pt modelId="{03368996-49FA-4F86-8521-FC3033A709AA}" type="pres">
      <dgm:prSet presAssocID="{A941A6FB-786F-46AF-A5E1-4DCB469D5B7D}" presName="FiveConn_3-4" presStyleLbl="fgAccFollowNode1" presStyleIdx="2" presStyleCnt="4">
        <dgm:presLayoutVars>
          <dgm:bulletEnabled val="1"/>
        </dgm:presLayoutVars>
      </dgm:prSet>
      <dgm:spPr/>
    </dgm:pt>
    <dgm:pt modelId="{B930B57B-146B-4F3A-85B9-56C27BAF87CF}" type="pres">
      <dgm:prSet presAssocID="{A941A6FB-786F-46AF-A5E1-4DCB469D5B7D}" presName="FiveConn_4-5" presStyleLbl="fgAccFollowNode1" presStyleIdx="3" presStyleCnt="4">
        <dgm:presLayoutVars>
          <dgm:bulletEnabled val="1"/>
        </dgm:presLayoutVars>
      </dgm:prSet>
      <dgm:spPr/>
    </dgm:pt>
    <dgm:pt modelId="{0E563CA9-54BA-4DE1-9120-28F8021C50D0}" type="pres">
      <dgm:prSet presAssocID="{A941A6FB-786F-46AF-A5E1-4DCB469D5B7D}" presName="FiveNodes_1_text" presStyleLbl="node1" presStyleIdx="4" presStyleCnt="5">
        <dgm:presLayoutVars>
          <dgm:bulletEnabled val="1"/>
        </dgm:presLayoutVars>
      </dgm:prSet>
      <dgm:spPr/>
    </dgm:pt>
    <dgm:pt modelId="{31B584AE-8336-447D-8755-553874433D03}" type="pres">
      <dgm:prSet presAssocID="{A941A6FB-786F-46AF-A5E1-4DCB469D5B7D}" presName="FiveNodes_2_text" presStyleLbl="node1" presStyleIdx="4" presStyleCnt="5">
        <dgm:presLayoutVars>
          <dgm:bulletEnabled val="1"/>
        </dgm:presLayoutVars>
      </dgm:prSet>
      <dgm:spPr/>
    </dgm:pt>
    <dgm:pt modelId="{BE14196D-1E05-4CD3-89A5-3E2B1E75A06A}" type="pres">
      <dgm:prSet presAssocID="{A941A6FB-786F-46AF-A5E1-4DCB469D5B7D}" presName="FiveNodes_3_text" presStyleLbl="node1" presStyleIdx="4" presStyleCnt="5">
        <dgm:presLayoutVars>
          <dgm:bulletEnabled val="1"/>
        </dgm:presLayoutVars>
      </dgm:prSet>
      <dgm:spPr/>
    </dgm:pt>
    <dgm:pt modelId="{9B43EAC1-493A-4A2F-A89D-67CE5E8E022B}" type="pres">
      <dgm:prSet presAssocID="{A941A6FB-786F-46AF-A5E1-4DCB469D5B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A995F-824D-49AC-B83B-0A752221879D}" type="pres">
      <dgm:prSet presAssocID="{A941A6FB-786F-46AF-A5E1-4DCB469D5B7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6F78C4B-641A-4E64-BAF2-50E748BCB82F}" type="presOf" srcId="{8F605DFC-3D11-4602-B5DA-B2BAFF8886AA}" destId="{A5A81EC7-719B-41CD-913B-C9A5A7678DF3}" srcOrd="0" destOrd="0" presId="urn:microsoft.com/office/officeart/2005/8/layout/vProcess5"/>
    <dgm:cxn modelId="{F0B38A67-0F26-43D5-BB98-46131EEAC7F3}" srcId="{A941A6FB-786F-46AF-A5E1-4DCB469D5B7D}" destId="{EE336828-AABD-4A61-BA87-C22EF2C673E2}" srcOrd="2" destOrd="0" parTransId="{48A1606B-A328-4792-9D74-2F493F2FF6A7}" sibTransId="{BB1C0EFF-D22F-4F10-B7A1-6D0B1E8975CA}"/>
    <dgm:cxn modelId="{B71D9BE4-95C8-4E12-9427-F884C91A94DD}" type="presOf" srcId="{72F8BAB2-A930-47BC-82FD-DFD70E6A731D}" destId="{31B584AE-8336-447D-8755-553874433D03}" srcOrd="1" destOrd="0" presId="urn:microsoft.com/office/officeart/2005/8/layout/vProcess5"/>
    <dgm:cxn modelId="{E1AA09F9-4E15-4340-BE7F-A99C94B8E7CE}" type="presOf" srcId="{EE336828-AABD-4A61-BA87-C22EF2C673E2}" destId="{55A37611-70B2-400E-AF8A-632100D4B547}" srcOrd="0" destOrd="0" presId="urn:microsoft.com/office/officeart/2005/8/layout/vProcess5"/>
    <dgm:cxn modelId="{A8940BAD-06E6-4A13-9DAF-18111B9CF361}" type="presOf" srcId="{73DAFFFF-65CA-4329-B1D2-765DB0ECCA74}" destId="{264E485F-959B-427F-A3D1-3141BD8E33E2}" srcOrd="0" destOrd="0" presId="urn:microsoft.com/office/officeart/2005/8/layout/vProcess5"/>
    <dgm:cxn modelId="{F56F1FCD-92C1-4613-AECD-1AC630293F1A}" srcId="{A941A6FB-786F-46AF-A5E1-4DCB469D5B7D}" destId="{73DAFFFF-65CA-4329-B1D2-765DB0ECCA74}" srcOrd="4" destOrd="0" parTransId="{DAA37B8A-6402-442A-88CA-D9BC63523B49}" sibTransId="{3441B810-E969-4C40-9124-977E3D78EDBA}"/>
    <dgm:cxn modelId="{F177C499-71F8-412A-80EF-E7EEE3885AEE}" type="presOf" srcId="{49321B38-8850-4260-BC09-508AA407F45A}" destId="{7043849C-3256-4610-92E9-A57B5C4D7EAB}" srcOrd="0" destOrd="0" presId="urn:microsoft.com/office/officeart/2005/8/layout/vProcess5"/>
    <dgm:cxn modelId="{1A40638C-2E6C-482B-A429-29CF33A65789}" type="presOf" srcId="{15274325-E4C1-41C6-889A-E91CB8B98C99}" destId="{1D49E85C-CB8C-4C2B-92ED-CAE41DBDFEB5}" srcOrd="0" destOrd="0" presId="urn:microsoft.com/office/officeart/2005/8/layout/vProcess5"/>
    <dgm:cxn modelId="{8082D638-0F40-4C65-9225-F8E23CDC1F25}" type="presOf" srcId="{A941A6FB-786F-46AF-A5E1-4DCB469D5B7D}" destId="{4BCD1706-866B-47F4-9FCD-0AA3407E0F6A}" srcOrd="0" destOrd="0" presId="urn:microsoft.com/office/officeart/2005/8/layout/vProcess5"/>
    <dgm:cxn modelId="{C44A180E-F83C-4036-995A-D8D317EBD159}" type="presOf" srcId="{49321B38-8850-4260-BC09-508AA407F45A}" destId="{9B43EAC1-493A-4A2F-A89D-67CE5E8E022B}" srcOrd="1" destOrd="0" presId="urn:microsoft.com/office/officeart/2005/8/layout/vProcess5"/>
    <dgm:cxn modelId="{2913B511-AAA7-46B6-83AB-B7A99E8645A8}" type="presOf" srcId="{72F8BAB2-A930-47BC-82FD-DFD70E6A731D}" destId="{A84598F4-02B7-45E0-A037-E30FE1CD9826}" srcOrd="0" destOrd="0" presId="urn:microsoft.com/office/officeart/2005/8/layout/vProcess5"/>
    <dgm:cxn modelId="{077C6BE6-5E65-44D5-9F17-3EB3241DA792}" type="presOf" srcId="{CA4AC5C9-23DC-4CFF-BDE7-3BDE62DF275E}" destId="{0E563CA9-54BA-4DE1-9120-28F8021C50D0}" srcOrd="1" destOrd="0" presId="urn:microsoft.com/office/officeart/2005/8/layout/vProcess5"/>
    <dgm:cxn modelId="{B5EE5642-AEE0-467B-910A-BA0E440C3681}" type="presOf" srcId="{BB1C0EFF-D22F-4F10-B7A1-6D0B1E8975CA}" destId="{03368996-49FA-4F86-8521-FC3033A709AA}" srcOrd="0" destOrd="0" presId="urn:microsoft.com/office/officeart/2005/8/layout/vProcess5"/>
    <dgm:cxn modelId="{D81E990F-5AB3-42E1-BCD0-02CF16E35DAF}" type="presOf" srcId="{73DAFFFF-65CA-4329-B1D2-765DB0ECCA74}" destId="{F82A995F-824D-49AC-B83B-0A752221879D}" srcOrd="1" destOrd="0" presId="urn:microsoft.com/office/officeart/2005/8/layout/vProcess5"/>
    <dgm:cxn modelId="{EA40014A-05B8-48B1-A60A-E922D7C106C0}" srcId="{A941A6FB-786F-46AF-A5E1-4DCB469D5B7D}" destId="{49321B38-8850-4260-BC09-508AA407F45A}" srcOrd="3" destOrd="0" parTransId="{A9D7378E-7CA6-4007-BF39-A6F0A997D7CB}" sibTransId="{5917B9D3-3656-409E-9C2C-5854FD91DADE}"/>
    <dgm:cxn modelId="{364FFC7D-3DE9-40AF-9303-9E3BEBAC4172}" type="presOf" srcId="{CA4AC5C9-23DC-4CFF-BDE7-3BDE62DF275E}" destId="{54EE7504-8C37-4709-8B65-7B65FB66152F}" srcOrd="0" destOrd="0" presId="urn:microsoft.com/office/officeart/2005/8/layout/vProcess5"/>
    <dgm:cxn modelId="{790C84B4-AE11-4AA4-BB1E-32F11ADFB748}" srcId="{A941A6FB-786F-46AF-A5E1-4DCB469D5B7D}" destId="{CA4AC5C9-23DC-4CFF-BDE7-3BDE62DF275E}" srcOrd="0" destOrd="0" parTransId="{1DCC991D-CC6A-4923-BCE1-F8B71BCEC9FD}" sibTransId="{8F605DFC-3D11-4602-B5DA-B2BAFF8886AA}"/>
    <dgm:cxn modelId="{C337450D-DDFA-4519-9469-9B86F08BA69B}" type="presOf" srcId="{5917B9D3-3656-409E-9C2C-5854FD91DADE}" destId="{B930B57B-146B-4F3A-85B9-56C27BAF87CF}" srcOrd="0" destOrd="0" presId="urn:microsoft.com/office/officeart/2005/8/layout/vProcess5"/>
    <dgm:cxn modelId="{76CCB060-DA05-4BF2-A9DD-634C2AD8D2FD}" type="presOf" srcId="{EE336828-AABD-4A61-BA87-C22EF2C673E2}" destId="{BE14196D-1E05-4CD3-89A5-3E2B1E75A06A}" srcOrd="1" destOrd="0" presId="urn:microsoft.com/office/officeart/2005/8/layout/vProcess5"/>
    <dgm:cxn modelId="{DFE09BF8-83A3-4EF8-96C6-FF4F6DCDE53B}" srcId="{A941A6FB-786F-46AF-A5E1-4DCB469D5B7D}" destId="{72F8BAB2-A930-47BC-82FD-DFD70E6A731D}" srcOrd="1" destOrd="0" parTransId="{C6BC9F6D-7AA3-4E92-AE8F-BD7C0E180B73}" sibTransId="{15274325-E4C1-41C6-889A-E91CB8B98C99}"/>
    <dgm:cxn modelId="{96680E56-26CF-4FCC-9DAE-50FB6B4EED1F}" type="presParOf" srcId="{4BCD1706-866B-47F4-9FCD-0AA3407E0F6A}" destId="{D45FD5FD-199E-4D37-8FBC-83390931E86A}" srcOrd="0" destOrd="0" presId="urn:microsoft.com/office/officeart/2005/8/layout/vProcess5"/>
    <dgm:cxn modelId="{B5A15E31-0287-4E84-BCE0-74CF807BF5A2}" type="presParOf" srcId="{4BCD1706-866B-47F4-9FCD-0AA3407E0F6A}" destId="{54EE7504-8C37-4709-8B65-7B65FB66152F}" srcOrd="1" destOrd="0" presId="urn:microsoft.com/office/officeart/2005/8/layout/vProcess5"/>
    <dgm:cxn modelId="{92418377-17C6-4EA1-989F-014DBDBFE744}" type="presParOf" srcId="{4BCD1706-866B-47F4-9FCD-0AA3407E0F6A}" destId="{A84598F4-02B7-45E0-A037-E30FE1CD9826}" srcOrd="2" destOrd="0" presId="urn:microsoft.com/office/officeart/2005/8/layout/vProcess5"/>
    <dgm:cxn modelId="{4295C629-8CFE-4FCF-8A4D-0833126A886B}" type="presParOf" srcId="{4BCD1706-866B-47F4-9FCD-0AA3407E0F6A}" destId="{55A37611-70B2-400E-AF8A-632100D4B547}" srcOrd="3" destOrd="0" presId="urn:microsoft.com/office/officeart/2005/8/layout/vProcess5"/>
    <dgm:cxn modelId="{028A8685-9C0C-4D77-B1D8-FFA9DE3D89C4}" type="presParOf" srcId="{4BCD1706-866B-47F4-9FCD-0AA3407E0F6A}" destId="{7043849C-3256-4610-92E9-A57B5C4D7EAB}" srcOrd="4" destOrd="0" presId="urn:microsoft.com/office/officeart/2005/8/layout/vProcess5"/>
    <dgm:cxn modelId="{7D91A299-455A-4E51-8E93-6C163077519E}" type="presParOf" srcId="{4BCD1706-866B-47F4-9FCD-0AA3407E0F6A}" destId="{264E485F-959B-427F-A3D1-3141BD8E33E2}" srcOrd="5" destOrd="0" presId="urn:microsoft.com/office/officeart/2005/8/layout/vProcess5"/>
    <dgm:cxn modelId="{C4E63C60-6E5C-494A-80CB-E8BCD80B9EDC}" type="presParOf" srcId="{4BCD1706-866B-47F4-9FCD-0AA3407E0F6A}" destId="{A5A81EC7-719B-41CD-913B-C9A5A7678DF3}" srcOrd="6" destOrd="0" presId="urn:microsoft.com/office/officeart/2005/8/layout/vProcess5"/>
    <dgm:cxn modelId="{A59D0FCB-2B82-482C-BA3D-27CBD5415D5C}" type="presParOf" srcId="{4BCD1706-866B-47F4-9FCD-0AA3407E0F6A}" destId="{1D49E85C-CB8C-4C2B-92ED-CAE41DBDFEB5}" srcOrd="7" destOrd="0" presId="urn:microsoft.com/office/officeart/2005/8/layout/vProcess5"/>
    <dgm:cxn modelId="{D087DD5B-72C8-4FCC-8A0B-53067A2F8DAA}" type="presParOf" srcId="{4BCD1706-866B-47F4-9FCD-0AA3407E0F6A}" destId="{03368996-49FA-4F86-8521-FC3033A709AA}" srcOrd="8" destOrd="0" presId="urn:microsoft.com/office/officeart/2005/8/layout/vProcess5"/>
    <dgm:cxn modelId="{90E9A071-2383-46C7-B9B2-ED61922B770C}" type="presParOf" srcId="{4BCD1706-866B-47F4-9FCD-0AA3407E0F6A}" destId="{B930B57B-146B-4F3A-85B9-56C27BAF87CF}" srcOrd="9" destOrd="0" presId="urn:microsoft.com/office/officeart/2005/8/layout/vProcess5"/>
    <dgm:cxn modelId="{1B269D04-4A83-46BB-8109-4443430A7876}" type="presParOf" srcId="{4BCD1706-866B-47F4-9FCD-0AA3407E0F6A}" destId="{0E563CA9-54BA-4DE1-9120-28F8021C50D0}" srcOrd="10" destOrd="0" presId="urn:microsoft.com/office/officeart/2005/8/layout/vProcess5"/>
    <dgm:cxn modelId="{E44D17E3-E716-4FFB-B9AD-A2EF342FE455}" type="presParOf" srcId="{4BCD1706-866B-47F4-9FCD-0AA3407E0F6A}" destId="{31B584AE-8336-447D-8755-553874433D03}" srcOrd="11" destOrd="0" presId="urn:microsoft.com/office/officeart/2005/8/layout/vProcess5"/>
    <dgm:cxn modelId="{F605A341-528F-47DB-AEFD-C676F7C8C498}" type="presParOf" srcId="{4BCD1706-866B-47F4-9FCD-0AA3407E0F6A}" destId="{BE14196D-1E05-4CD3-89A5-3E2B1E75A06A}" srcOrd="12" destOrd="0" presId="urn:microsoft.com/office/officeart/2005/8/layout/vProcess5"/>
    <dgm:cxn modelId="{C54B732A-47DF-4F60-9F23-C9E4171A9206}" type="presParOf" srcId="{4BCD1706-866B-47F4-9FCD-0AA3407E0F6A}" destId="{9B43EAC1-493A-4A2F-A89D-67CE5E8E022B}" srcOrd="13" destOrd="0" presId="urn:microsoft.com/office/officeart/2005/8/layout/vProcess5"/>
    <dgm:cxn modelId="{396B8769-F04E-4726-9F08-FB6BADA75F30}" type="presParOf" srcId="{4BCD1706-866B-47F4-9FCD-0AA3407E0F6A}" destId="{F82A995F-824D-49AC-B83B-0A752221879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AD2AE-95D6-4DFE-A4D3-5C292C1DE8B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D2F1D-2488-43AD-B387-A4A7459ADC6E}">
      <dgm:prSet phldrT="[Текст]" custT="1"/>
      <dgm:spPr/>
      <dgm:t>
        <a:bodyPr/>
        <a:lstStyle/>
        <a:p>
          <a:endParaRPr lang="uk-UA" sz="2000" b="1" i="1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r>
            <a:rPr lang="uk-UA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Всезагальні</a:t>
          </a:r>
          <a:endParaRPr lang="ru-RU" sz="2000" b="1" i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077160A8-75A8-44EF-B050-2668570FFE40}" type="parTrans" cxnId="{10420B65-E46D-456B-AA3A-A707C2D3F1D3}">
      <dgm:prSet/>
      <dgm:spPr/>
      <dgm:t>
        <a:bodyPr/>
        <a:lstStyle/>
        <a:p>
          <a:endParaRPr lang="ru-RU"/>
        </a:p>
      </dgm:t>
    </dgm:pt>
    <dgm:pt modelId="{3365C1B8-A48B-440F-9CBE-F0760440A8DE}" type="sibTrans" cxnId="{10420B65-E46D-456B-AA3A-A707C2D3F1D3}">
      <dgm:prSet/>
      <dgm:spPr/>
      <dgm:t>
        <a:bodyPr/>
        <a:lstStyle/>
        <a:p>
          <a:endParaRPr lang="ru-RU"/>
        </a:p>
      </dgm:t>
    </dgm:pt>
    <dgm:pt modelId="{5CAC7988-18A1-410B-8A8D-ED468CE4C30D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Властиві усім без винятку </a:t>
          </a:r>
          <a:r>
            <a:rPr lang="uk-UA" sz="20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економіч-ним</a:t>
          </a:r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системам</a:t>
          </a:r>
          <a:endParaRPr lang="ru-RU" sz="20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9F9C4F43-B006-444E-9ED6-AD01502F4C63}" type="parTrans" cxnId="{63D24632-568A-417E-8C57-01CCEE859B51}">
      <dgm:prSet/>
      <dgm:spPr/>
      <dgm:t>
        <a:bodyPr/>
        <a:lstStyle/>
        <a:p>
          <a:endParaRPr lang="ru-RU"/>
        </a:p>
      </dgm:t>
    </dgm:pt>
    <dgm:pt modelId="{20874BB7-CE01-47BC-B1F2-3E2258045E1F}" type="sibTrans" cxnId="{63D24632-568A-417E-8C57-01CCEE859B51}">
      <dgm:prSet/>
      <dgm:spPr/>
      <dgm:t>
        <a:bodyPr/>
        <a:lstStyle/>
        <a:p>
          <a:endParaRPr lang="ru-RU"/>
        </a:p>
      </dgm:t>
    </dgm:pt>
    <dgm:pt modelId="{138BBD16-0FAE-4792-BB59-D05816735AD8}">
      <dgm:prSet phldrT="[Текст]" custT="1"/>
      <dgm:spPr/>
      <dgm:t>
        <a:bodyPr/>
        <a:lstStyle/>
        <a:p>
          <a:endParaRPr lang="uk-UA" sz="2300" b="1" i="1" dirty="0" smtClean="0">
            <a:solidFill>
              <a:srgbClr val="C00000"/>
            </a:solidFill>
          </a:endParaRPr>
        </a:p>
        <a:p>
          <a:r>
            <a:rPr lang="uk-UA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Загальні</a:t>
          </a:r>
          <a:endParaRPr lang="ru-RU" sz="2000" b="1" i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70EF83DB-0134-4BC9-8AF6-58F36057D812}" type="parTrans" cxnId="{CF71DC24-03EE-42F3-BF79-09DAE35ACF5A}">
      <dgm:prSet/>
      <dgm:spPr/>
      <dgm:t>
        <a:bodyPr/>
        <a:lstStyle/>
        <a:p>
          <a:endParaRPr lang="ru-RU"/>
        </a:p>
      </dgm:t>
    </dgm:pt>
    <dgm:pt modelId="{D0EBA7E7-DEA8-4E79-A70E-EA5D35F56ADF}" type="sibTrans" cxnId="{CF71DC24-03EE-42F3-BF79-09DAE35ACF5A}">
      <dgm:prSet/>
      <dgm:spPr/>
      <dgm:t>
        <a:bodyPr/>
        <a:lstStyle/>
        <a:p>
          <a:endParaRPr lang="ru-RU"/>
        </a:p>
      </dgm:t>
    </dgm:pt>
    <dgm:pt modelId="{AE09A6AE-77CF-41A5-B5FD-4A7DAE3ECDE0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Діють в декількох </a:t>
          </a:r>
          <a:r>
            <a:rPr lang="uk-UA" sz="20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економіч-них</a:t>
          </a:r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системах</a:t>
          </a:r>
          <a:endParaRPr lang="ru-RU" sz="20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47FB38CC-358D-4E3E-B9BC-8CF7684420D9}" type="parTrans" cxnId="{6D5CA8BE-26CF-4AD3-9626-808AEE178EE9}">
      <dgm:prSet/>
      <dgm:spPr/>
      <dgm:t>
        <a:bodyPr/>
        <a:lstStyle/>
        <a:p>
          <a:endParaRPr lang="ru-RU"/>
        </a:p>
      </dgm:t>
    </dgm:pt>
    <dgm:pt modelId="{A8238E16-6099-43F9-8BAF-AC48234E742B}" type="sibTrans" cxnId="{6D5CA8BE-26CF-4AD3-9626-808AEE178EE9}">
      <dgm:prSet/>
      <dgm:spPr/>
      <dgm:t>
        <a:bodyPr/>
        <a:lstStyle/>
        <a:p>
          <a:endParaRPr lang="ru-RU"/>
        </a:p>
      </dgm:t>
    </dgm:pt>
    <dgm:pt modelId="{34B5EF7B-4292-403A-AD71-E463C895F7E2}">
      <dgm:prSet phldrT="[Текст]"/>
      <dgm:spPr/>
      <dgm:t>
        <a:bodyPr/>
        <a:lstStyle/>
        <a:p>
          <a:endParaRPr lang="uk-UA" sz="2400" b="1" i="1" dirty="0" smtClean="0">
            <a:solidFill>
              <a:srgbClr val="C00000"/>
            </a:solidFill>
          </a:endParaRPr>
        </a:p>
        <a:p>
          <a:r>
            <a:rPr lang="uk-UA" sz="2400" b="1" i="1" dirty="0" smtClean="0">
              <a:solidFill>
                <a:srgbClr val="C00000"/>
              </a:solidFill>
            </a:rPr>
            <a:t>Специфічні</a:t>
          </a:r>
          <a:endParaRPr lang="ru-RU" sz="2400" b="1" i="1" dirty="0">
            <a:solidFill>
              <a:srgbClr val="C00000"/>
            </a:solidFill>
          </a:endParaRPr>
        </a:p>
      </dgm:t>
    </dgm:pt>
    <dgm:pt modelId="{1605B2D0-8925-4B2E-A054-4F44137EA23E}" type="parTrans" cxnId="{005390B7-B83E-4B32-B4A4-86CCB38EFFA0}">
      <dgm:prSet/>
      <dgm:spPr/>
      <dgm:t>
        <a:bodyPr/>
        <a:lstStyle/>
        <a:p>
          <a:endParaRPr lang="ru-RU"/>
        </a:p>
      </dgm:t>
    </dgm:pt>
    <dgm:pt modelId="{1F82C316-6B65-4BC1-8BC1-3170E3A482A6}" type="sibTrans" cxnId="{005390B7-B83E-4B32-B4A4-86CCB38EFFA0}">
      <dgm:prSet/>
      <dgm:spPr/>
      <dgm:t>
        <a:bodyPr/>
        <a:lstStyle/>
        <a:p>
          <a:endParaRPr lang="ru-RU"/>
        </a:p>
      </dgm:t>
    </dgm:pt>
    <dgm:pt modelId="{5C2FA5CF-0863-4794-8306-AE141609DD66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Діють лише в межах однієї </a:t>
          </a:r>
          <a:r>
            <a:rPr lang="uk-UA" sz="20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економіч-ної</a:t>
          </a:r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системи</a:t>
          </a:r>
          <a:endParaRPr lang="ru-RU" sz="20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6909536A-41B8-43B5-A772-967FE409A01C}" type="parTrans" cxnId="{D6AA5F9A-25D0-47B2-A73B-0A19390BD830}">
      <dgm:prSet/>
      <dgm:spPr/>
      <dgm:t>
        <a:bodyPr/>
        <a:lstStyle/>
        <a:p>
          <a:endParaRPr lang="ru-RU"/>
        </a:p>
      </dgm:t>
    </dgm:pt>
    <dgm:pt modelId="{07AB4107-EA0C-40B2-88D3-4D56E87B46E1}" type="sibTrans" cxnId="{D6AA5F9A-25D0-47B2-A73B-0A19390BD830}">
      <dgm:prSet/>
      <dgm:spPr/>
      <dgm:t>
        <a:bodyPr/>
        <a:lstStyle/>
        <a:p>
          <a:endParaRPr lang="ru-RU"/>
        </a:p>
      </dgm:t>
    </dgm:pt>
    <dgm:pt modelId="{F367B3CB-F886-4709-9E39-11AE1FBCA5DA}">
      <dgm:prSet custT="1"/>
      <dgm:spPr/>
      <dgm:t>
        <a:bodyPr/>
        <a:lstStyle/>
        <a:p>
          <a:r>
            <a:rPr lang="uk-UA" sz="2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Стадійні</a:t>
          </a:r>
        </a:p>
        <a:p>
          <a:r>
            <a:rPr lang="uk-UA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Діють лише на одній стадії економічної системи</a:t>
          </a:r>
          <a:endParaRPr lang="ru-RU" sz="20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75A70777-D742-4DA3-98BB-D79E43997004}" type="parTrans" cxnId="{AE272026-617B-4055-9607-B256455D720B}">
      <dgm:prSet/>
      <dgm:spPr/>
      <dgm:t>
        <a:bodyPr/>
        <a:lstStyle/>
        <a:p>
          <a:endParaRPr lang="ru-RU"/>
        </a:p>
      </dgm:t>
    </dgm:pt>
    <dgm:pt modelId="{3EE230EB-2B8A-4840-B1E0-B2E598BBB6F8}" type="sibTrans" cxnId="{AE272026-617B-4055-9607-B256455D720B}">
      <dgm:prSet/>
      <dgm:spPr/>
      <dgm:t>
        <a:bodyPr/>
        <a:lstStyle/>
        <a:p>
          <a:endParaRPr lang="ru-RU"/>
        </a:p>
      </dgm:t>
    </dgm:pt>
    <dgm:pt modelId="{8EDC851B-F679-4899-B301-0CAA03A43F9B}" type="pres">
      <dgm:prSet presAssocID="{053AD2AE-95D6-4DFE-A4D3-5C292C1DE8B1}" presName="Name0" presStyleCnt="0">
        <dgm:presLayoutVars>
          <dgm:dir/>
          <dgm:resizeHandles val="exact"/>
        </dgm:presLayoutVars>
      </dgm:prSet>
      <dgm:spPr/>
    </dgm:pt>
    <dgm:pt modelId="{290BA86B-B941-4A87-AA1C-5923F19B62A1}" type="pres">
      <dgm:prSet presAssocID="{B1ED2F1D-2488-43AD-B387-A4A7459ADC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35BE4-8385-4EF1-A98D-D4CECF5F1A24}" type="pres">
      <dgm:prSet presAssocID="{3365C1B8-A48B-440F-9CBE-F0760440A8DE}" presName="sibTrans" presStyleCnt="0"/>
      <dgm:spPr/>
    </dgm:pt>
    <dgm:pt modelId="{F8A11208-53D5-4FD0-9CFE-B1422583CB59}" type="pres">
      <dgm:prSet presAssocID="{138BBD16-0FAE-4792-BB59-D05816735A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2A0A-8B2A-4CDC-BB6B-6F44962E3989}" type="pres">
      <dgm:prSet presAssocID="{D0EBA7E7-DEA8-4E79-A70E-EA5D35F56ADF}" presName="sibTrans" presStyleCnt="0"/>
      <dgm:spPr/>
    </dgm:pt>
    <dgm:pt modelId="{C19BF16B-381F-4A1A-90EE-F24CF67E04B0}" type="pres">
      <dgm:prSet presAssocID="{34B5EF7B-4292-403A-AD71-E463C895F7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E3029-126A-41A6-8120-3128DBADB86A}" type="pres">
      <dgm:prSet presAssocID="{1F82C316-6B65-4BC1-8BC1-3170E3A482A6}" presName="sibTrans" presStyleCnt="0"/>
      <dgm:spPr/>
    </dgm:pt>
    <dgm:pt modelId="{35EB6601-D7E9-4581-82BE-BBB317F08323}" type="pres">
      <dgm:prSet presAssocID="{F367B3CB-F886-4709-9E39-11AE1FBCA5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390B7-B83E-4B32-B4A4-86CCB38EFFA0}" srcId="{053AD2AE-95D6-4DFE-A4D3-5C292C1DE8B1}" destId="{34B5EF7B-4292-403A-AD71-E463C895F7E2}" srcOrd="2" destOrd="0" parTransId="{1605B2D0-8925-4B2E-A054-4F44137EA23E}" sibTransId="{1F82C316-6B65-4BC1-8BC1-3170E3A482A6}"/>
    <dgm:cxn modelId="{1B01FDB3-CACD-4653-9B84-786BD40406A0}" type="presOf" srcId="{F367B3CB-F886-4709-9E39-11AE1FBCA5DA}" destId="{35EB6601-D7E9-4581-82BE-BBB317F08323}" srcOrd="0" destOrd="0" presId="urn:microsoft.com/office/officeart/2005/8/layout/hList6"/>
    <dgm:cxn modelId="{D6AA5F9A-25D0-47B2-A73B-0A19390BD830}" srcId="{34B5EF7B-4292-403A-AD71-E463C895F7E2}" destId="{5C2FA5CF-0863-4794-8306-AE141609DD66}" srcOrd="0" destOrd="0" parTransId="{6909536A-41B8-43B5-A772-967FE409A01C}" sibTransId="{07AB4107-EA0C-40B2-88D3-4D56E87B46E1}"/>
    <dgm:cxn modelId="{6D5CA8BE-26CF-4AD3-9626-808AEE178EE9}" srcId="{138BBD16-0FAE-4792-BB59-D05816735AD8}" destId="{AE09A6AE-77CF-41A5-B5FD-4A7DAE3ECDE0}" srcOrd="0" destOrd="0" parTransId="{47FB38CC-358D-4E3E-B9BC-8CF7684420D9}" sibTransId="{A8238E16-6099-43F9-8BAF-AC48234E742B}"/>
    <dgm:cxn modelId="{DFC6B29A-41CB-4407-A51C-DC316002310B}" type="presOf" srcId="{053AD2AE-95D6-4DFE-A4D3-5C292C1DE8B1}" destId="{8EDC851B-F679-4899-B301-0CAA03A43F9B}" srcOrd="0" destOrd="0" presId="urn:microsoft.com/office/officeart/2005/8/layout/hList6"/>
    <dgm:cxn modelId="{4F73D250-0788-4DD4-9DC4-E188E82A583D}" type="presOf" srcId="{AE09A6AE-77CF-41A5-B5FD-4A7DAE3ECDE0}" destId="{F8A11208-53D5-4FD0-9CFE-B1422583CB59}" srcOrd="0" destOrd="1" presId="urn:microsoft.com/office/officeart/2005/8/layout/hList6"/>
    <dgm:cxn modelId="{98BA5365-B0B9-4F77-AF0A-71C8E3E8620E}" type="presOf" srcId="{5CAC7988-18A1-410B-8A8D-ED468CE4C30D}" destId="{290BA86B-B941-4A87-AA1C-5923F19B62A1}" srcOrd="0" destOrd="1" presId="urn:microsoft.com/office/officeart/2005/8/layout/hList6"/>
    <dgm:cxn modelId="{AE272026-617B-4055-9607-B256455D720B}" srcId="{053AD2AE-95D6-4DFE-A4D3-5C292C1DE8B1}" destId="{F367B3CB-F886-4709-9E39-11AE1FBCA5DA}" srcOrd="3" destOrd="0" parTransId="{75A70777-D742-4DA3-98BB-D79E43997004}" sibTransId="{3EE230EB-2B8A-4840-B1E0-B2E598BBB6F8}"/>
    <dgm:cxn modelId="{93F9551F-4D63-495C-B88D-80944A93C3B9}" type="presOf" srcId="{138BBD16-0FAE-4792-BB59-D05816735AD8}" destId="{F8A11208-53D5-4FD0-9CFE-B1422583CB59}" srcOrd="0" destOrd="0" presId="urn:microsoft.com/office/officeart/2005/8/layout/hList6"/>
    <dgm:cxn modelId="{CF71DC24-03EE-42F3-BF79-09DAE35ACF5A}" srcId="{053AD2AE-95D6-4DFE-A4D3-5C292C1DE8B1}" destId="{138BBD16-0FAE-4792-BB59-D05816735AD8}" srcOrd="1" destOrd="0" parTransId="{70EF83DB-0134-4BC9-8AF6-58F36057D812}" sibTransId="{D0EBA7E7-DEA8-4E79-A70E-EA5D35F56ADF}"/>
    <dgm:cxn modelId="{10420B65-E46D-456B-AA3A-A707C2D3F1D3}" srcId="{053AD2AE-95D6-4DFE-A4D3-5C292C1DE8B1}" destId="{B1ED2F1D-2488-43AD-B387-A4A7459ADC6E}" srcOrd="0" destOrd="0" parTransId="{077160A8-75A8-44EF-B050-2668570FFE40}" sibTransId="{3365C1B8-A48B-440F-9CBE-F0760440A8DE}"/>
    <dgm:cxn modelId="{A6588C29-16B1-47EC-A13A-A784351BBE12}" type="presOf" srcId="{34B5EF7B-4292-403A-AD71-E463C895F7E2}" destId="{C19BF16B-381F-4A1A-90EE-F24CF67E04B0}" srcOrd="0" destOrd="0" presId="urn:microsoft.com/office/officeart/2005/8/layout/hList6"/>
    <dgm:cxn modelId="{3E9E68BF-A24C-489E-AF7F-8C124638A0AC}" type="presOf" srcId="{B1ED2F1D-2488-43AD-B387-A4A7459ADC6E}" destId="{290BA86B-B941-4A87-AA1C-5923F19B62A1}" srcOrd="0" destOrd="0" presId="urn:microsoft.com/office/officeart/2005/8/layout/hList6"/>
    <dgm:cxn modelId="{2E39C0E6-9A62-4A48-ABB7-7A544D8582AE}" type="presOf" srcId="{5C2FA5CF-0863-4794-8306-AE141609DD66}" destId="{C19BF16B-381F-4A1A-90EE-F24CF67E04B0}" srcOrd="0" destOrd="1" presId="urn:microsoft.com/office/officeart/2005/8/layout/hList6"/>
    <dgm:cxn modelId="{63D24632-568A-417E-8C57-01CCEE859B51}" srcId="{B1ED2F1D-2488-43AD-B387-A4A7459ADC6E}" destId="{5CAC7988-18A1-410B-8A8D-ED468CE4C30D}" srcOrd="0" destOrd="0" parTransId="{9F9C4F43-B006-444E-9ED6-AD01502F4C63}" sibTransId="{20874BB7-CE01-47BC-B1F2-3E2258045E1F}"/>
    <dgm:cxn modelId="{6ACF56F3-BA04-423E-952D-A76D4A854988}" type="presParOf" srcId="{8EDC851B-F679-4899-B301-0CAA03A43F9B}" destId="{290BA86B-B941-4A87-AA1C-5923F19B62A1}" srcOrd="0" destOrd="0" presId="urn:microsoft.com/office/officeart/2005/8/layout/hList6"/>
    <dgm:cxn modelId="{3A287565-5794-4560-9264-F5A1CBC0EDE2}" type="presParOf" srcId="{8EDC851B-F679-4899-B301-0CAA03A43F9B}" destId="{93335BE4-8385-4EF1-A98D-D4CECF5F1A24}" srcOrd="1" destOrd="0" presId="urn:microsoft.com/office/officeart/2005/8/layout/hList6"/>
    <dgm:cxn modelId="{73F33B62-7F6A-4820-ADFA-DEBA23446903}" type="presParOf" srcId="{8EDC851B-F679-4899-B301-0CAA03A43F9B}" destId="{F8A11208-53D5-4FD0-9CFE-B1422583CB59}" srcOrd="2" destOrd="0" presId="urn:microsoft.com/office/officeart/2005/8/layout/hList6"/>
    <dgm:cxn modelId="{51515FFB-9682-42D2-BC66-25E270330765}" type="presParOf" srcId="{8EDC851B-F679-4899-B301-0CAA03A43F9B}" destId="{C1762A0A-8B2A-4CDC-BB6B-6F44962E3989}" srcOrd="3" destOrd="0" presId="urn:microsoft.com/office/officeart/2005/8/layout/hList6"/>
    <dgm:cxn modelId="{D196A65C-639A-49B3-A7A2-445E9A544DA2}" type="presParOf" srcId="{8EDC851B-F679-4899-B301-0CAA03A43F9B}" destId="{C19BF16B-381F-4A1A-90EE-F24CF67E04B0}" srcOrd="4" destOrd="0" presId="urn:microsoft.com/office/officeart/2005/8/layout/hList6"/>
    <dgm:cxn modelId="{82FF56E6-F4BF-4379-B44A-00E0AB4575A0}" type="presParOf" srcId="{8EDC851B-F679-4899-B301-0CAA03A43F9B}" destId="{5F2E3029-126A-41A6-8120-3128DBADB86A}" srcOrd="5" destOrd="0" presId="urn:microsoft.com/office/officeart/2005/8/layout/hList6"/>
    <dgm:cxn modelId="{2B5FD8C6-FA6F-4939-B399-EB8708092818}" type="presParOf" srcId="{8EDC851B-F679-4899-B301-0CAA03A43F9B}" destId="{35EB6601-D7E9-4581-82BE-BBB317F0832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E7504-8C37-4709-8B65-7B65FB66152F}">
      <dsp:nvSpPr>
        <dsp:cNvPr id="0" name=""/>
        <dsp:cNvSpPr/>
      </dsp:nvSpPr>
      <dsp:spPr>
        <a:xfrm>
          <a:off x="0" y="0"/>
          <a:ext cx="4693920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7030A0"/>
              </a:solidFill>
            </a:rPr>
            <a:t>Основи економічної теорії (політекономія)</a:t>
          </a:r>
          <a:endParaRPr lang="ru-RU" sz="2400" b="1" i="1" kern="1200" dirty="0">
            <a:solidFill>
              <a:srgbClr val="7030A0"/>
            </a:solidFill>
          </a:endParaRPr>
        </a:p>
      </dsp:txBody>
      <dsp:txXfrm>
        <a:off x="0" y="0"/>
        <a:ext cx="3853532" cy="738802"/>
      </dsp:txXfrm>
    </dsp:sp>
    <dsp:sp modelId="{A84598F4-02B7-45E0-A037-E30FE1CD9826}">
      <dsp:nvSpPr>
        <dsp:cNvPr id="0" name=""/>
        <dsp:cNvSpPr/>
      </dsp:nvSpPr>
      <dsp:spPr>
        <a:xfrm>
          <a:off x="350520" y="841413"/>
          <a:ext cx="4693920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7030A0"/>
              </a:solidFill>
            </a:rPr>
            <a:t>Мікроекономіка</a:t>
          </a:r>
          <a:endParaRPr lang="ru-RU" sz="2800" b="1" i="1" kern="1200" dirty="0">
            <a:solidFill>
              <a:srgbClr val="7030A0"/>
            </a:solidFill>
          </a:endParaRPr>
        </a:p>
      </dsp:txBody>
      <dsp:txXfrm>
        <a:off x="350520" y="841413"/>
        <a:ext cx="3863178" cy="738802"/>
      </dsp:txXfrm>
    </dsp:sp>
    <dsp:sp modelId="{55A37611-70B2-400E-AF8A-632100D4B547}">
      <dsp:nvSpPr>
        <dsp:cNvPr id="0" name=""/>
        <dsp:cNvSpPr/>
      </dsp:nvSpPr>
      <dsp:spPr>
        <a:xfrm>
          <a:off x="671749" y="1693901"/>
          <a:ext cx="4693920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7030A0"/>
              </a:solidFill>
            </a:rPr>
            <a:t>Макроекономіка</a:t>
          </a:r>
          <a:endParaRPr lang="ru-RU" sz="2800" b="1" i="1" kern="1200" dirty="0">
            <a:solidFill>
              <a:srgbClr val="7030A0"/>
            </a:solidFill>
          </a:endParaRPr>
        </a:p>
      </dsp:txBody>
      <dsp:txXfrm>
        <a:off x="671749" y="1693901"/>
        <a:ext cx="3863178" cy="738802"/>
      </dsp:txXfrm>
    </dsp:sp>
    <dsp:sp modelId="{7043849C-3256-4610-92E9-A57B5C4D7EAB}">
      <dsp:nvSpPr>
        <dsp:cNvPr id="0" name=""/>
        <dsp:cNvSpPr/>
      </dsp:nvSpPr>
      <dsp:spPr>
        <a:xfrm>
          <a:off x="1031798" y="2540856"/>
          <a:ext cx="4693920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err="1" smtClean="0">
              <a:solidFill>
                <a:srgbClr val="7030A0"/>
              </a:solidFill>
            </a:rPr>
            <a:t>Мезоекономіка</a:t>
          </a:r>
          <a:endParaRPr lang="uk-UA" sz="2800" b="1" i="1" kern="1200" dirty="0" smtClean="0">
            <a:solidFill>
              <a:srgbClr val="7030A0"/>
            </a:solidFill>
          </a:endParaRPr>
        </a:p>
      </dsp:txBody>
      <dsp:txXfrm>
        <a:off x="1031798" y="2540856"/>
        <a:ext cx="3863178" cy="738802"/>
      </dsp:txXfrm>
    </dsp:sp>
    <dsp:sp modelId="{264E485F-959B-427F-A3D1-3141BD8E33E2}">
      <dsp:nvSpPr>
        <dsp:cNvPr id="0" name=""/>
        <dsp:cNvSpPr/>
      </dsp:nvSpPr>
      <dsp:spPr>
        <a:xfrm>
          <a:off x="1402079" y="3365653"/>
          <a:ext cx="4693920" cy="73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err="1" smtClean="0">
              <a:solidFill>
                <a:srgbClr val="7030A0"/>
              </a:solidFill>
            </a:rPr>
            <a:t>Мегаекономіка</a:t>
          </a:r>
          <a:endParaRPr lang="ru-RU" sz="2800" b="1" i="1" kern="1200" dirty="0">
            <a:solidFill>
              <a:srgbClr val="7030A0"/>
            </a:solidFill>
          </a:endParaRPr>
        </a:p>
      </dsp:txBody>
      <dsp:txXfrm>
        <a:off x="1402079" y="3365653"/>
        <a:ext cx="3863178" cy="738802"/>
      </dsp:txXfrm>
    </dsp:sp>
    <dsp:sp modelId="{A5A81EC7-719B-41CD-913B-C9A5A7678DF3}">
      <dsp:nvSpPr>
        <dsp:cNvPr id="0" name=""/>
        <dsp:cNvSpPr/>
      </dsp:nvSpPr>
      <dsp:spPr>
        <a:xfrm>
          <a:off x="4213698" y="539735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13698" y="539735"/>
        <a:ext cx="480221" cy="480221"/>
      </dsp:txXfrm>
    </dsp:sp>
    <dsp:sp modelId="{1D49E85C-CB8C-4C2B-92ED-CAE41DBDFEB5}">
      <dsp:nvSpPr>
        <dsp:cNvPr id="0" name=""/>
        <dsp:cNvSpPr/>
      </dsp:nvSpPr>
      <dsp:spPr>
        <a:xfrm>
          <a:off x="4564218" y="1381149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564218" y="1381149"/>
        <a:ext cx="480221" cy="480221"/>
      </dsp:txXfrm>
    </dsp:sp>
    <dsp:sp modelId="{03368996-49FA-4F86-8521-FC3033A709AA}">
      <dsp:nvSpPr>
        <dsp:cNvPr id="0" name=""/>
        <dsp:cNvSpPr/>
      </dsp:nvSpPr>
      <dsp:spPr>
        <a:xfrm>
          <a:off x="4914738" y="2210249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914738" y="2210249"/>
        <a:ext cx="480221" cy="480221"/>
      </dsp:txXfrm>
    </dsp:sp>
    <dsp:sp modelId="{B930B57B-146B-4F3A-85B9-56C27BAF87CF}">
      <dsp:nvSpPr>
        <dsp:cNvPr id="0" name=""/>
        <dsp:cNvSpPr/>
      </dsp:nvSpPr>
      <dsp:spPr>
        <a:xfrm>
          <a:off x="5265258" y="3059871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265258" y="3059871"/>
        <a:ext cx="480221" cy="4802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BA86B-B941-4A87-AA1C-5923F19B62A1}">
      <dsp:nvSpPr>
        <dsp:cNvPr id="0" name=""/>
        <dsp:cNvSpPr/>
      </dsp:nvSpPr>
      <dsp:spPr>
        <a:xfrm rot="16200000">
          <a:off x="-1281500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Всезагальні</a:t>
          </a:r>
          <a:endParaRPr lang="ru-RU" sz="2000" b="1" i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Властиві усім без винятку </a:t>
          </a:r>
          <a:r>
            <a:rPr lang="uk-UA" sz="2000" b="1" i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економіч-ним</a:t>
          </a: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системам</a:t>
          </a:r>
          <a:endParaRPr lang="ru-RU" sz="2000" b="1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1281500" y="1283465"/>
        <a:ext cx="4495800" cy="1928868"/>
      </dsp:txXfrm>
    </dsp:sp>
    <dsp:sp modelId="{F8A11208-53D5-4FD0-9CFE-B1422583CB59}">
      <dsp:nvSpPr>
        <dsp:cNvPr id="0" name=""/>
        <dsp:cNvSpPr/>
      </dsp:nvSpPr>
      <dsp:spPr>
        <a:xfrm rot="16200000">
          <a:off x="792033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b="1" i="1" kern="1200" dirty="0" smtClean="0">
            <a:solidFill>
              <a:srgbClr val="C00000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Загальні</a:t>
          </a:r>
          <a:endParaRPr lang="ru-RU" sz="2000" b="1" i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Діють в декількох </a:t>
          </a:r>
          <a:r>
            <a:rPr lang="uk-UA" sz="2000" b="1" i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економіч-них</a:t>
          </a: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системах</a:t>
          </a:r>
          <a:endParaRPr lang="ru-RU" sz="2000" b="1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792033" y="1283465"/>
        <a:ext cx="4495800" cy="1928868"/>
      </dsp:txXfrm>
    </dsp:sp>
    <dsp:sp modelId="{C19BF16B-381F-4A1A-90EE-F24CF67E04B0}">
      <dsp:nvSpPr>
        <dsp:cNvPr id="0" name=""/>
        <dsp:cNvSpPr/>
      </dsp:nvSpPr>
      <dsp:spPr>
        <a:xfrm rot="16200000">
          <a:off x="2865566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1" kern="1200" dirty="0" smtClean="0">
            <a:solidFill>
              <a:srgbClr val="C00000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C00000"/>
              </a:solidFill>
            </a:rPr>
            <a:t>Специфічні</a:t>
          </a:r>
          <a:endParaRPr lang="ru-RU" sz="2400" b="1" i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Діють лише в межах однієї </a:t>
          </a:r>
          <a:r>
            <a:rPr lang="uk-UA" sz="2000" b="1" i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економіч-ної</a:t>
          </a: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системи</a:t>
          </a:r>
          <a:endParaRPr lang="ru-RU" sz="2000" b="1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865566" y="1283465"/>
        <a:ext cx="4495800" cy="1928868"/>
      </dsp:txXfrm>
    </dsp:sp>
    <dsp:sp modelId="{35EB6601-D7E9-4581-82BE-BBB317F08323}">
      <dsp:nvSpPr>
        <dsp:cNvPr id="0" name=""/>
        <dsp:cNvSpPr/>
      </dsp:nvSpPr>
      <dsp:spPr>
        <a:xfrm rot="16200000">
          <a:off x="4939100" y="1283465"/>
          <a:ext cx="4495800" cy="192886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Стадійні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Діють лише на одній стадії економічної системи</a:t>
          </a:r>
          <a:endParaRPr lang="ru-RU" sz="2000" b="1" i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 rot="16200000">
        <a:off x="4939100" y="1283465"/>
        <a:ext cx="4495800" cy="192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2BA18B-91B9-480B-91FB-16EAF2FA721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C3C49B-03D3-4B37-A5EA-764C45AA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5580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uk-UA" i="1" dirty="0" smtClean="0">
                <a:solidFill>
                  <a:srgbClr val="0070C0"/>
                </a:solidFill>
              </a:rPr>
              <a:t>Предмет економічної теорії.</a:t>
            </a:r>
          </a:p>
          <a:p>
            <a:pPr marL="514350" indent="-514350">
              <a:buAutoNum type="arabicPeriod"/>
            </a:pPr>
            <a:r>
              <a:rPr lang="uk-UA" i="1" dirty="0" smtClean="0">
                <a:solidFill>
                  <a:srgbClr val="0070C0"/>
                </a:solidFill>
              </a:rPr>
              <a:t>Функції економічної теорії.</a:t>
            </a:r>
          </a:p>
          <a:p>
            <a:pPr marL="514350" indent="-514350">
              <a:buAutoNum type="arabicPeriod"/>
            </a:pPr>
            <a:r>
              <a:rPr lang="uk-UA" i="1" dirty="0" smtClean="0">
                <a:solidFill>
                  <a:srgbClr val="0070C0"/>
                </a:solidFill>
              </a:rPr>
              <a:t>Методи пізнання економічних процесів і явищ та їхня класифікація</a:t>
            </a:r>
          </a:p>
          <a:p>
            <a:pPr marL="514350" indent="-514350">
              <a:buAutoNum type="arabicPeriod"/>
            </a:pPr>
            <a:r>
              <a:rPr lang="uk-UA" i="1" dirty="0" smtClean="0">
                <a:solidFill>
                  <a:srgbClr val="0070C0"/>
                </a:solidFill>
              </a:rPr>
              <a:t> Становлення і основні етапи розвитку економічної теорії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Е</a:t>
            </a:r>
            <a:r>
              <a:rPr lang="uk-UA" sz="3600" b="1" dirty="0" smtClean="0">
                <a:solidFill>
                  <a:srgbClr val="002060"/>
                </a:solidFill>
              </a:rPr>
              <a:t>кономічна теорія як фундаментальна суспільна наука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Мислителі</a:t>
            </a:r>
            <a:r>
              <a:rPr lang="ru-RU" b="1" dirty="0" smtClean="0"/>
              <a:t> </a:t>
            </a:r>
            <a:r>
              <a:rPr lang="ru-RU" b="1" dirty="0" err="1" smtClean="0"/>
              <a:t>докапіталістичного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періоду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358246" cy="200026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Арістотель</a:t>
            </a:r>
            <a:r>
              <a:rPr lang="ru-RU" sz="2400" dirty="0" smtClean="0">
                <a:solidFill>
                  <a:srgbClr val="002060"/>
                </a:solidFill>
              </a:rPr>
              <a:t> (384–322р.до н. е.)</a:t>
            </a:r>
            <a:r>
              <a:rPr lang="ru-RU" sz="2400" dirty="0" err="1" smtClean="0">
                <a:solidFill>
                  <a:srgbClr val="002060"/>
                </a:solidFill>
              </a:rPr>
              <a:t>Вніс</a:t>
            </a:r>
            <a:r>
              <a:rPr lang="ru-RU" sz="2400" dirty="0" smtClean="0">
                <a:solidFill>
                  <a:srgbClr val="002060"/>
                </a:solidFill>
              </a:rPr>
              <a:t> великий вклад у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економічної</a:t>
            </a:r>
            <a:r>
              <a:rPr lang="ru-RU" sz="2400" dirty="0" smtClean="0">
                <a:solidFill>
                  <a:srgbClr val="002060"/>
                </a:solidFill>
              </a:rPr>
              <a:t> науки </a:t>
            </a:r>
            <a:r>
              <a:rPr lang="ru-RU" sz="2400" dirty="0" err="1" smtClean="0">
                <a:solidFill>
                  <a:srgbClr val="002060"/>
                </a:solidFill>
              </a:rPr>
              <a:t>своїм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аналізом</a:t>
            </a:r>
            <a:r>
              <a:rPr lang="ru-RU" sz="2400" dirty="0" smtClean="0">
                <a:solidFill>
                  <a:srgbClr val="002060"/>
                </a:solidFill>
              </a:rPr>
              <a:t> форм </a:t>
            </a:r>
            <a:r>
              <a:rPr lang="ru-RU" sz="2400" dirty="0" err="1" smtClean="0">
                <a:solidFill>
                  <a:srgbClr val="002060"/>
                </a:solidFill>
              </a:rPr>
              <a:t>вартості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дуальності</a:t>
            </a:r>
            <a:r>
              <a:rPr lang="ru-RU" sz="2400" dirty="0" smtClean="0">
                <a:solidFill>
                  <a:srgbClr val="002060"/>
                </a:solidFill>
              </a:rPr>
              <a:t> товару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</a:rPr>
              <a:t> форм </a:t>
            </a:r>
            <a:r>
              <a:rPr lang="ru-RU" sz="2400" dirty="0" err="1" smtClean="0">
                <a:solidFill>
                  <a:srgbClr val="002060"/>
                </a:solidFill>
              </a:rPr>
              <a:t>торгівлі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Цікаві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його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міркування</a:t>
            </a:r>
            <a:r>
              <a:rPr lang="ru-RU" sz="2400" dirty="0" smtClean="0">
                <a:solidFill>
                  <a:srgbClr val="002060"/>
                </a:solidFill>
              </a:rPr>
              <a:t> про шляхи </a:t>
            </a:r>
            <a:r>
              <a:rPr lang="ru-RU" sz="2400" dirty="0" err="1" smtClean="0">
                <a:solidFill>
                  <a:srgbClr val="002060"/>
                </a:solidFill>
              </a:rPr>
              <a:t>придбання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багатства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задоволення</a:t>
            </a:r>
            <a:r>
              <a:rPr lang="ru-RU" sz="2400" dirty="0" smtClean="0">
                <a:solidFill>
                  <a:srgbClr val="002060"/>
                </a:solidFill>
              </a:rPr>
              <a:t> потреб. Головна </a:t>
            </a:r>
            <a:r>
              <a:rPr lang="ru-RU" sz="2400" dirty="0" err="1" smtClean="0">
                <a:solidFill>
                  <a:srgbClr val="002060"/>
                </a:solidFill>
              </a:rPr>
              <a:t>праця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Арістотеля</a:t>
            </a:r>
            <a:r>
              <a:rPr lang="ru-RU" sz="2400" dirty="0" smtClean="0">
                <a:solidFill>
                  <a:srgbClr val="002060"/>
                </a:solidFill>
              </a:rPr>
              <a:t> - «</a:t>
            </a:r>
            <a:r>
              <a:rPr lang="ru-RU" sz="2400" dirty="0" err="1" smtClean="0">
                <a:solidFill>
                  <a:srgbClr val="002060"/>
                </a:solidFill>
              </a:rPr>
              <a:t>Політика</a:t>
            </a:r>
            <a:r>
              <a:rPr lang="ru-RU" sz="2400" dirty="0" smtClean="0">
                <a:solidFill>
                  <a:srgbClr val="002060"/>
                </a:solidFill>
              </a:rPr>
              <a:t>». </a:t>
            </a:r>
          </a:p>
          <a:p>
            <a:endParaRPr lang="ru-RU" sz="2400" dirty="0" smtClean="0"/>
          </a:p>
        </p:txBody>
      </p:sp>
      <p:pic>
        <p:nvPicPr>
          <p:cNvPr id="4" name="Рисунок 3" descr="Аристот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357562"/>
            <a:ext cx="4929198" cy="3340901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Ксенофонт</a:t>
            </a:r>
            <a:r>
              <a:rPr lang="ru-RU" b="1" dirty="0" smtClean="0"/>
              <a:t> (430–355рр. до н. е.)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6410" cy="440056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історію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увійшов</a:t>
            </a:r>
            <a:r>
              <a:rPr lang="ru-RU" dirty="0" smtClean="0">
                <a:solidFill>
                  <a:srgbClr val="002060"/>
                </a:solidFill>
              </a:rPr>
              <a:t> як учений,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вперше</a:t>
            </a:r>
            <a:r>
              <a:rPr lang="ru-RU" dirty="0" smtClean="0">
                <a:solidFill>
                  <a:srgbClr val="002060"/>
                </a:solidFill>
              </a:rPr>
              <a:t> дав </a:t>
            </a:r>
            <a:r>
              <a:rPr lang="ru-RU" dirty="0" err="1" smtClean="0">
                <a:solidFill>
                  <a:srgbClr val="002060"/>
                </a:solidFill>
              </a:rPr>
              <a:t>аналіз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поділу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цінність</a:t>
            </a:r>
            <a:r>
              <a:rPr lang="ru-RU" dirty="0" smtClean="0">
                <a:solidFill>
                  <a:srgbClr val="002060"/>
                </a:solidFill>
              </a:rPr>
              <a:t> товару, </a:t>
            </a:r>
            <a:r>
              <a:rPr lang="ru-RU" dirty="0" err="1" smtClean="0">
                <a:solidFill>
                  <a:srgbClr val="002060"/>
                </a:solidFill>
              </a:rPr>
              <a:t>розглядав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споживчу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вартість</a:t>
            </a:r>
            <a:r>
              <a:rPr lang="ru-RU" dirty="0" smtClean="0">
                <a:solidFill>
                  <a:srgbClr val="002060"/>
                </a:solidFill>
              </a:rPr>
              <a:t>, так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мінову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вартість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xenop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643050"/>
            <a:ext cx="3529584" cy="468172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Платон (427-347рр. до н. е.)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745038" cy="44958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Прийнято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вважати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слово "</a:t>
            </a:r>
            <a:r>
              <a:rPr lang="ru-RU" dirty="0" err="1" smtClean="0">
                <a:solidFill>
                  <a:srgbClr val="002060"/>
                </a:solidFill>
              </a:rPr>
              <a:t>економіка</a:t>
            </a:r>
            <a:r>
              <a:rPr lang="ru-RU" dirty="0" smtClean="0">
                <a:solidFill>
                  <a:srgbClr val="002060"/>
                </a:solidFill>
              </a:rPr>
              <a:t>"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придумано </a:t>
            </a:r>
            <a:r>
              <a:rPr lang="ru-RU" dirty="0" err="1" smtClean="0">
                <a:solidFill>
                  <a:srgbClr val="002060"/>
                </a:solidFill>
              </a:rPr>
              <a:t>саме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їмНайбільш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відома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робота «</a:t>
            </a:r>
            <a:r>
              <a:rPr lang="ru-RU" dirty="0" err="1" smtClean="0">
                <a:solidFill>
                  <a:srgbClr val="002060"/>
                </a:solidFill>
              </a:rPr>
              <a:t>Політика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держава»,в </a:t>
            </a:r>
            <a:r>
              <a:rPr lang="ru-RU" dirty="0" err="1" smtClean="0">
                <a:solidFill>
                  <a:srgbClr val="002060"/>
                </a:solidFill>
              </a:rPr>
              <a:t>якій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створює</a:t>
            </a:r>
            <a:r>
              <a:rPr lang="ru-RU" dirty="0" smtClean="0">
                <a:solidFill>
                  <a:srgbClr val="002060"/>
                </a:solidFill>
              </a:rPr>
              <a:t> проект </a:t>
            </a:r>
            <a:r>
              <a:rPr lang="ru-RU" dirty="0" err="1" smtClean="0">
                <a:solidFill>
                  <a:srgbClr val="002060"/>
                </a:solidFill>
              </a:rPr>
              <a:t>ідеальної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Але </a:t>
            </a:r>
            <a:r>
              <a:rPr lang="ru-RU" dirty="0" err="1" smtClean="0">
                <a:solidFill>
                  <a:srgbClr val="002060"/>
                </a:solidFill>
              </a:rPr>
              <a:t>ні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стародавньому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період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середньовіччя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ще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самостійної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економічної</a:t>
            </a:r>
            <a:r>
              <a:rPr lang="ru-RU" dirty="0" smtClean="0">
                <a:solidFill>
                  <a:srgbClr val="002060"/>
                </a:solidFill>
              </a:rPr>
              <a:t> науки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pla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785926"/>
            <a:ext cx="4264253" cy="464347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b="1" dirty="0" smtClean="0"/>
              <a:t>Меркантилізм Х</a:t>
            </a:r>
            <a:r>
              <a:rPr lang="en-US" b="1" dirty="0" smtClean="0"/>
              <a:t>V-XVII</a:t>
            </a:r>
            <a:r>
              <a:rPr lang="uk-UA" b="1" dirty="0" smtClean="0"/>
              <a:t> ст.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357313"/>
            <a:ext cx="4043363" cy="52149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Цей перший </a:t>
            </a:r>
            <a:r>
              <a:rPr lang="ru-RU" dirty="0" err="1" smtClean="0">
                <a:solidFill>
                  <a:srgbClr val="002060"/>
                </a:solidFill>
              </a:rPr>
              <a:t>напрямок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економії</a:t>
            </a:r>
            <a:r>
              <a:rPr lang="ru-RU" dirty="0" smtClean="0">
                <a:solidFill>
                  <a:srgbClr val="002060"/>
                </a:solidFill>
              </a:rPr>
              <a:t> почав </a:t>
            </a:r>
            <a:r>
              <a:rPr lang="ru-RU" dirty="0" err="1" smtClean="0">
                <a:solidFill>
                  <a:srgbClr val="002060"/>
                </a:solidFill>
              </a:rPr>
              <a:t>формуватися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останній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третині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XV </a:t>
            </a:r>
            <a:r>
              <a:rPr lang="ru-RU" dirty="0" smtClean="0">
                <a:solidFill>
                  <a:srgbClr val="002060"/>
                </a:solidFill>
              </a:rPr>
              <a:t>ст. (рис. 1.1). Широкого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набув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другої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половини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XVI </a:t>
            </a:r>
            <a:r>
              <a:rPr lang="ru-RU" dirty="0" smtClean="0">
                <a:solidFill>
                  <a:srgbClr val="002060"/>
                </a:solidFill>
              </a:rPr>
              <a:t>ст.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називають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меркантилізмом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італійського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мерканте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торговець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купець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 smtClean="0">
                <a:solidFill>
                  <a:srgbClr val="002060"/>
                </a:solidFill>
              </a:rPr>
              <a:t>Основним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положення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меркантилізму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джерелом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багатства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торгівля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Представники</a:t>
            </a:r>
            <a:r>
              <a:rPr lang="ru-RU" dirty="0" smtClean="0">
                <a:solidFill>
                  <a:srgbClr val="002060"/>
                </a:solidFill>
              </a:rPr>
              <a:t>: Томас </a:t>
            </a:r>
            <a:r>
              <a:rPr lang="ru-RU" dirty="0">
                <a:solidFill>
                  <a:srgbClr val="002060"/>
                </a:solidFill>
              </a:rPr>
              <a:t>Мен (1571—1641), </a:t>
            </a:r>
            <a:r>
              <a:rPr lang="ru-RU" dirty="0" err="1">
                <a:solidFill>
                  <a:srgbClr val="002060"/>
                </a:solidFill>
              </a:rPr>
              <a:t>Вільям</a:t>
            </a:r>
            <a:r>
              <a:rPr lang="ru-RU" dirty="0">
                <a:solidFill>
                  <a:srgbClr val="002060"/>
                </a:solidFill>
              </a:rPr>
              <a:t> Стаффорд (1554—1612) </a:t>
            </a:r>
            <a:r>
              <a:rPr lang="ru-RU" dirty="0" err="1" smtClean="0">
                <a:solidFill>
                  <a:srgbClr val="002060"/>
                </a:solidFill>
              </a:rPr>
              <a:t>Антуан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Монкретьєн</a:t>
            </a:r>
            <a:r>
              <a:rPr lang="ru-RU" dirty="0" smtClean="0">
                <a:solidFill>
                  <a:srgbClr val="002060"/>
                </a:solidFill>
              </a:rPr>
              <a:t> (1575—1621).</a:t>
            </a:r>
          </a:p>
          <a:p>
            <a:endParaRPr lang="ru-RU" dirty="0"/>
          </a:p>
        </p:txBody>
      </p:sp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0964" y="928670"/>
            <a:ext cx="1740761" cy="2214578"/>
          </a:xfrm>
          <a:prstGeom prst="rect">
            <a:avLst/>
          </a:prstGeom>
        </p:spPr>
      </p:pic>
      <p:pic>
        <p:nvPicPr>
          <p:cNvPr id="13" name="Рисунок 12" descr="img_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285860"/>
            <a:ext cx="2181501" cy="3176571"/>
          </a:xfrm>
          <a:prstGeom prst="rect">
            <a:avLst/>
          </a:prstGeom>
        </p:spPr>
      </p:pic>
      <p:pic>
        <p:nvPicPr>
          <p:cNvPr id="14" name="Рисунок 13" descr="Antoine_Furetiè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571876"/>
            <a:ext cx="2776768" cy="2843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1934" y="6488668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Антуан</a:t>
            </a:r>
            <a:r>
              <a:rPr lang="ru-RU" dirty="0" smtClean="0"/>
              <a:t> </a:t>
            </a:r>
            <a:r>
              <a:rPr lang="ru-RU" dirty="0" err="1" smtClean="0"/>
              <a:t>Монкретьєн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4" y="3143248"/>
            <a:ext cx="18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Вільям</a:t>
            </a:r>
            <a:r>
              <a:rPr lang="ru-RU" dirty="0" smtClean="0"/>
              <a:t> Стаффорд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00892" y="4572008"/>
            <a:ext cx="12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Томас Мен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Фізіократи </a:t>
            </a:r>
            <a:r>
              <a:rPr lang="en-US" b="1" dirty="0" smtClean="0"/>
              <a:t>XVII-XVIII c</a:t>
            </a:r>
            <a:r>
              <a:rPr lang="uk-UA" b="1" dirty="0" smtClean="0"/>
              <a:t>т.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857250"/>
            <a:ext cx="3614738" cy="526891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Фізіократи</a:t>
            </a:r>
            <a:r>
              <a:rPr lang="ru-RU" dirty="0">
                <a:solidFill>
                  <a:srgbClr val="002060"/>
                </a:solidFill>
              </a:rPr>
              <a:t> (</a:t>
            </a:r>
            <a:r>
              <a:rPr lang="ru-RU" dirty="0" err="1">
                <a:solidFill>
                  <a:srgbClr val="002060"/>
                </a:solidFill>
              </a:rPr>
              <a:t>назва</a:t>
            </a:r>
            <a:r>
              <a:rPr lang="ru-RU" dirty="0">
                <a:solidFill>
                  <a:srgbClr val="002060"/>
                </a:solidFill>
              </a:rPr>
              <a:t> походить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грецьких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фізис</a:t>
            </a:r>
            <a:r>
              <a:rPr lang="ru-RU" dirty="0">
                <a:solidFill>
                  <a:srgbClr val="002060"/>
                </a:solidFill>
              </a:rPr>
              <a:t> — природа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кратос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влада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вважали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джерелом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багатства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виробництво</a:t>
            </a:r>
            <a:r>
              <a:rPr lang="ru-RU" dirty="0">
                <a:solidFill>
                  <a:srgbClr val="002060"/>
                </a:solidFill>
              </a:rPr>
              <a:t>, яке </a:t>
            </a:r>
            <a:r>
              <a:rPr lang="ru-RU" dirty="0" err="1">
                <a:solidFill>
                  <a:srgbClr val="002060"/>
                </a:solidFill>
              </a:rPr>
              <a:t>обмежували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землеробством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Промисловість</a:t>
            </a:r>
            <a:r>
              <a:rPr lang="ru-RU" dirty="0">
                <a:solidFill>
                  <a:srgbClr val="002060"/>
                </a:solidFill>
              </a:rPr>
              <a:t> вони </a:t>
            </a:r>
            <a:r>
              <a:rPr lang="ru-RU" dirty="0" err="1">
                <a:solidFill>
                  <a:srgbClr val="002060"/>
                </a:solidFill>
              </a:rPr>
              <a:t>розцінювали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непродуктивну</a:t>
            </a:r>
            <a:r>
              <a:rPr lang="ru-RU" dirty="0">
                <a:solidFill>
                  <a:srgbClr val="002060"/>
                </a:solidFill>
              </a:rPr>
              <a:t> сферу. </a:t>
            </a:r>
            <a:r>
              <a:rPr lang="ru-RU" dirty="0" err="1" smtClean="0">
                <a:solidFill>
                  <a:srgbClr val="002060"/>
                </a:solidFill>
              </a:rPr>
              <a:t>представники</a:t>
            </a:r>
            <a:r>
              <a:rPr lang="ru-RU" dirty="0" smtClean="0">
                <a:solidFill>
                  <a:srgbClr val="002060"/>
                </a:solidFill>
              </a:rPr>
              <a:t> Франсуа </a:t>
            </a:r>
            <a:r>
              <a:rPr lang="ru-RU" dirty="0">
                <a:solidFill>
                  <a:srgbClr val="002060"/>
                </a:solidFill>
              </a:rPr>
              <a:t>Кене (1694—1774), Жак Тюрго (1727—1781)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Віктор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Мірабо</a:t>
            </a:r>
            <a:r>
              <a:rPr lang="ru-RU" dirty="0">
                <a:solidFill>
                  <a:srgbClr val="002060"/>
                </a:solidFill>
              </a:rPr>
              <a:t> (1715—1789).</a:t>
            </a:r>
          </a:p>
        </p:txBody>
      </p:sp>
      <p:pic>
        <p:nvPicPr>
          <p:cNvPr id="7" name="Рисунок 6" descr="Кен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857628"/>
            <a:ext cx="2452682" cy="2481537"/>
          </a:xfrm>
          <a:prstGeom prst="rect">
            <a:avLst/>
          </a:prstGeom>
        </p:spPr>
      </p:pic>
      <p:pic>
        <p:nvPicPr>
          <p:cNvPr id="8" name="Рисунок 7" descr="Міраб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071546"/>
            <a:ext cx="2582881" cy="3019424"/>
          </a:xfrm>
          <a:prstGeom prst="rect">
            <a:avLst/>
          </a:prstGeom>
        </p:spPr>
      </p:pic>
      <p:pic>
        <p:nvPicPr>
          <p:cNvPr id="9" name="Рисунок 8" descr="Тюр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071546"/>
            <a:ext cx="1685925" cy="2047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248" y="6357958"/>
            <a:ext cx="15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Франсуа Кене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29454" y="4214818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Мірабо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3071810"/>
            <a:ext cx="12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Жак Тюрго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715436" cy="9906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Класична політекономія </a:t>
            </a:r>
            <a:r>
              <a:rPr lang="en-US" sz="4000" b="1" dirty="0" smtClean="0"/>
              <a:t>XVII-XIX c</a:t>
            </a:r>
            <a:r>
              <a:rPr lang="uk-UA" sz="4000" b="1" dirty="0" smtClean="0"/>
              <a:t>т.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З </a:t>
            </a:r>
            <a:r>
              <a:rPr lang="ru-RU" dirty="0" err="1">
                <a:solidFill>
                  <a:srgbClr val="002060"/>
                </a:solidFill>
              </a:rPr>
              <a:t>середини</a:t>
            </a:r>
            <a:r>
              <a:rPr lang="ru-RU" dirty="0">
                <a:solidFill>
                  <a:srgbClr val="002060"/>
                </a:solidFill>
              </a:rPr>
              <a:t> XIX ст. </a:t>
            </a:r>
            <a:r>
              <a:rPr lang="ru-RU" dirty="0" err="1">
                <a:solidFill>
                  <a:srgbClr val="002060"/>
                </a:solidFill>
              </a:rPr>
              <a:t>розвиток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йшов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двох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протилежних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напрямах</a:t>
            </a:r>
            <a:r>
              <a:rPr lang="ru-RU" dirty="0">
                <a:solidFill>
                  <a:srgbClr val="002060"/>
                </a:solidFill>
              </a:rPr>
              <a:t> — прагматичному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марксистському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Прагматичний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марксисти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називають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вульгарним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Назва</a:t>
            </a:r>
            <a:r>
              <a:rPr lang="ru-RU" dirty="0">
                <a:solidFill>
                  <a:srgbClr val="002060"/>
                </a:solidFill>
              </a:rPr>
              <a:t> походить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латинського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vulgaris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грубий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спрощений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Представники</a:t>
            </a:r>
            <a:r>
              <a:rPr lang="ru-RU" dirty="0">
                <a:solidFill>
                  <a:srgbClr val="002060"/>
                </a:solidFill>
              </a:rPr>
              <a:t> прагматичного </a:t>
            </a:r>
            <a:r>
              <a:rPr lang="ru-RU" dirty="0" err="1">
                <a:solidFill>
                  <a:srgbClr val="002060"/>
                </a:solidFill>
              </a:rPr>
              <a:t>напряму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увагу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зосередили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використанні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факторів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виробництва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одержання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прибутку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економічного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зростання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err="1"/>
              <a:t>Видатними</a:t>
            </a:r>
            <a:r>
              <a:rPr lang="ru-RU" sz="2000" b="1" dirty="0"/>
              <a:t> </a:t>
            </a:r>
            <a:r>
              <a:rPr lang="ru-RU" sz="2000" b="1" dirty="0" err="1"/>
              <a:t>представниками</a:t>
            </a:r>
            <a:r>
              <a:rPr lang="ru-RU" sz="2000" b="1" dirty="0"/>
              <a:t> прагматичного </a:t>
            </a:r>
            <a:r>
              <a:rPr lang="ru-RU" sz="2000" b="1" dirty="0" err="1"/>
              <a:t>напряму</a:t>
            </a:r>
            <a:r>
              <a:rPr lang="ru-RU" sz="2000" b="1" dirty="0"/>
              <a:t> </a:t>
            </a:r>
            <a:r>
              <a:rPr lang="ru-RU" sz="2000" b="1" dirty="0" err="1"/>
              <a:t>були</a:t>
            </a:r>
            <a:r>
              <a:rPr lang="ru-RU" sz="2000" b="1" dirty="0"/>
              <a:t> Томас Роберт Мальтус (1766—1834), </a:t>
            </a:r>
            <a:r>
              <a:rPr lang="ru-RU" sz="2000" b="1" dirty="0" smtClean="0"/>
              <a:t>Джеймс </a:t>
            </a:r>
            <a:r>
              <a:rPr lang="ru-RU" sz="2000" b="1" dirty="0" err="1" smtClean="0"/>
              <a:t>Міль</a:t>
            </a:r>
            <a:r>
              <a:rPr lang="ru-RU" sz="2000" b="1" dirty="0" smtClean="0"/>
              <a:t> </a:t>
            </a:r>
            <a:r>
              <a:rPr lang="ru-RU" sz="2000" b="1" dirty="0"/>
              <a:t>(1773— 1836) в </a:t>
            </a:r>
            <a:r>
              <a:rPr lang="ru-RU" sz="2000" b="1" dirty="0" err="1"/>
              <a:t>Англії</a:t>
            </a:r>
            <a:r>
              <a:rPr lang="ru-RU" sz="2000" b="1" dirty="0"/>
              <a:t>, </a:t>
            </a:r>
            <a:r>
              <a:rPr lang="ru-RU" sz="2000" b="1" dirty="0" err="1"/>
              <a:t>Жан-Батіст</a:t>
            </a:r>
            <a:r>
              <a:rPr lang="ru-RU" sz="2000" b="1" dirty="0"/>
              <a:t> Сей (1766—1832) у </a:t>
            </a:r>
            <a:r>
              <a:rPr lang="ru-RU" sz="2000" b="1" dirty="0" err="1"/>
              <a:t>Франції</a:t>
            </a:r>
            <a:r>
              <a:rPr lang="ru-RU" sz="2000" b="1" dirty="0"/>
              <a:t>. У XX ст. </a:t>
            </a:r>
            <a:r>
              <a:rPr lang="ru-RU" sz="2000" b="1" dirty="0" smtClean="0"/>
              <a:t>— </a:t>
            </a:r>
            <a:r>
              <a:rPr lang="ru-RU" sz="2000" b="1" dirty="0" err="1"/>
              <a:t>Фрідріх</a:t>
            </a:r>
            <a:r>
              <a:rPr lang="ru-RU" sz="2000" b="1" dirty="0"/>
              <a:t> фон Гаек в </a:t>
            </a:r>
            <a:r>
              <a:rPr lang="ru-RU" sz="2000" b="1" dirty="0" err="1"/>
              <a:t>Англії</a:t>
            </a:r>
            <a:r>
              <a:rPr lang="ru-RU" sz="2000" b="1" dirty="0"/>
              <a:t>, </a:t>
            </a:r>
            <a:r>
              <a:rPr lang="ru-RU" sz="2000" b="1" dirty="0" err="1"/>
              <a:t>Веслі</a:t>
            </a:r>
            <a:r>
              <a:rPr lang="ru-RU" sz="2000" b="1" dirty="0"/>
              <a:t> </a:t>
            </a:r>
            <a:r>
              <a:rPr lang="ru-RU" sz="2000" b="1" dirty="0" err="1"/>
              <a:t>Мітчел</a:t>
            </a:r>
            <a:r>
              <a:rPr lang="ru-RU" sz="2000" b="1" dirty="0"/>
              <a:t> та Поль </a:t>
            </a:r>
            <a:r>
              <a:rPr lang="ru-RU" sz="2000" b="1" dirty="0" err="1"/>
              <a:t>Самуельсон</a:t>
            </a:r>
            <a:r>
              <a:rPr lang="ru-RU" sz="2000" b="1" dirty="0"/>
              <a:t> у США.</a:t>
            </a:r>
          </a:p>
        </p:txBody>
      </p:sp>
      <p:pic>
        <p:nvPicPr>
          <p:cNvPr id="4" name="Содержимое 3" descr="пол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1976431" cy="2916046"/>
          </a:xfrm>
        </p:spPr>
      </p:pic>
      <p:pic>
        <p:nvPicPr>
          <p:cNvPr id="5" name="Рисунок 4" descr="Мальт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643050"/>
            <a:ext cx="2273355" cy="2885041"/>
          </a:xfrm>
          <a:prstGeom prst="rect">
            <a:avLst/>
          </a:prstGeom>
        </p:spPr>
      </p:pic>
      <p:pic>
        <p:nvPicPr>
          <p:cNvPr id="6" name="Рисунок 5" descr="Мі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571612"/>
            <a:ext cx="2346642" cy="2899406"/>
          </a:xfrm>
          <a:prstGeom prst="rect">
            <a:avLst/>
          </a:prstGeom>
        </p:spPr>
      </p:pic>
      <p:pic>
        <p:nvPicPr>
          <p:cNvPr id="8" name="Рисунок 7" descr="гае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571612"/>
            <a:ext cx="1936269" cy="2928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4572008"/>
            <a:ext cx="194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Томас Роберт Мальтус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4572008"/>
            <a:ext cx="15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Джеймс </a:t>
            </a:r>
            <a:r>
              <a:rPr lang="ru-RU" dirty="0" err="1" smtClean="0"/>
              <a:t>Міль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57200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Мітчел</a:t>
            </a:r>
            <a:r>
              <a:rPr lang="ru-RU" dirty="0" smtClean="0"/>
              <a:t> та Поль </a:t>
            </a:r>
            <a:r>
              <a:rPr lang="ru-RU" dirty="0" err="1" smtClean="0"/>
              <a:t>Самуельсон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768" y="4643446"/>
            <a:ext cx="18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Фрідріх</a:t>
            </a:r>
            <a:r>
              <a:rPr lang="ru-RU" dirty="0" smtClean="0"/>
              <a:t> фон Гаек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142852"/>
            <a:ext cx="8429684" cy="207170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Як </a:t>
            </a:r>
            <a:r>
              <a:rPr lang="ru-RU" dirty="0" err="1">
                <a:solidFill>
                  <a:srgbClr val="002060"/>
                </a:solidFill>
              </a:rPr>
              <a:t>противага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прагматичній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політекономії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середині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XIX </a:t>
            </a:r>
            <a:r>
              <a:rPr lang="ru-RU" dirty="0">
                <a:solidFill>
                  <a:srgbClr val="002060"/>
                </a:solidFill>
              </a:rPr>
              <a:t>ст. </a:t>
            </a:r>
            <a:r>
              <a:rPr lang="ru-RU" dirty="0" err="1">
                <a:solidFill>
                  <a:srgbClr val="002060"/>
                </a:solidFill>
              </a:rPr>
              <a:t>виникає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марксистська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політекономія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основи</a:t>
            </a:r>
            <a:r>
              <a:rPr lang="ru-RU" dirty="0">
                <a:solidFill>
                  <a:srgbClr val="002060"/>
                </a:solidFill>
              </a:rPr>
              <a:t> заклали Карл Маркс (1818—1883)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Фрідріх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Енгельс</a:t>
            </a:r>
            <a:r>
              <a:rPr lang="ru-RU" dirty="0">
                <a:solidFill>
                  <a:srgbClr val="002060"/>
                </a:solidFill>
              </a:rPr>
              <a:t> (1820—1895). Вони </a:t>
            </a:r>
            <a:r>
              <a:rPr lang="ru-RU" dirty="0" err="1">
                <a:solidFill>
                  <a:srgbClr val="002060"/>
                </a:solidFill>
              </a:rPr>
              <a:t>зосередили</a:t>
            </a:r>
            <a:r>
              <a:rPr lang="ru-RU" dirty="0">
                <a:solidFill>
                  <a:srgbClr val="002060"/>
                </a:solidFill>
              </a:rPr>
              <a:t> свою </a:t>
            </a:r>
            <a:r>
              <a:rPr lang="ru-RU" dirty="0" err="1">
                <a:solidFill>
                  <a:srgbClr val="002060"/>
                </a:solidFill>
              </a:rPr>
              <a:t>увагу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дослідженні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суперечностей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капіталізму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намагалися</a:t>
            </a:r>
            <a:r>
              <a:rPr lang="ru-RU" dirty="0">
                <a:solidFill>
                  <a:srgbClr val="002060"/>
                </a:solidFill>
              </a:rPr>
              <a:t> довести </a:t>
            </a:r>
            <a:r>
              <a:rPr lang="ru-RU" dirty="0" err="1">
                <a:solidFill>
                  <a:srgbClr val="002060"/>
                </a:solidFill>
              </a:rPr>
              <a:t>неминучість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загибелі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e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357430"/>
            <a:ext cx="277177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6357958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Фрідріх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Енгельс</a:t>
            </a:r>
            <a:endParaRPr lang="ru-RU" dirty="0"/>
          </a:p>
        </p:txBody>
      </p:sp>
      <p:pic>
        <p:nvPicPr>
          <p:cNvPr id="6" name="Рисунок 5" descr="Karl_Marx_11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357430"/>
            <a:ext cx="2786082" cy="376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62865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Карл Маркс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357188"/>
            <a:ext cx="8786813" cy="24288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Кейнсіанство</a:t>
            </a:r>
            <a:r>
              <a:rPr lang="ru-RU" dirty="0">
                <a:solidFill>
                  <a:srgbClr val="002060"/>
                </a:solidFill>
              </a:rPr>
              <a:t> — один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провідних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напрямів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економічної</a:t>
            </a:r>
            <a:r>
              <a:rPr lang="ru-RU" dirty="0">
                <a:solidFill>
                  <a:srgbClr val="002060"/>
                </a:solidFill>
              </a:rPr>
              <a:t> думки,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обґрунтовує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втручання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держави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економіку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сформувався</a:t>
            </a:r>
            <a:r>
              <a:rPr lang="ru-RU" dirty="0">
                <a:solidFill>
                  <a:srgbClr val="002060"/>
                </a:solidFill>
              </a:rPr>
              <a:t> в 30-х роках </a:t>
            </a:r>
            <a:r>
              <a:rPr lang="en-US" dirty="0">
                <a:solidFill>
                  <a:srgbClr val="002060"/>
                </a:solidFill>
              </a:rPr>
              <a:t>XX </a:t>
            </a:r>
            <a:r>
              <a:rPr lang="ru-RU" dirty="0">
                <a:solidFill>
                  <a:srgbClr val="002060"/>
                </a:solidFill>
              </a:rPr>
              <a:t>ст. </a:t>
            </a:r>
            <a:r>
              <a:rPr lang="ru-RU" dirty="0" err="1">
                <a:solidFill>
                  <a:srgbClr val="002060"/>
                </a:solidFill>
              </a:rPr>
              <a:t>Головним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представником</a:t>
            </a:r>
            <a:r>
              <a:rPr lang="ru-RU" dirty="0">
                <a:solidFill>
                  <a:srgbClr val="002060"/>
                </a:solidFill>
              </a:rPr>
              <a:t> е </a:t>
            </a:r>
            <a:r>
              <a:rPr lang="ru-RU" dirty="0" err="1">
                <a:solidFill>
                  <a:srgbClr val="002060"/>
                </a:solidFill>
              </a:rPr>
              <a:t>англійський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економіст</a:t>
            </a:r>
            <a:r>
              <a:rPr lang="ru-RU" dirty="0">
                <a:solidFill>
                  <a:srgbClr val="002060"/>
                </a:solidFill>
              </a:rPr>
              <a:t> Дж. </a:t>
            </a:r>
            <a:r>
              <a:rPr lang="ru-RU" dirty="0" err="1">
                <a:solidFill>
                  <a:srgbClr val="002060"/>
                </a:solidFill>
              </a:rPr>
              <a:t>Кейнс</a:t>
            </a:r>
            <a:r>
              <a:rPr lang="ru-RU" dirty="0">
                <a:solidFill>
                  <a:srgbClr val="002060"/>
                </a:solidFill>
              </a:rPr>
              <a:t>. У 1936 р.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опублікував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монографію</a:t>
            </a:r>
            <a:r>
              <a:rPr lang="ru-RU" dirty="0">
                <a:solidFill>
                  <a:srgbClr val="002060"/>
                </a:solidFill>
              </a:rPr>
              <a:t> "</a:t>
            </a:r>
            <a:r>
              <a:rPr lang="ru-RU" dirty="0" err="1">
                <a:solidFill>
                  <a:srgbClr val="002060"/>
                </a:solidFill>
              </a:rPr>
              <a:t>Загальна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теорія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зайнятості</a:t>
            </a:r>
            <a:r>
              <a:rPr lang="ru-RU" dirty="0">
                <a:solidFill>
                  <a:srgbClr val="002060"/>
                </a:solidFill>
              </a:rPr>
              <a:t>, процента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грошей".</a:t>
            </a:r>
          </a:p>
        </p:txBody>
      </p:sp>
      <p:pic>
        <p:nvPicPr>
          <p:cNvPr id="3074" name="Picture 2" descr="http://www.bseu.by/fm/img/content/articles/article28_ke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85728"/>
            <a:ext cx="8643966" cy="5143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Неокласицизм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err="1">
                <a:solidFill>
                  <a:srgbClr val="002060"/>
                </a:solidFill>
              </a:rPr>
              <a:t>Узяв</a:t>
            </a:r>
            <a:r>
              <a:rPr lang="ru-RU" dirty="0">
                <a:solidFill>
                  <a:srgbClr val="002060"/>
                </a:solidFill>
              </a:rPr>
              <a:t> на себе </a:t>
            </a:r>
            <a:r>
              <a:rPr lang="ru-RU" dirty="0" err="1">
                <a:solidFill>
                  <a:srgbClr val="002060"/>
                </a:solidFill>
              </a:rPr>
              <a:t>функцію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захищати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капіталізм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марксизму.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представники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роблять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спробу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сформулювати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закономірності</a:t>
            </a:r>
            <a:r>
              <a:rPr lang="ru-RU" dirty="0">
                <a:solidFill>
                  <a:srgbClr val="002060"/>
                </a:solidFill>
              </a:rPr>
              <a:t> оптимального режиму </a:t>
            </a:r>
            <a:r>
              <a:rPr lang="ru-RU" dirty="0" err="1">
                <a:solidFill>
                  <a:srgbClr val="002060"/>
                </a:solidFill>
              </a:rPr>
              <a:t>господарювання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одиниць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умовах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конкуренції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Досить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впливовим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напрямом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монетаризм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Монетаристи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вирішального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значення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регулюванні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грошовій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системі</a:t>
            </a:r>
            <a:r>
              <a:rPr lang="ru-RU" dirty="0">
                <a:solidFill>
                  <a:srgbClr val="002060"/>
                </a:solidFill>
              </a:rPr>
              <a:t>. Головною </a:t>
            </a:r>
            <a:r>
              <a:rPr lang="ru-RU" dirty="0" err="1">
                <a:solidFill>
                  <a:srgbClr val="002060"/>
                </a:solidFill>
              </a:rPr>
              <a:t>умовою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стійкого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розвитку</a:t>
            </a:r>
            <a:r>
              <a:rPr lang="ru-RU" dirty="0">
                <a:solidFill>
                  <a:srgbClr val="002060"/>
                </a:solidFill>
              </a:rPr>
              <a:t> вони </a:t>
            </a:r>
            <a:r>
              <a:rPr lang="ru-RU" dirty="0" err="1">
                <a:solidFill>
                  <a:srgbClr val="002060"/>
                </a:solidFill>
              </a:rPr>
              <a:t>вважають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планове</a:t>
            </a:r>
            <a:r>
              <a:rPr lang="ru-RU" dirty="0">
                <a:solidFill>
                  <a:srgbClr val="002060"/>
                </a:solidFill>
              </a:rPr>
              <a:t> (4—5% на </a:t>
            </a:r>
            <a:r>
              <a:rPr lang="ru-RU" dirty="0" err="1">
                <a:solidFill>
                  <a:srgbClr val="002060"/>
                </a:solidFill>
              </a:rPr>
              <a:t>рік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зростання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грошової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маси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обігу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Монетаристська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концепція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лежить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основі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Міжнародного</a:t>
            </a:r>
            <a:r>
              <a:rPr lang="ru-RU" dirty="0">
                <a:solidFill>
                  <a:srgbClr val="002060"/>
                </a:solidFill>
              </a:rPr>
              <a:t> валютного фонду (МВФ). Монетаризм </a:t>
            </a:r>
            <a:r>
              <a:rPr lang="ru-RU" dirty="0" err="1">
                <a:solidFill>
                  <a:srgbClr val="002060"/>
                </a:solidFill>
              </a:rPr>
              <a:t>є</a:t>
            </a:r>
            <a:r>
              <a:rPr lang="ru-RU" dirty="0">
                <a:solidFill>
                  <a:srgbClr val="002060"/>
                </a:solidFill>
              </a:rPr>
              <a:t> основою </a:t>
            </a:r>
            <a:r>
              <a:rPr lang="ru-RU" dirty="0" err="1">
                <a:solidFill>
                  <a:srgbClr val="002060"/>
                </a:solidFill>
              </a:rPr>
              <a:t>офіційної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політики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Україні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1. Предмет </a:t>
            </a:r>
            <a:r>
              <a:rPr lang="ru-RU" sz="4000" b="1" dirty="0" err="1" smtClean="0"/>
              <a:t>економічної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теорії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358246" cy="4880584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Економічна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теорія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наука,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досліджує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поведінку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людей,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спрямовану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ефективне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господарювання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в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обмежених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ресурсів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метою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задоволення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своїх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безмежних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потреб. </a:t>
            </a:r>
          </a:p>
          <a:p>
            <a:r>
              <a:rPr lang="uk-UA" sz="2400" i="1" dirty="0" smtClean="0"/>
              <a:t>Залежно від мети функціонування:</a:t>
            </a:r>
          </a:p>
          <a:p>
            <a:endParaRPr lang="ru-RU" sz="28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3501009"/>
          <a:ext cx="8208912" cy="262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5909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Позитивна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Нормативна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46724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Ставить за мету всебічне пізнання економічних процесів і явищ, розкриває </a:t>
                      </a:r>
                      <a:r>
                        <a:rPr lang="uk-UA" dirty="0" err="1" smtClean="0">
                          <a:latin typeface="Arial" pitchFamily="34" charset="0"/>
                          <a:cs typeface="Arial" pitchFamily="34" charset="0"/>
                        </a:rPr>
                        <a:t>іхні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uk-UA" dirty="0" err="1" smtClean="0">
                          <a:latin typeface="Arial" pitchFamily="34" charset="0"/>
                          <a:cs typeface="Arial" pitchFamily="34" charset="0"/>
                        </a:rPr>
                        <a:t>взаємозв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uk-UA" dirty="0" err="1" smtClean="0">
                          <a:latin typeface="Arial" pitchFamily="34" charset="0"/>
                          <a:cs typeface="Arial" pitchFamily="34" charset="0"/>
                        </a:rPr>
                        <a:t>язки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і взаємозалежності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uk-UA" dirty="0" err="1" smtClean="0">
                          <a:latin typeface="Arial" pitchFamily="34" charset="0"/>
                          <a:cs typeface="Arial" pitchFamily="34" charset="0"/>
                        </a:rPr>
                        <a:t>ясовує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об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uk-UA" dirty="0" err="1" smtClean="0">
                          <a:latin typeface="Arial" pitchFamily="34" charset="0"/>
                          <a:cs typeface="Arial" pitchFamily="34" charset="0"/>
                        </a:rPr>
                        <a:t>єктивні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процеси, дає їм оцінку, робить висновки і розробляє рекомендації щодо удосконалення економічної системи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37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Які вони є?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Як повинно бути?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85750"/>
            <a:ext cx="8229600" cy="657225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Економічний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лібералізм</a:t>
            </a:r>
            <a:r>
              <a:rPr lang="ru-RU" dirty="0">
                <a:solidFill>
                  <a:srgbClr val="002060"/>
                </a:solidFill>
              </a:rPr>
              <a:t> (</a:t>
            </a:r>
            <a:r>
              <a:rPr lang="ru-RU" dirty="0" err="1">
                <a:solidFill>
                  <a:srgbClr val="002060"/>
                </a:solidFill>
              </a:rPr>
              <a:t>теорія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свободи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представники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виступають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втручання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держави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економіку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природним</a:t>
            </a:r>
            <a:r>
              <a:rPr lang="ru-RU" dirty="0">
                <a:solidFill>
                  <a:srgbClr val="002060"/>
                </a:solidFill>
              </a:rPr>
              <a:t> регулятором </a:t>
            </a:r>
            <a:r>
              <a:rPr lang="ru-RU" dirty="0" err="1">
                <a:solidFill>
                  <a:srgbClr val="002060"/>
                </a:solidFill>
              </a:rPr>
              <a:t>вважають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ринок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Економічний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дирижизм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Представники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напряму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вказують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важливість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регулювання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економіки</a:t>
            </a:r>
            <a:r>
              <a:rPr lang="ru-RU" dirty="0">
                <a:solidFill>
                  <a:srgbClr val="002060"/>
                </a:solidFill>
              </a:rPr>
              <a:t> державою. Вони </a:t>
            </a:r>
            <a:r>
              <a:rPr lang="ru-RU" dirty="0" err="1">
                <a:solidFill>
                  <a:srgbClr val="002060"/>
                </a:solidFill>
              </a:rPr>
              <a:t>допускають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націоналізацію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утворення</a:t>
            </a:r>
            <a:r>
              <a:rPr lang="ru-RU" dirty="0">
                <a:solidFill>
                  <a:srgbClr val="002060"/>
                </a:solidFill>
              </a:rPr>
              <a:t> державного сектора, </a:t>
            </a:r>
            <a:r>
              <a:rPr lang="ru-RU" dirty="0" err="1">
                <a:solidFill>
                  <a:srgbClr val="002060"/>
                </a:solidFill>
              </a:rPr>
              <a:t>державне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фінансування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економіки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адміністративний</a:t>
            </a:r>
            <a:r>
              <a:rPr lang="ru-RU" dirty="0">
                <a:solidFill>
                  <a:srgbClr val="002060"/>
                </a:solidFill>
              </a:rPr>
              <a:t> контроль над кредитом, </a:t>
            </a:r>
            <a:r>
              <a:rPr lang="ru-RU" dirty="0" err="1">
                <a:solidFill>
                  <a:srgbClr val="002060"/>
                </a:solidFill>
              </a:rPr>
              <a:t>цінами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заробітною</a:t>
            </a:r>
            <a:r>
              <a:rPr lang="ru-RU" dirty="0">
                <a:solidFill>
                  <a:srgbClr val="002060"/>
                </a:solidFill>
              </a:rPr>
              <a:t> платою.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1. Предмет </a:t>
            </a:r>
            <a:r>
              <a:rPr lang="ru-RU" sz="4000" b="1" dirty="0" err="1" smtClean="0"/>
              <a:t>економічної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теорії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358246" cy="4880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Розділи економічної теорії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619672" y="1988840"/>
          <a:ext cx="6096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vi-VN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Економі́чн</a:t>
            </a:r>
            <a: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vi-VN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зако́ни</a:t>
            </a:r>
            <a: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об'єктивні закони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розвитку суспільства, що відобража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ють</a:t>
            </a:r>
            <a:r>
              <a:rPr lang="vi-VN" sz="20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внутрішньо необхідний, сталий та істотний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язок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 між протилежними сторонами економічних явищ, процесів, систем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latin typeface="Arial" pitchFamily="34" charset="0"/>
                <a:cs typeface="Arial" pitchFamily="34" charset="0"/>
              </a:rPr>
            </a:b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313" y="1700808"/>
            <a:ext cx="8358187" cy="792087"/>
          </a:xfrm>
          <a:prstGeom prst="rect">
            <a:avLst/>
          </a:prstGeom>
          <a:solidFill>
            <a:srgbClr val="AAB7C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1800" dirty="0" smtClean="0">
                <a:solidFill>
                  <a:schemeClr val="tx1"/>
                </a:solidFill>
              </a:rPr>
              <a:t>Економічні закони, як і закони </a:t>
            </a:r>
            <a:r>
              <a:rPr lang="uk-UA" sz="1800" dirty="0" smtClean="0">
                <a:solidFill>
                  <a:schemeClr val="tx1"/>
                </a:solidFill>
              </a:rPr>
              <a:t>природи, мають </a:t>
            </a:r>
            <a:r>
              <a:rPr lang="uk-UA" sz="1800" dirty="0" smtClean="0">
                <a:solidFill>
                  <a:schemeClr val="tx1"/>
                </a:solidFill>
              </a:rPr>
              <a:t>об</a:t>
            </a:r>
            <a:r>
              <a:rPr lang="en-US" sz="1800" dirty="0" smtClean="0">
                <a:solidFill>
                  <a:schemeClr val="tx1"/>
                </a:solidFill>
              </a:rPr>
              <a:t>`</a:t>
            </a:r>
            <a:r>
              <a:rPr lang="uk-UA" sz="1800" dirty="0" smtClean="0">
                <a:solidFill>
                  <a:schemeClr val="tx1"/>
                </a:solidFill>
              </a:rPr>
              <a:t>єктивний характер, тобто виникають та існують незалежно від волі і свідомості людей. </a:t>
            </a:r>
            <a:r>
              <a:rPr lang="uk-UA" sz="1800" dirty="0" smtClean="0">
                <a:solidFill>
                  <a:schemeClr val="tx1"/>
                </a:solidFill>
              </a:rPr>
              <a:t>Вони </a:t>
            </a:r>
            <a:r>
              <a:rPr lang="uk-UA" sz="1800" dirty="0" smtClean="0">
                <a:solidFill>
                  <a:schemeClr val="tx1"/>
                </a:solidFill>
              </a:rPr>
              <a:t>зумовлюються наявними соціально- економічними умовами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780928"/>
            <a:ext cx="4015918" cy="3331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</a:rPr>
              <a:t>Відмінності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524740"/>
            <a:ext cx="3498182" cy="300060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Економічні закони: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-є законами господарської діяльності людей і поза нею не існують;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-мають</a:t>
            </a:r>
            <a:r>
              <a:rPr lang="uk-UA" dirty="0" smtClean="0">
                <a:solidFill>
                  <a:schemeClr val="tx1"/>
                </a:solidFill>
              </a:rPr>
              <a:t> історично минущий характер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-відкриттю</a:t>
            </a:r>
            <a:r>
              <a:rPr lang="uk-UA" dirty="0" smtClean="0">
                <a:solidFill>
                  <a:schemeClr val="tx1"/>
                </a:solidFill>
              </a:rPr>
              <a:t> та використанню їх людиною протидіють сили суспільства, що сходять з історичної арени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501008"/>
            <a:ext cx="3528392" cy="30243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Закони природи: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-є законами природи і можуть діяти поза людським суспільством </a:t>
            </a:r>
            <a:r>
              <a:rPr lang="uk-UA" dirty="0" smtClean="0">
                <a:solidFill>
                  <a:schemeClr val="tx1"/>
                </a:solidFill>
              </a:rPr>
              <a:t>( </a:t>
            </a:r>
            <a:r>
              <a:rPr lang="uk-UA" dirty="0" smtClean="0">
                <a:solidFill>
                  <a:schemeClr val="tx1"/>
                </a:solidFill>
              </a:rPr>
              <a:t>закон всесвітнього тяжіння);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-діють</a:t>
            </a:r>
            <a:r>
              <a:rPr lang="uk-UA" dirty="0" smtClean="0">
                <a:solidFill>
                  <a:schemeClr val="tx1"/>
                </a:solidFill>
              </a:rPr>
              <a:t> довічно і завжди;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-відкриття</a:t>
            </a:r>
            <a:r>
              <a:rPr lang="uk-UA" dirty="0" smtClean="0">
                <a:solidFill>
                  <a:schemeClr val="tx1"/>
                </a:solidFill>
              </a:rPr>
              <a:t> та використання відбуваються відносно спокійно, не викликаючи суттєвих соціально-економічних суперечностей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249289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059832" y="314096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12160" y="314096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Система </a:t>
            </a:r>
            <a:r>
              <a:rPr lang="uk-UA" sz="3200" b="1" i="1" dirty="0" err="1" smtClean="0">
                <a:solidFill>
                  <a:schemeClr val="tx1"/>
                </a:solidFill>
              </a:rPr>
              <a:t>економічніх</a:t>
            </a:r>
            <a:r>
              <a:rPr lang="uk-UA" sz="3200" b="1" i="1" dirty="0" smtClean="0">
                <a:solidFill>
                  <a:schemeClr val="tx1"/>
                </a:solidFill>
              </a:rPr>
              <a:t> законів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2. Функції економічної теорії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estudents.com.ua/imag/politec/baz_ekteo/image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556792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uk-UA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 економічної теорії 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– сукупність прийомів, засобів і принципів, за допомогою яких досліджуються категорії і закони функціонування та розвитку економічних систем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estudents.com.ua/imag/politec/4ep_ecteo/image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4. Становлення й основні етапи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розвитку економічної теорії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214422"/>
            <a:ext cx="47149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Меркантилізм ( Х</a:t>
            </a:r>
            <a:r>
              <a:rPr lang="en-US" sz="2800" b="1" dirty="0" smtClean="0">
                <a:solidFill>
                  <a:srgbClr val="002060"/>
                </a:solidFill>
              </a:rPr>
              <a:t>V-XVII</a:t>
            </a:r>
            <a:r>
              <a:rPr lang="uk-UA" sz="2800" b="1" dirty="0" smtClean="0">
                <a:solidFill>
                  <a:srgbClr val="002060"/>
                </a:solidFill>
              </a:rPr>
              <a:t> ст.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996952"/>
            <a:ext cx="4714908" cy="788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Класична </a:t>
            </a:r>
            <a:r>
              <a:rPr lang="uk-UA" sz="2400" b="1" dirty="0" smtClean="0">
                <a:solidFill>
                  <a:srgbClr val="002060"/>
                </a:solidFill>
              </a:rPr>
              <a:t>політекономія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</a:rPr>
              <a:t>XVII-XIX c</a:t>
            </a:r>
            <a:r>
              <a:rPr lang="uk-UA" sz="2400" b="1" dirty="0" smtClean="0">
                <a:solidFill>
                  <a:srgbClr val="002060"/>
                </a:solidFill>
              </a:rPr>
              <a:t>т.)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5733256"/>
            <a:ext cx="502061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Сучасна політекономія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 (остання чверть ХХ- ХХІ)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071678"/>
            <a:ext cx="471490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Фізіократи (</a:t>
            </a:r>
            <a:r>
              <a:rPr lang="en-US" sz="2800" b="1" dirty="0" smtClean="0">
                <a:solidFill>
                  <a:srgbClr val="002060"/>
                </a:solidFill>
              </a:rPr>
              <a:t>XVII-XVIII c</a:t>
            </a:r>
            <a:r>
              <a:rPr lang="uk-UA" sz="2800" b="1" dirty="0" smtClean="0">
                <a:solidFill>
                  <a:srgbClr val="002060"/>
                </a:solidFill>
              </a:rPr>
              <a:t>т.)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221088"/>
            <a:ext cx="2488930" cy="113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Марксистська політекономія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</a:rPr>
              <a:t>XI</a:t>
            </a:r>
            <a:r>
              <a:rPr lang="uk-UA" sz="2400" b="1" dirty="0" smtClean="0">
                <a:solidFill>
                  <a:srgbClr val="002060"/>
                </a:solidFill>
              </a:rPr>
              <a:t>Х –</a:t>
            </a:r>
            <a:r>
              <a:rPr lang="en-US" sz="2400" b="1" dirty="0" smtClean="0">
                <a:solidFill>
                  <a:srgbClr val="002060"/>
                </a:solidFill>
              </a:rPr>
              <a:t>XX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r>
              <a:rPr lang="uk-UA" sz="2400" b="1" dirty="0" smtClean="0">
                <a:solidFill>
                  <a:srgbClr val="002060"/>
                </a:solidFill>
              </a:rPr>
              <a:t>т.)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4221088"/>
            <a:ext cx="4032448" cy="1158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Прагматична </a:t>
            </a:r>
            <a:r>
              <a:rPr lang="uk-UA" sz="2400" b="1" dirty="0" smtClean="0">
                <a:solidFill>
                  <a:srgbClr val="002060"/>
                </a:solidFill>
              </a:rPr>
              <a:t>політекономія (</a:t>
            </a:r>
            <a:r>
              <a:rPr lang="uk-UA" sz="2400" b="1" dirty="0" err="1" smtClean="0">
                <a:solidFill>
                  <a:srgbClr val="002060"/>
                </a:solidFill>
              </a:rPr>
              <a:t>маржиналізм</a:t>
            </a:r>
            <a:r>
              <a:rPr lang="uk-UA" sz="2400" b="1" dirty="0" smtClean="0">
                <a:solidFill>
                  <a:srgbClr val="002060"/>
                </a:solidFill>
              </a:rPr>
              <a:t>)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</a:rPr>
              <a:t>XIX</a:t>
            </a:r>
            <a:r>
              <a:rPr lang="uk-UA" sz="2400" b="1" dirty="0" smtClean="0">
                <a:solidFill>
                  <a:srgbClr val="002060"/>
                </a:solidFill>
              </a:rPr>
              <a:t>- ХХ</a:t>
            </a:r>
            <a:r>
              <a:rPr lang="en-US" sz="2400" b="1" dirty="0" smtClean="0">
                <a:solidFill>
                  <a:srgbClr val="002060"/>
                </a:solidFill>
              </a:rPr>
              <a:t> c</a:t>
            </a:r>
            <a:r>
              <a:rPr lang="uk-UA" sz="2400" b="1" dirty="0" smtClean="0">
                <a:solidFill>
                  <a:srgbClr val="002060"/>
                </a:solidFill>
              </a:rPr>
              <a:t>т.)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4357686" y="1928802"/>
            <a:ext cx="28575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321967" y="2821777"/>
            <a:ext cx="35719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2627784" y="378904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44208" y="378904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55776" y="537321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44208" y="537321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2000240"/>
            <a:ext cx="3133582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Неокласицизм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24128" y="2000240"/>
            <a:ext cx="3205590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rgbClr val="002060"/>
                </a:solidFill>
              </a:rPr>
              <a:t>М</a:t>
            </a:r>
            <a:r>
              <a:rPr lang="uk-UA" sz="2400" b="1" dirty="0" err="1" smtClean="0">
                <a:solidFill>
                  <a:srgbClr val="002060"/>
                </a:solidFill>
              </a:rPr>
              <a:t>онетаризм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15816" y="2786058"/>
            <a:ext cx="3096344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Кейнсіанство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4214818"/>
            <a:ext cx="3500462" cy="159044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Економічний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лібералізм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29190" y="4357694"/>
            <a:ext cx="3500462" cy="13755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Економічний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дирижизм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783726" flipV="1">
            <a:off x="1343045" y="1460754"/>
            <a:ext cx="1714512" cy="1574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108739" flipV="1">
            <a:off x="6208947" y="1417686"/>
            <a:ext cx="1714512" cy="1574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6938540">
            <a:off x="1271891" y="2650837"/>
            <a:ext cx="2926069" cy="13518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4385509">
            <a:off x="4742151" y="2780593"/>
            <a:ext cx="2926069" cy="13518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786182" y="1928802"/>
            <a:ext cx="1428760" cy="14287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14290"/>
            <a:ext cx="7632848" cy="642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Сучасна політекономія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</TotalTime>
  <Words>773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Економічна теорія як фундаментальна суспільна наука</vt:lpstr>
      <vt:lpstr>1. Предмет економічної теорії</vt:lpstr>
      <vt:lpstr>1. Предмет економічної теорії</vt:lpstr>
      <vt:lpstr>Економі́чні зако́ни — об'єктивні закони розвитку суспільства, що відображають внутрішньо необхідний, сталий та істотний зв’язок між протилежними сторонами економічних явищ, процесів, систем </vt:lpstr>
      <vt:lpstr>Система економічніх законів</vt:lpstr>
      <vt:lpstr>2. Функції економічної теорії</vt:lpstr>
      <vt:lpstr>3. Методи економічної теорії – сукупність прийомів, засобів і принципів, за допомогою яких досліджуються категорії і закони функціонування та розвитку економічних систем</vt:lpstr>
      <vt:lpstr>4. Становлення й основні етапи розвитку економічної теорії</vt:lpstr>
      <vt:lpstr>Слайд 9</vt:lpstr>
      <vt:lpstr>Мислителі докапіталістичного періоду</vt:lpstr>
      <vt:lpstr>Ксенофонт (430–355рр. до н. е.)</vt:lpstr>
      <vt:lpstr>Платон (427-347рр. до н. е.)</vt:lpstr>
      <vt:lpstr>Меркантилізм ХV-XVII ст.</vt:lpstr>
      <vt:lpstr>Фізіократи XVII-XVIII cт. </vt:lpstr>
      <vt:lpstr>Класична політекономія XVII-XIX cт. </vt:lpstr>
      <vt:lpstr>Видатними представниками прагматичного напряму були Томас Роберт Мальтус (1766—1834), Джеймс Міль (1773— 1836) в Англії, Жан-Батіст Сей (1766—1832) у Франції. У XX ст. — Фрідріх фон Гаек в Англії, Веслі Мітчел та Поль Самуельсон у США.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розвитку економічної теорії</dc:title>
  <dc:creator>DEN</dc:creator>
  <cp:lastModifiedBy>1</cp:lastModifiedBy>
  <cp:revision>26</cp:revision>
  <dcterms:created xsi:type="dcterms:W3CDTF">2016-12-12T15:33:47Z</dcterms:created>
  <dcterms:modified xsi:type="dcterms:W3CDTF">2017-01-30T03:55:32Z</dcterms:modified>
</cp:coreProperties>
</file>