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2" r:id="rId15"/>
    <p:sldId id="268" r:id="rId16"/>
    <p:sldId id="271" r:id="rId17"/>
    <p:sldId id="273" r:id="rId18"/>
    <p:sldId id="274" r:id="rId19"/>
    <p:sldId id="275" r:id="rId20"/>
    <p:sldId id="270" r:id="rId21"/>
    <p:sldId id="277" r:id="rId22"/>
    <p:sldId id="280" r:id="rId23"/>
    <p:sldId id="278" r:id="rId24"/>
    <p:sldId id="281" r:id="rId25"/>
    <p:sldId id="279" r:id="rId26"/>
    <p:sldId id="282" r:id="rId27"/>
    <p:sldId id="276" r:id="rId28"/>
    <p:sldId id="290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4" r:id="rId39"/>
    <p:sldId id="295" r:id="rId40"/>
    <p:sldId id="293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RBvA0VK-QQ?t=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4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https://youtu.be/JRBvA0VK-QQ?t=3</a:t>
            </a:r>
            <a:endParaRPr lang="en-US" dirty="0" smtClean="0"/>
          </a:p>
          <a:p>
            <a:r>
              <a:rPr lang="en-US" dirty="0" smtClean="0"/>
              <a:t>https://naurok.com.ua/uploads/files/10980/40647/42042_images/thumb_1.jpg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85000" lnSpcReduction="10000"/>
          </a:bodyPr>
          <a:lstStyle/>
          <a:p>
            <a:pPr algn="ctr" fontAlgn="t"/>
            <a:r>
              <a:rPr lang="ru-RU" b="1" dirty="0" err="1" smtClean="0">
                <a:solidFill>
                  <a:srgbClr val="FF0000"/>
                </a:solidFill>
              </a:rPr>
              <a:t>Поезія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</a:p>
          <a:p>
            <a:pPr fontAlgn="t"/>
            <a:r>
              <a:rPr lang="uk-UA" dirty="0" smtClean="0"/>
              <a:t>Два поети стилю </a:t>
            </a:r>
            <a:r>
              <a:rPr lang="uk-UA" dirty="0" err="1" smtClean="0"/>
              <a:t>барокко</a:t>
            </a:r>
            <a:r>
              <a:rPr lang="uk-UA" dirty="0" smtClean="0"/>
              <a:t> – </a:t>
            </a:r>
          </a:p>
          <a:p>
            <a:pPr algn="ctr" fontAlgn="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Іван Величковський, Климентій </a:t>
            </a:r>
            <a:r>
              <a:rPr lang="uk-UA" b="1" dirty="0" err="1" smtClean="0">
                <a:solidFill>
                  <a:srgbClr val="0070C0"/>
                </a:solidFill>
              </a:rPr>
              <a:t>Зінов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єв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  <a:endParaRPr lang="uk-UA" dirty="0" smtClean="0">
              <a:solidFill>
                <a:srgbClr val="0070C0"/>
              </a:solidFill>
            </a:endParaRPr>
          </a:p>
          <a:p>
            <a:pPr fontAlgn="t"/>
            <a:r>
              <a:rPr lang="uk-UA" b="1" dirty="0" smtClean="0"/>
              <a:t> </a:t>
            </a:r>
            <a:r>
              <a:rPr lang="uk-UA" b="1" dirty="0" err="1" smtClean="0"/>
              <a:t>Величковський-</a:t>
            </a:r>
            <a:r>
              <a:rPr lang="uk-UA" b="1" dirty="0" smtClean="0"/>
              <a:t> </a:t>
            </a:r>
            <a:r>
              <a:rPr lang="uk-UA" dirty="0" smtClean="0"/>
              <a:t>писав книжною українською мовою. </a:t>
            </a:r>
          </a:p>
          <a:p>
            <a:pPr fontAlgn="t"/>
            <a:r>
              <a:rPr lang="uk-UA" b="1" dirty="0" err="1" smtClean="0"/>
              <a:t>Зінов</a:t>
            </a:r>
            <a:r>
              <a:rPr lang="en-US" b="1" dirty="0" smtClean="0"/>
              <a:t>’</a:t>
            </a:r>
            <a:r>
              <a:rPr lang="uk-UA" b="1" dirty="0" smtClean="0"/>
              <a:t> </a:t>
            </a:r>
            <a:r>
              <a:rPr lang="uk-UA" b="1" dirty="0" err="1" smtClean="0"/>
              <a:t>єв</a:t>
            </a:r>
            <a:r>
              <a:rPr lang="uk-UA" b="1" dirty="0" smtClean="0"/>
              <a:t> -</a:t>
            </a:r>
            <a:r>
              <a:rPr lang="uk-UA" dirty="0" smtClean="0"/>
              <a:t>  збірник з 400 поезій - перший з поетів, хто виявляв співчуття до простолюду - хліборобів, наймитів. Записав понад 1500 приказок та </a:t>
            </a:r>
            <a:r>
              <a:rPr lang="uk-UA" dirty="0" err="1" smtClean="0"/>
              <a:t>прислів</a:t>
            </a:r>
            <a:r>
              <a:rPr lang="en-US" dirty="0" smtClean="0"/>
              <a:t>’</a:t>
            </a:r>
            <a:r>
              <a:rPr lang="uk-UA" dirty="0" smtClean="0"/>
              <a:t>їв.</a:t>
            </a:r>
          </a:p>
          <a:p>
            <a:pPr algn="ctr" fontAlgn="t"/>
            <a:r>
              <a:rPr lang="ru-RU" b="1" dirty="0" err="1" smtClean="0">
                <a:solidFill>
                  <a:srgbClr val="FF0000"/>
                </a:solidFill>
              </a:rPr>
              <a:t>Богословські</a:t>
            </a:r>
            <a:r>
              <a:rPr lang="ru-RU" b="1" dirty="0" smtClean="0">
                <a:solidFill>
                  <a:srgbClr val="FF0000"/>
                </a:solidFill>
              </a:rPr>
              <a:t> твори</a:t>
            </a:r>
          </a:p>
          <a:p>
            <a:pPr fontAlgn="t"/>
            <a:r>
              <a:rPr lang="ru-RU" b="1" dirty="0" err="1" smtClean="0"/>
              <a:t>Полемічна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література</a:t>
            </a:r>
            <a:r>
              <a:rPr lang="ru-RU" dirty="0" smtClean="0"/>
              <a:t> .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Лазар</a:t>
            </a:r>
            <a:r>
              <a:rPr lang="ru-RU" dirty="0" smtClean="0"/>
              <a:t> Баранович-  «Нова </a:t>
            </a:r>
            <a:r>
              <a:rPr lang="ru-RU" dirty="0" err="1" smtClean="0"/>
              <a:t>міра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віри</a:t>
            </a:r>
            <a:r>
              <a:rPr lang="ru-RU" dirty="0" smtClean="0"/>
              <a:t>», І. </a:t>
            </a:r>
            <a:r>
              <a:rPr lang="ru-RU" dirty="0" err="1" smtClean="0"/>
              <a:t>Галятовський</a:t>
            </a:r>
            <a:r>
              <a:rPr lang="ru-RU" dirty="0" smtClean="0"/>
              <a:t>- «Ключ </a:t>
            </a:r>
            <a:r>
              <a:rPr lang="ru-RU" dirty="0" err="1" smtClean="0"/>
              <a:t>розуміння</a:t>
            </a:r>
            <a:r>
              <a:rPr lang="ru-RU" dirty="0" smtClean="0"/>
              <a:t>».</a:t>
            </a:r>
          </a:p>
          <a:p>
            <a:pPr fontAlgn="t"/>
            <a:r>
              <a:rPr lang="ru-RU" dirty="0" smtClean="0"/>
              <a:t> </a:t>
            </a:r>
          </a:p>
          <a:p>
            <a:pPr fontAlgn="t"/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Наука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t"/>
            <a:r>
              <a:rPr lang="ru-RU" b="1" dirty="0" err="1" smtClean="0">
                <a:solidFill>
                  <a:srgbClr val="FF0000"/>
                </a:solidFill>
              </a:rPr>
              <a:t>Філософія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точні</a:t>
            </a:r>
            <a:r>
              <a:rPr lang="ru-RU" b="1" dirty="0" smtClean="0">
                <a:solidFill>
                  <a:srgbClr val="FF0000"/>
                </a:solidFill>
              </a:rPr>
              <a:t> науки</a:t>
            </a:r>
          </a:p>
          <a:p>
            <a:pPr marL="0" indent="539750" fontAlgn="t">
              <a:buFont typeface="Wingdings" pitchFamily="2" charset="2"/>
              <a:buChar char="v"/>
            </a:pPr>
            <a:r>
              <a:rPr lang="ru-RU" dirty="0" smtClean="0"/>
              <a:t> Як </a:t>
            </a:r>
            <a:r>
              <a:rPr lang="ru-RU" dirty="0" err="1" smtClean="0"/>
              <a:t>самостійна</a:t>
            </a:r>
            <a:r>
              <a:rPr lang="ru-RU" dirty="0" smtClean="0"/>
              <a:t> наука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філософія</a:t>
            </a:r>
            <a:r>
              <a:rPr lang="ru-RU" dirty="0" smtClean="0"/>
              <a:t>.</a:t>
            </a:r>
          </a:p>
          <a:p>
            <a:pPr marL="0" indent="539750" fontAlgn="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Києво-Могилянська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 smtClean="0"/>
              <a:t>приділяє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математики, особливо за </a:t>
            </a:r>
            <a:r>
              <a:rPr lang="ru-RU" dirty="0" err="1" smtClean="0"/>
              <a:t>часів</a:t>
            </a:r>
            <a:r>
              <a:rPr lang="ru-RU" dirty="0" smtClean="0"/>
              <a:t> ректора </a:t>
            </a:r>
            <a:r>
              <a:rPr lang="ru-RU" b="1" i="1" dirty="0" smtClean="0"/>
              <a:t>Ф. Прокоповича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ru-RU" dirty="0" smtClean="0">
                <a:solidFill>
                  <a:srgbClr val="0070C0"/>
                </a:solidFill>
              </a:rPr>
              <a:t>• </a:t>
            </a:r>
            <a:r>
              <a:rPr lang="ru-RU" b="1" dirty="0" smtClean="0">
                <a:solidFill>
                  <a:srgbClr val="0070C0"/>
                </a:solidFill>
              </a:rPr>
              <a:t>«Синопсис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Стислий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літописців</a:t>
            </a:r>
            <a:r>
              <a:rPr lang="ru-RU" dirty="0" smtClean="0"/>
              <a:t> про початок </a:t>
            </a:r>
            <a:r>
              <a:rPr lang="ru-RU" dirty="0" err="1" smtClean="0"/>
              <a:t>слов'янб-руського</a:t>
            </a:r>
            <a:r>
              <a:rPr lang="ru-RU" dirty="0" smtClean="0"/>
              <a:t> народу» </a:t>
            </a:r>
            <a:r>
              <a:rPr lang="ru-RU" b="1" i="1" dirty="0" smtClean="0"/>
              <a:t>П. </a:t>
            </a:r>
            <a:r>
              <a:rPr lang="ru-RU" b="1" i="1" dirty="0" err="1" smtClean="0"/>
              <a:t>Кохановського</a:t>
            </a:r>
            <a:r>
              <a:rPr lang="ru-RU" b="1" i="1" dirty="0" smtClean="0"/>
              <a:t> </a:t>
            </a:r>
            <a:r>
              <a:rPr lang="ru-RU" dirty="0" smtClean="0"/>
              <a:t>(1674)</a:t>
            </a:r>
            <a:r>
              <a:rPr lang="ru-RU" b="1" dirty="0" smtClean="0"/>
              <a:t> став першим </a:t>
            </a:r>
            <a:r>
              <a:rPr lang="ru-RU" b="1" dirty="0" err="1" smtClean="0"/>
              <a:t>систематизованим</a:t>
            </a:r>
            <a:r>
              <a:rPr lang="ru-RU" b="1" dirty="0" smtClean="0"/>
              <a:t> </a:t>
            </a:r>
            <a:r>
              <a:rPr lang="ru-RU" b="1" dirty="0" err="1" smtClean="0"/>
              <a:t>підручником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вітчизняної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.</a:t>
            </a:r>
            <a:endParaRPr lang="ru-RU" dirty="0" smtClean="0"/>
          </a:p>
          <a:p>
            <a:pPr fontAlgn="t"/>
            <a:r>
              <a:rPr lang="ru-RU" dirty="0" smtClean="0"/>
              <a:t>•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Києво-Могилянської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провели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археологічні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— </a:t>
            </a:r>
            <a:r>
              <a:rPr lang="ru-RU" b="1" dirty="0" err="1" smtClean="0"/>
              <a:t>розкопки</a:t>
            </a:r>
            <a:r>
              <a:rPr lang="ru-RU" b="1" dirty="0" smtClean="0"/>
              <a:t> </a:t>
            </a:r>
            <a:r>
              <a:rPr lang="ru-RU" b="1" dirty="0" err="1" smtClean="0"/>
              <a:t>Десятинної</a:t>
            </a:r>
            <a:r>
              <a:rPr lang="ru-RU" b="1" dirty="0" smtClean="0"/>
              <a:t> церкви в </a:t>
            </a:r>
            <a:r>
              <a:rPr lang="ru-RU" b="1" dirty="0" err="1" smtClean="0"/>
              <a:t>Києві</a:t>
            </a:r>
            <a:r>
              <a:rPr lang="ru-RU" b="1" dirty="0" smtClean="0"/>
              <a:t>.</a:t>
            </a:r>
            <a:endParaRPr lang="ru-RU" dirty="0" smtClean="0"/>
          </a:p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есятинна церква – перший кам&amp;#39;яний православний храм Київської Рус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010150" cy="3800476"/>
          </a:xfrm>
          <a:prstGeom prst="rect">
            <a:avLst/>
          </a:prstGeom>
          <a:noFill/>
        </p:spPr>
      </p:pic>
      <p:sp>
        <p:nvSpPr>
          <p:cNvPr id="23556" name="AutoShape 4" descr="Десятинна церква – перший кам'яний храм Київської Русі  Мукачівсько-Карпатська єпархія Православної Церкви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776564" cy="305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dirty="0" smtClean="0"/>
              <a:t>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 smtClean="0"/>
              <a:t>ст.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козацькі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літописи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історико-літературні</a:t>
            </a:r>
            <a:r>
              <a:rPr lang="ru-RU" dirty="0" smtClean="0"/>
              <a:t> твори,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козацьким</a:t>
            </a:r>
            <a:r>
              <a:rPr lang="ru-RU" dirty="0" smtClean="0"/>
              <a:t> </a:t>
            </a:r>
            <a:r>
              <a:rPr lang="ru-RU" dirty="0" err="1" smtClean="0"/>
              <a:t>війнам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подавали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:</a:t>
            </a:r>
          </a:p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Літопис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Самовидця</a:t>
            </a:r>
            <a:r>
              <a:rPr lang="ru-RU" dirty="0" smtClean="0">
                <a:solidFill>
                  <a:srgbClr val="C00000"/>
                </a:solidFill>
              </a:rPr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1648-1702 </a:t>
            </a:r>
            <a:r>
              <a:rPr lang="ru-RU" dirty="0" err="1" smtClean="0"/>
              <a:t>рр</a:t>
            </a:r>
            <a:r>
              <a:rPr lang="ru-RU" dirty="0" smtClean="0"/>
              <a:t>.; автором </a:t>
            </a:r>
            <a:r>
              <a:rPr lang="ru-RU" dirty="0" err="1" smtClean="0"/>
              <a:t>уважають</a:t>
            </a:r>
            <a:r>
              <a:rPr lang="ru-RU" dirty="0" smtClean="0"/>
              <a:t> </a:t>
            </a:r>
            <a:r>
              <a:rPr lang="ru-RU" b="1" i="1" dirty="0" smtClean="0"/>
              <a:t>Р. </a:t>
            </a:r>
            <a:r>
              <a:rPr lang="ru-RU" b="1" i="1" dirty="0" err="1" smtClean="0"/>
              <a:t>Ракушку-Романовського</a:t>
            </a:r>
            <a:r>
              <a:rPr lang="ru-RU" b="1" i="1" dirty="0" smtClean="0"/>
              <a:t>; </a:t>
            </a:r>
            <a:endParaRPr lang="ru-RU" i="1" dirty="0" smtClean="0"/>
          </a:p>
          <a:p>
            <a:pPr fontAlgn="base"/>
            <a:r>
              <a:rPr lang="ru-RU" b="1" dirty="0" err="1" smtClean="0">
                <a:solidFill>
                  <a:srgbClr val="C00000"/>
                </a:solidFill>
              </a:rPr>
              <a:t>літопис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гадяцького</a:t>
            </a:r>
            <a:r>
              <a:rPr lang="ru-RU" b="1" dirty="0" smtClean="0">
                <a:solidFill>
                  <a:srgbClr val="C00000"/>
                </a:solidFill>
              </a:rPr>
              <a:t> полковника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Г. </a:t>
            </a:r>
            <a:r>
              <a:rPr lang="ru-RU" b="1" i="1" dirty="0" err="1" smtClean="0">
                <a:solidFill>
                  <a:srgbClr val="C00000"/>
                </a:solidFill>
              </a:rPr>
              <a:t>Граб'янки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події</a:t>
            </a:r>
            <a:r>
              <a:rPr lang="ru-RU" dirty="0" smtClean="0"/>
              <a:t> 1648-1708 </a:t>
            </a:r>
            <a:r>
              <a:rPr lang="ru-RU" dirty="0" err="1" smtClean="0"/>
              <a:t>рр</a:t>
            </a:r>
            <a:r>
              <a:rPr lang="ru-RU" dirty="0" smtClean="0"/>
              <a:t>.;</a:t>
            </a:r>
          </a:p>
          <a:p>
            <a:pPr fontAlgn="base"/>
            <a:r>
              <a:rPr lang="ru-RU" b="1" dirty="0" err="1" smtClean="0">
                <a:solidFill>
                  <a:srgbClr val="C00000"/>
                </a:solidFill>
              </a:rPr>
              <a:t>літопис</a:t>
            </a:r>
            <a:r>
              <a:rPr lang="ru-RU" dirty="0" smtClean="0">
                <a:solidFill>
                  <a:srgbClr val="C00000"/>
                </a:solidFill>
              </a:rPr>
              <a:t> канцеляриста </a:t>
            </a:r>
            <a:r>
              <a:rPr lang="ru-RU" dirty="0" err="1" smtClean="0">
                <a:solidFill>
                  <a:srgbClr val="C00000"/>
                </a:solidFill>
              </a:rPr>
              <a:t>Генеральної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військової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канцелярії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Самійла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Величка</a:t>
            </a:r>
            <a:r>
              <a:rPr lang="ru-RU" b="1" i="1" dirty="0" smtClean="0"/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події</a:t>
            </a:r>
            <a:r>
              <a:rPr lang="ru-RU" dirty="0" smtClean="0"/>
              <a:t> 1648-1700 </a:t>
            </a:r>
            <a:r>
              <a:rPr lang="ru-RU" dirty="0" err="1" smtClean="0"/>
              <a:t>рр</a:t>
            </a:r>
            <a:r>
              <a:rPr lang="ru-RU" dirty="0" smtClean="0"/>
              <a:t>. </a:t>
            </a:r>
          </a:p>
          <a:p>
            <a:pPr marL="0" indent="360363" fontAlgn="t">
              <a:buNone/>
            </a:pPr>
            <a:r>
              <a:rPr lang="ru-RU" i="1" dirty="0" err="1" smtClean="0"/>
              <a:t>Літописи</a:t>
            </a:r>
            <a:r>
              <a:rPr lang="ru-RU" i="1" dirty="0" smtClean="0"/>
              <a:t> </a:t>
            </a:r>
            <a:r>
              <a:rPr lang="ru-RU" i="1" dirty="0" err="1" smtClean="0"/>
              <a:t>обґрунтовували</a:t>
            </a:r>
            <a:r>
              <a:rPr lang="ru-RU" i="1" dirty="0" smtClean="0"/>
              <a:t> </a:t>
            </a:r>
            <a:r>
              <a:rPr lang="ru-RU" i="1" dirty="0" err="1" smtClean="0"/>
              <a:t>окремішність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Росії</a:t>
            </a:r>
            <a:r>
              <a:rPr lang="ru-RU" i="1" dirty="0" smtClean="0"/>
              <a:t> та </a:t>
            </a:r>
            <a:r>
              <a:rPr lang="ru-RU" i="1" dirty="0" err="1" smtClean="0"/>
              <a:t>українців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росіян</a:t>
            </a:r>
            <a:r>
              <a:rPr lang="ru-RU" i="1" dirty="0" smtClean="0"/>
              <a:t>, </a:t>
            </a:r>
            <a:r>
              <a:rPr lang="ru-RU" i="1" dirty="0" err="1" smtClean="0"/>
              <a:t>добровільність</a:t>
            </a:r>
            <a:r>
              <a:rPr lang="ru-RU" i="1" dirty="0" smtClean="0"/>
              <a:t> угоди </a:t>
            </a:r>
            <a:r>
              <a:rPr lang="ru-RU" i="1" dirty="0" err="1" smtClean="0"/>
              <a:t>козаків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Московією</a:t>
            </a:r>
            <a:r>
              <a:rPr lang="ru-RU" i="1" dirty="0" smtClean="0"/>
              <a:t>, право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на </a:t>
            </a:r>
            <a:r>
              <a:rPr lang="ru-RU" i="1" dirty="0" err="1" smtClean="0"/>
              <a:t>споконвічні</a:t>
            </a:r>
            <a:r>
              <a:rPr lang="ru-RU" i="1" dirty="0" smtClean="0"/>
              <a:t> права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вольності</a:t>
            </a:r>
            <a:endParaRPr lang="ru-RU" i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озацькі літописи - презентація з української літерату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Архітектура</a:t>
            </a:r>
            <a:r>
              <a:rPr lang="ru-RU" b="1" dirty="0" smtClean="0"/>
              <a:t>, скульптура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err="1" smtClean="0">
                <a:solidFill>
                  <a:srgbClr val="C00000"/>
                </a:solidFill>
              </a:rPr>
              <a:t>Козацьке</a:t>
            </a:r>
            <a:r>
              <a:rPr lang="ru-RU" dirty="0" smtClean="0">
                <a:solidFill>
                  <a:srgbClr val="C00000"/>
                </a:solidFill>
              </a:rPr>
              <a:t> барокко</a:t>
            </a:r>
            <a:r>
              <a:rPr lang="ru-RU" dirty="0" smtClean="0"/>
              <a:t>:  </a:t>
            </a:r>
            <a:r>
              <a:rPr lang="ru-RU" dirty="0" err="1" smtClean="0"/>
              <a:t>пишність</a:t>
            </a:r>
            <a:r>
              <a:rPr lang="ru-RU" dirty="0" smtClean="0"/>
              <a:t> - позолота, </a:t>
            </a:r>
            <a:r>
              <a:rPr lang="ru-RU" dirty="0" err="1" smtClean="0"/>
              <a:t>орнаментування</a:t>
            </a:r>
            <a:endParaRPr lang="ru-RU" dirty="0" smtClean="0"/>
          </a:p>
          <a:p>
            <a:pPr fontAlgn="base"/>
            <a:r>
              <a:rPr lang="ru-RU" dirty="0" err="1" smtClean="0"/>
              <a:t>Гетьмани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меценатами </a:t>
            </a:r>
            <a:r>
              <a:rPr lang="ru-RU" dirty="0" err="1" smtClean="0"/>
              <a:t>побудов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Почали </a:t>
            </a:r>
            <a:r>
              <a:rPr lang="ru-RU" dirty="0" err="1" smtClean="0"/>
              <a:t>зводити</a:t>
            </a:r>
            <a:r>
              <a:rPr lang="ru-RU" dirty="0" smtClean="0"/>
              <a:t> </a:t>
            </a:r>
            <a:r>
              <a:rPr lang="ru-RU" dirty="0" err="1" smtClean="0"/>
              <a:t>нечисленні</a:t>
            </a:r>
            <a:r>
              <a:rPr lang="ru-RU" dirty="0" smtClean="0"/>
              <a:t> </a:t>
            </a:r>
            <a:r>
              <a:rPr lang="ru-RU" dirty="0" err="1" smtClean="0"/>
              <a:t>цивільні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- </a:t>
            </a:r>
            <a:r>
              <a:rPr lang="ru-RU" dirty="0" err="1" smtClean="0"/>
              <a:t>будинки</a:t>
            </a:r>
            <a:r>
              <a:rPr lang="ru-RU" dirty="0" smtClean="0"/>
              <a:t> </a:t>
            </a:r>
            <a:r>
              <a:rPr lang="ru-RU" dirty="0" err="1" smtClean="0"/>
              <a:t>полкової</a:t>
            </a:r>
            <a:r>
              <a:rPr lang="ru-RU" dirty="0" smtClean="0"/>
              <a:t> </a:t>
            </a:r>
            <a:r>
              <a:rPr lang="ru-RU" dirty="0" err="1" smtClean="0"/>
              <a:t>канцелярії</a:t>
            </a:r>
            <a:r>
              <a:rPr lang="ru-RU" dirty="0" smtClean="0"/>
              <a:t>, </a:t>
            </a:r>
            <a:r>
              <a:rPr lang="ru-RU" dirty="0" err="1" smtClean="0"/>
              <a:t>колегіуми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 </a:t>
            </a:r>
            <a:r>
              <a:rPr lang="ru-RU" dirty="0" err="1" smtClean="0"/>
              <a:t>Різблення</a:t>
            </a:r>
            <a:r>
              <a:rPr lang="ru-RU" dirty="0" smtClean="0"/>
              <a:t> по дереву - </a:t>
            </a:r>
            <a:r>
              <a:rPr lang="ru-RU" dirty="0" err="1" smtClean="0"/>
              <a:t>рослинний</a:t>
            </a:r>
            <a:r>
              <a:rPr lang="ru-RU" dirty="0" smtClean="0"/>
              <a:t> орнамент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09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Троїцький собор </a:t>
            </a:r>
            <a:r>
              <a:rPr lang="uk-UA" sz="3200" dirty="0" err="1" smtClean="0"/>
              <a:t>Троїцько-Іллінського</a:t>
            </a:r>
            <a:r>
              <a:rPr lang="uk-UA" sz="3200" dirty="0" smtClean="0"/>
              <a:t> монастиря в Чернігові (1679-1689)</a:t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5046712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Був закладений 1679 р. Лазарем Барановичем за проектом архітектора Іоанна Баптиста. Сучасного вигляду набув після реставраційних робіт у 80-х роках ХХ ст., коли собор було відновлено в первісних формах ХVІІ ст.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Побудований у стилі українського бароко.  У другому ярусі Троїцького собору над входом виділяється вікно у вигляді православного хреста, що є особливою ознакою чернігівських барокових храмів кінця XVII — початку XVIII ст.</a:t>
            </a:r>
            <a:endParaRPr lang="uk-UA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1"/>
            <a:ext cx="33227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озацькі літопи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77" name="Picture 5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</a:t>
            </a:r>
            <a:r>
              <a:rPr lang="ru-RU" dirty="0" err="1" smtClean="0"/>
              <a:t>Покрови</a:t>
            </a:r>
            <a:r>
              <a:rPr lang="ru-RU" dirty="0" smtClean="0"/>
              <a:t> </a:t>
            </a:r>
            <a:r>
              <a:rPr lang="ru-RU" dirty="0" err="1" smtClean="0"/>
              <a:t>Пресвятої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 в </a:t>
            </a:r>
            <a:r>
              <a:rPr lang="ru-RU" dirty="0" err="1" smtClean="0"/>
              <a:t>Харкові</a:t>
            </a:r>
            <a:r>
              <a:rPr lang="ru-RU" dirty="0" smtClean="0"/>
              <a:t> – 1689 р.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92500" lnSpcReduction="10000"/>
          </a:bodyPr>
          <a:lstStyle/>
          <a:p>
            <a:pPr marL="0" indent="449263">
              <a:buNone/>
            </a:pP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фрагментом </a:t>
            </a:r>
            <a:r>
              <a:rPr lang="ru-RU" dirty="0" err="1" smtClean="0"/>
              <a:t>забудови</a:t>
            </a:r>
            <a:r>
              <a:rPr lang="ru-RU" dirty="0" smtClean="0"/>
              <a:t> </a:t>
            </a:r>
            <a:r>
              <a:rPr lang="ru-RU" dirty="0" err="1" smtClean="0"/>
              <a:t>Харківської</a:t>
            </a:r>
            <a:r>
              <a:rPr lang="ru-RU" dirty="0" smtClean="0"/>
              <a:t> </a:t>
            </a:r>
            <a:r>
              <a:rPr lang="ru-RU" dirty="0" err="1" smtClean="0"/>
              <a:t>фортеці</a:t>
            </a:r>
            <a:r>
              <a:rPr lang="ru-RU" dirty="0" smtClean="0"/>
              <a:t> XVII ст.,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дійшов</a:t>
            </a:r>
            <a:r>
              <a:rPr lang="ru-RU" dirty="0" smtClean="0"/>
              <a:t> до наших </a:t>
            </a:r>
            <a:r>
              <a:rPr lang="ru-RU" dirty="0" err="1" smtClean="0"/>
              <a:t>часів</a:t>
            </a:r>
            <a:r>
              <a:rPr lang="ru-RU" dirty="0" smtClean="0"/>
              <a:t>. </a:t>
            </a:r>
            <a:r>
              <a:rPr lang="ru-RU" dirty="0" err="1" smtClean="0"/>
              <a:t>Побудований</a:t>
            </a:r>
            <a:r>
              <a:rPr lang="ru-RU" dirty="0" smtClean="0"/>
              <a:t> у </a:t>
            </a:r>
            <a:r>
              <a:rPr lang="ru-RU" b="1" dirty="0" err="1" smtClean="0">
                <a:solidFill>
                  <a:srgbClr val="C00000"/>
                </a:solidFill>
              </a:rPr>
              <a:t>стилі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козацького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українського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бароко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/>
              <a:t>ізюмськими</a:t>
            </a:r>
            <a:r>
              <a:rPr lang="ru-RU" dirty="0" smtClean="0"/>
              <a:t> </a:t>
            </a:r>
            <a:r>
              <a:rPr lang="ru-RU" dirty="0" err="1" smtClean="0"/>
              <a:t>майстрами</a:t>
            </a:r>
            <a:r>
              <a:rPr lang="ru-RU" dirty="0" smtClean="0"/>
              <a:t>. </a:t>
            </a:r>
            <a:r>
              <a:rPr lang="ru-RU" dirty="0" err="1" smtClean="0"/>
              <a:t>Харківський</a:t>
            </a:r>
            <a:r>
              <a:rPr lang="ru-RU" dirty="0" smtClean="0"/>
              <a:t> </a:t>
            </a:r>
            <a:r>
              <a:rPr lang="ru-RU" dirty="0" err="1" smtClean="0"/>
              <a:t>Покровський</a:t>
            </a:r>
            <a:r>
              <a:rPr lang="ru-RU" dirty="0" smtClean="0"/>
              <a:t> собор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найдавнішою</a:t>
            </a:r>
            <a:r>
              <a:rPr lang="ru-RU" dirty="0" smtClean="0"/>
              <a:t> </a:t>
            </a:r>
            <a:r>
              <a:rPr lang="ru-RU" dirty="0" err="1" smtClean="0"/>
              <a:t>кам’яною</a:t>
            </a:r>
            <a:r>
              <a:rPr lang="ru-RU" dirty="0" smtClean="0"/>
              <a:t> </a:t>
            </a:r>
            <a:r>
              <a:rPr lang="ru-RU" dirty="0" err="1" smtClean="0"/>
              <a:t>спорудою</a:t>
            </a:r>
            <a:r>
              <a:rPr lang="ru-RU" dirty="0" smtClean="0"/>
              <a:t> </a:t>
            </a:r>
            <a:r>
              <a:rPr lang="ru-RU" dirty="0" err="1" smtClean="0"/>
              <a:t>Слобожанщи</a:t>
            </a:r>
            <a:r>
              <a:rPr lang="uk-UA" dirty="0" err="1" smtClean="0"/>
              <a:t>ни</a:t>
            </a:r>
            <a:r>
              <a:rPr lang="uk-UA" dirty="0" smtClean="0"/>
              <a:t>.</a:t>
            </a:r>
          </a:p>
          <a:p>
            <a:pPr marL="0" indent="449263">
              <a:buNone/>
            </a:pPr>
            <a:r>
              <a:rPr lang="uk-UA" dirty="0" smtClean="0"/>
              <a:t>Собор має два поверхи:</a:t>
            </a:r>
          </a:p>
          <a:p>
            <a:pPr marL="0" indent="449263">
              <a:buNone/>
            </a:pPr>
            <a:r>
              <a:rPr lang="ru-RU" dirty="0" err="1" smtClean="0"/>
              <a:t>знизу</a:t>
            </a:r>
            <a:r>
              <a:rPr lang="ru-RU" dirty="0" smtClean="0"/>
              <a:t> — зимовий, </a:t>
            </a:r>
            <a:r>
              <a:rPr lang="ru-RU" dirty="0" err="1" smtClean="0"/>
              <a:t>теплий</a:t>
            </a:r>
            <a:r>
              <a:rPr lang="ru-RU" dirty="0" smtClean="0"/>
              <a:t>, храм, </a:t>
            </a:r>
            <a:r>
              <a:rPr lang="ru-RU" dirty="0" err="1" smtClean="0"/>
              <a:t>зверху</a:t>
            </a:r>
            <a:r>
              <a:rPr lang="ru-RU" dirty="0" smtClean="0"/>
              <a:t> — </a:t>
            </a:r>
            <a:r>
              <a:rPr lang="ru-RU" dirty="0" err="1" smtClean="0"/>
              <a:t>літній</a:t>
            </a:r>
            <a:r>
              <a:rPr lang="ru-RU" dirty="0" smtClean="0"/>
              <a:t>, </a:t>
            </a:r>
            <a:r>
              <a:rPr lang="ru-RU" dirty="0" err="1" smtClean="0"/>
              <a:t>холодний</a:t>
            </a:r>
            <a:r>
              <a:rPr lang="ru-RU" dirty="0" smtClean="0"/>
              <a:t>. </a:t>
            </a: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повторює</a:t>
            </a:r>
            <a:r>
              <a:rPr lang="ru-RU" dirty="0" smtClean="0"/>
              <a:t> </a:t>
            </a:r>
            <a:r>
              <a:rPr lang="uk-UA" dirty="0" smtClean="0"/>
              <a:t>нижню. Фасади собору багато прикрашені  лиштвами, </a:t>
            </a:r>
            <a:r>
              <a:rPr lang="uk-UA" dirty="0" err="1" smtClean="0"/>
              <a:t>напівколонками</a:t>
            </a:r>
            <a:r>
              <a:rPr lang="uk-UA" dirty="0" smtClean="0"/>
              <a:t>, карнизами.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Оборонна синагога в </a:t>
            </a:r>
            <a:r>
              <a:rPr lang="uk-UA" b="1" dirty="0" err="1" smtClean="0"/>
              <a:t>Жовкві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r>
              <a:rPr lang="uk-UA" sz="2400" dirty="0" err="1" smtClean="0"/>
              <a:t>Жовквівська</a:t>
            </a:r>
            <a:r>
              <a:rPr lang="uk-UA" sz="2400" dirty="0" smtClean="0"/>
              <a:t> синагога — одна з найбільших у Європі оборонних споруд </a:t>
            </a:r>
            <a:r>
              <a:rPr lang="uk-UA" sz="2400" b="1" dirty="0" smtClean="0">
                <a:solidFill>
                  <a:srgbClr val="C00000"/>
                </a:solidFill>
              </a:rPr>
              <a:t>у стилі ренесансу</a:t>
            </a:r>
            <a:r>
              <a:rPr lang="uk-UA" sz="2400" dirty="0" smtClean="0"/>
              <a:t>. Завдяки товстим стінам з бійницями її могли використовувати як башту міських укріплень. На її даху можна було встановлювати артилерію.</a:t>
            </a:r>
          </a:p>
          <a:p>
            <a:r>
              <a:rPr lang="uk-UA" sz="2400" dirty="0" smtClean="0"/>
              <a:t>Будівництво синагоги було розпочато 1692 року під керівництвом королівського архітектора Петра </a:t>
            </a:r>
            <a:r>
              <a:rPr lang="uk-UA" sz="2400" dirty="0" err="1" smtClean="0"/>
              <a:t>Бебера</a:t>
            </a:r>
            <a:r>
              <a:rPr lang="uk-UA" sz="2400" dirty="0" smtClean="0"/>
              <a:t>, а завершено було або 1698-го, або 1700-го р. Тоді синагога мала такий вишуканий вигляд, що католицьке духівництво заборонило її білити, аби не затьмарити </a:t>
            </a:r>
            <a:r>
              <a:rPr lang="uk-UA" sz="2400" dirty="0" err="1" smtClean="0"/>
              <a:t>жовквівських</a:t>
            </a:r>
            <a:r>
              <a:rPr lang="uk-UA" sz="2400" dirty="0" smtClean="0"/>
              <a:t> костелів.</a:t>
            </a:r>
          </a:p>
          <a:p>
            <a:r>
              <a:rPr lang="uk-UA" sz="2400" dirty="0" smtClean="0"/>
              <a:t>Синагога була збудована з каменю та цегли. Об’єм головного приміщення — квадратний за планом. В інтер’єрі збереглися фрагменти настінного розпису, написів, які є цитатами з Тори.</a:t>
            </a:r>
            <a:endParaRPr lang="uk-UA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b="1" dirty="0" smtClean="0"/>
              <a:t>Георгіївська церква Видубицького монастиря в Києві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Видубицький Свято-Михайлівський монастир було споруджено у 1070-х рр. Всеволодом Ярославичем на околиці Києва у </a:t>
            </a:r>
            <a:r>
              <a:rPr lang="uk-UA" dirty="0" err="1" smtClean="0"/>
              <a:t>Видубичах</a:t>
            </a:r>
            <a:r>
              <a:rPr lang="uk-UA" dirty="0" smtClean="0"/>
              <a:t>. Сучасний ансамбль монастиря сформувався на зламі XVII–XVIII ст., коли тут було зведено Георгіївський собор, який є центром композиції ансамблю і одним з кращих зразків архітектури </a:t>
            </a:r>
            <a:r>
              <a:rPr lang="uk-UA" b="1" dirty="0" smtClean="0">
                <a:solidFill>
                  <a:srgbClr val="C00000"/>
                </a:solidFill>
              </a:rPr>
              <a:t>українського бароко</a:t>
            </a:r>
            <a:r>
              <a:rPr lang="uk-UA" dirty="0" smtClean="0"/>
              <a:t>.</a:t>
            </a:r>
          </a:p>
          <a:p>
            <a:r>
              <a:rPr lang="uk-UA" dirty="0" smtClean="0"/>
              <a:t>Архітектор надав собору вертикально видовжених пропорцій, компенсувавши тим самим розташування церкви у глибокій долині. Фасади вирізняються вишуканою бароковою декоративністю.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Преображенська</a:t>
            </a:r>
            <a:r>
              <a:rPr lang="ru-RU" b="1" dirty="0" smtClean="0"/>
              <a:t> </a:t>
            </a:r>
            <a:r>
              <a:rPr lang="ru-RU" b="1" dirty="0" err="1" smtClean="0"/>
              <a:t>церква</a:t>
            </a:r>
            <a:r>
              <a:rPr lang="ru-RU" b="1" dirty="0" smtClean="0"/>
              <a:t> у Великих </a:t>
            </a:r>
            <a:r>
              <a:rPr lang="ru-RU" b="1" dirty="0" err="1" smtClean="0"/>
              <a:t>Сорочинцях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 lnSpcReduction="10000"/>
          </a:bodyPr>
          <a:lstStyle/>
          <a:p>
            <a:pPr marL="0" indent="360363"/>
            <a:r>
              <a:rPr lang="uk-UA" dirty="0" smtClean="0"/>
              <a:t>Спорудження мурованого храму розпочалося 1723 р. і було зумовлено бажанням гетьмана </a:t>
            </a:r>
            <a:r>
              <a:rPr lang="uk-UA" b="1" dirty="0" smtClean="0">
                <a:solidFill>
                  <a:srgbClr val="C00000"/>
                </a:solidFill>
              </a:rPr>
              <a:t>Данила Апостола </a:t>
            </a:r>
            <a:r>
              <a:rPr lang="uk-UA" dirty="0" smtClean="0"/>
              <a:t>облаштувати свою Сорочинську резиденцію, яка виконувала роль неофіційної столиці. 1734 р. будівельні роботи завершилися.</a:t>
            </a:r>
          </a:p>
          <a:p>
            <a:pPr marL="0" indent="360363"/>
            <a:r>
              <a:rPr lang="uk-UA" dirty="0" smtClean="0"/>
              <a:t>Збудована у </a:t>
            </a:r>
            <a:r>
              <a:rPr lang="uk-UA" b="1" dirty="0" smtClean="0">
                <a:solidFill>
                  <a:srgbClr val="C00000"/>
                </a:solidFill>
              </a:rPr>
              <a:t>стилі українського бароко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uk-UA" dirty="0"/>
          </a:p>
        </p:txBody>
      </p:sp>
      <p:pic>
        <p:nvPicPr>
          <p:cNvPr id="3584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038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Образотворче мистецтво. Особливості розвитку: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32500" lnSpcReduction="20000"/>
          </a:bodyPr>
          <a:lstStyle/>
          <a:p>
            <a:pPr marL="0" indent="539750">
              <a:buNone/>
            </a:pPr>
            <a:r>
              <a:rPr lang="uk-UA" sz="6200" dirty="0" smtClean="0"/>
              <a:t>• Основні живописні жанри </a:t>
            </a:r>
            <a:r>
              <a:rPr lang="uk-UA" sz="6200" dirty="0" smtClean="0">
                <a:solidFill>
                  <a:srgbClr val="C00000"/>
                </a:solidFill>
              </a:rPr>
              <a:t>— </a:t>
            </a:r>
            <a:r>
              <a:rPr lang="uk-UA" sz="6200" b="1" dirty="0" smtClean="0">
                <a:solidFill>
                  <a:srgbClr val="C00000"/>
                </a:solidFill>
              </a:rPr>
              <a:t>іконопис, фреска, портрет</a:t>
            </a:r>
            <a:r>
              <a:rPr lang="uk-UA" sz="6200" dirty="0" smtClean="0">
                <a:solidFill>
                  <a:srgbClr val="C00000"/>
                </a:solidFill>
              </a:rPr>
              <a:t>. </a:t>
            </a:r>
          </a:p>
          <a:p>
            <a:pPr marL="0" indent="539750">
              <a:buNone/>
            </a:pPr>
            <a:r>
              <a:rPr lang="uk-UA" sz="6200" b="1" dirty="0" smtClean="0"/>
              <a:t>Найпопулярнішою стала живописна школа Києво-Печерської лаври</a:t>
            </a:r>
            <a:r>
              <a:rPr lang="uk-UA" sz="6200" dirty="0" smtClean="0"/>
              <a:t>, представники якої розписували храми в багатьох українських містах.</a:t>
            </a:r>
          </a:p>
          <a:p>
            <a:pPr marL="0" indent="539750">
              <a:buNone/>
            </a:pPr>
            <a:r>
              <a:rPr lang="uk-UA" sz="6200" dirty="0" smtClean="0"/>
              <a:t>• Іконописні образи відходять від канонів, </a:t>
            </a:r>
            <a:r>
              <a:rPr lang="uk-UA" sz="6200" b="1" dirty="0" smtClean="0"/>
              <a:t>стають більш земними</a:t>
            </a:r>
            <a:r>
              <a:rPr lang="uk-UA" sz="6200" dirty="0" smtClean="0"/>
              <a:t>; у портреті з'являються риси реалізму.</a:t>
            </a:r>
          </a:p>
          <a:p>
            <a:pPr marL="0" indent="539750">
              <a:buNone/>
            </a:pPr>
            <a:r>
              <a:rPr lang="uk-UA" sz="6200" b="1" dirty="0" smtClean="0">
                <a:solidFill>
                  <a:srgbClr val="C00000"/>
                </a:solidFill>
              </a:rPr>
              <a:t>• Особливо популярною стала ікона Покрову Богородиці.</a:t>
            </a:r>
          </a:p>
          <a:p>
            <a:pPr marL="0" indent="539750">
              <a:buNone/>
            </a:pPr>
            <a:r>
              <a:rPr lang="uk-UA" sz="6200" dirty="0" smtClean="0"/>
              <a:t>• Окрім святих, у храмах зображують </a:t>
            </a:r>
            <a:r>
              <a:rPr lang="uk-UA" sz="6200" b="1" dirty="0" err="1" smtClean="0"/>
              <a:t>ктиторів</a:t>
            </a:r>
            <a:r>
              <a:rPr lang="uk-UA" sz="6200" dirty="0" smtClean="0"/>
              <a:t> — благодійників.</a:t>
            </a:r>
          </a:p>
          <a:p>
            <a:pPr marL="0" indent="539750">
              <a:buNone/>
            </a:pPr>
            <a:endParaRPr lang="uk-UA" sz="6200" b="1" dirty="0" smtClean="0"/>
          </a:p>
          <a:p>
            <a:pPr marL="0" indent="539750" algn="ctr">
              <a:buNone/>
            </a:pPr>
            <a:r>
              <a:rPr lang="uk-UA" sz="6200" b="1" dirty="0" smtClean="0">
                <a:solidFill>
                  <a:srgbClr val="C00000"/>
                </a:solidFill>
              </a:rPr>
              <a:t>Видатні українські майстри:</a:t>
            </a:r>
          </a:p>
          <a:p>
            <a:pPr marL="0" indent="539750" fontAlgn="base">
              <a:buNone/>
            </a:pPr>
            <a:r>
              <a:rPr lang="uk-UA" sz="6200" b="1" dirty="0" smtClean="0"/>
              <a:t>І.</a:t>
            </a:r>
            <a:r>
              <a:rPr lang="uk-UA" sz="6200" b="1" dirty="0" err="1" smtClean="0"/>
              <a:t>Руткович</a:t>
            </a:r>
            <a:r>
              <a:rPr lang="uk-UA" sz="6200" dirty="0" smtClean="0"/>
              <a:t> (ікона «Архангел </a:t>
            </a:r>
            <a:r>
              <a:rPr lang="uk-UA" sz="6200" dirty="0" err="1" smtClean="0"/>
              <a:t>Михаїл</a:t>
            </a:r>
            <a:r>
              <a:rPr lang="uk-UA" sz="6200" dirty="0" smtClean="0"/>
              <a:t>» з іконостасу Церкви Різдва Христового в </a:t>
            </a:r>
            <a:r>
              <a:rPr lang="uk-UA" sz="6200" dirty="0" err="1" smtClean="0"/>
              <a:t>Жовкві</a:t>
            </a:r>
            <a:r>
              <a:rPr lang="uk-UA" sz="6200" dirty="0" smtClean="0"/>
              <a:t>);</a:t>
            </a:r>
          </a:p>
          <a:p>
            <a:pPr marL="0" indent="539750" fontAlgn="base">
              <a:buNone/>
            </a:pPr>
            <a:r>
              <a:rPr lang="uk-UA" sz="6200" b="1" dirty="0" smtClean="0"/>
              <a:t>Й. </a:t>
            </a:r>
            <a:r>
              <a:rPr lang="uk-UA" sz="6200" b="1" dirty="0" err="1" smtClean="0"/>
              <a:t>Кондзелевич</a:t>
            </a:r>
            <a:r>
              <a:rPr lang="uk-UA" sz="6200" dirty="0" smtClean="0"/>
              <a:t> (ікона «Вознесіння» з </a:t>
            </a:r>
            <a:r>
              <a:rPr lang="uk-UA" sz="6200" dirty="0" err="1" smtClean="0"/>
              <a:t>Манявського</a:t>
            </a:r>
            <a:r>
              <a:rPr lang="uk-UA" sz="6200" dirty="0" smtClean="0"/>
              <a:t> Скиту).</a:t>
            </a:r>
          </a:p>
          <a:p>
            <a:pPr marL="0" indent="539750">
              <a:buNone/>
            </a:pPr>
            <a:r>
              <a:rPr lang="uk-UA" sz="6200" dirty="0" smtClean="0"/>
              <a:t>• Набули поширення </a:t>
            </a:r>
            <a:r>
              <a:rPr lang="uk-UA" sz="6200" b="1" dirty="0" smtClean="0"/>
              <a:t>народні картини із зображенням козака Мамая.</a:t>
            </a:r>
            <a:endParaRPr lang="uk-UA" sz="6200" dirty="0" smtClean="0"/>
          </a:p>
          <a:p>
            <a:pPr marL="0" indent="539750">
              <a:buNone/>
            </a:pPr>
            <a:r>
              <a:rPr lang="uk-UA" sz="6200" dirty="0" smtClean="0"/>
              <a:t>• Розвиток графіки пов'язаний із книгодрукуванням. </a:t>
            </a:r>
            <a:r>
              <a:rPr lang="uk-UA" sz="6200" b="1" dirty="0" smtClean="0"/>
              <a:t>Олександр і Леонтій </a:t>
            </a:r>
            <a:r>
              <a:rPr lang="uk-UA" sz="6200" b="1" dirty="0" err="1" smtClean="0"/>
              <a:t>Тарасевичі</a:t>
            </a:r>
            <a:r>
              <a:rPr lang="uk-UA" sz="6200" dirty="0" smtClean="0"/>
              <a:t> та їхній учень </a:t>
            </a:r>
            <a:r>
              <a:rPr lang="uk-UA" sz="6200" b="1" dirty="0" smtClean="0"/>
              <a:t>Іван </a:t>
            </a:r>
            <a:r>
              <a:rPr lang="uk-UA" sz="6200" b="1" dirty="0" err="1" smtClean="0"/>
              <a:t>Щирський</a:t>
            </a:r>
            <a:r>
              <a:rPr lang="uk-UA" sz="6200" dirty="0" smtClean="0"/>
              <a:t> </a:t>
            </a:r>
            <a:r>
              <a:rPr lang="uk-UA" sz="6200" b="1" dirty="0" smtClean="0"/>
              <a:t>уважаються засновниками української школи граверів</a:t>
            </a:r>
            <a:r>
              <a:rPr lang="uk-UA" sz="6200" dirty="0" smtClean="0"/>
              <a:t>. Уперше створено портретні гравюри.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Портрет Богдана Хмельницького</a:t>
            </a:r>
            <a:br>
              <a:rPr lang="uk-UA" b="1" dirty="0" smtClean="0"/>
            </a:br>
            <a:r>
              <a:rPr lang="uk-UA" b="1" dirty="0" smtClean="0"/>
              <a:t>В. </a:t>
            </a:r>
            <a:r>
              <a:rPr lang="uk-UA" b="1" dirty="0" err="1" smtClean="0"/>
              <a:t>Гондіуса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Гравюру голландця </a:t>
            </a:r>
            <a:r>
              <a:rPr lang="uk-UA" dirty="0" smtClean="0">
                <a:solidFill>
                  <a:srgbClr val="C00000"/>
                </a:solidFill>
              </a:rPr>
              <a:t>Вільгельма </a:t>
            </a:r>
            <a:r>
              <a:rPr lang="uk-UA" dirty="0" err="1" smtClean="0">
                <a:solidFill>
                  <a:srgbClr val="C00000"/>
                </a:solidFill>
              </a:rPr>
              <a:t>Гондіуса</a:t>
            </a:r>
            <a:r>
              <a:rPr lang="uk-UA" dirty="0" smtClean="0"/>
              <a:t> (</a:t>
            </a:r>
            <a:r>
              <a:rPr lang="uk-UA" dirty="0" err="1" smtClean="0"/>
              <a:t>бл</a:t>
            </a:r>
            <a:r>
              <a:rPr lang="uk-UA" dirty="0" smtClean="0"/>
              <a:t>. 1602 — р. с. невід.) другої половини XVII ст. вважають одним із головних портретів гетьмана Богдана Хмельницького, виконаним з картини невідомого художника 1651 р.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679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Загальна</a:t>
            </a:r>
            <a:r>
              <a:rPr lang="ru-RU" b="1" dirty="0" smtClean="0"/>
              <a:t> характеристика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539750" fontAlgn="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Зазнала</a:t>
            </a:r>
            <a:r>
              <a:rPr lang="ru-RU" dirty="0" smtClean="0"/>
              <a:t> </a:t>
            </a:r>
            <a:r>
              <a:rPr lang="ru-RU" dirty="0" err="1" smtClean="0"/>
              <a:t>величезного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Руїни</a:t>
            </a:r>
            <a:r>
              <a:rPr lang="ru-RU" dirty="0" smtClean="0"/>
              <a:t>.</a:t>
            </a:r>
          </a:p>
          <a:p>
            <a:pPr marL="0" indent="539750" fontAlgn="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Розвивалася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 — </a:t>
            </a:r>
            <a:r>
              <a:rPr lang="ru-RU" dirty="0" err="1" smtClean="0"/>
              <a:t>Гетьманщини</a:t>
            </a:r>
            <a:r>
              <a:rPr lang="ru-RU" dirty="0" smtClean="0"/>
              <a:t> — та </a:t>
            </a:r>
            <a:r>
              <a:rPr lang="ru-RU" dirty="0" err="1" smtClean="0"/>
              <a:t>гетьманської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.</a:t>
            </a:r>
          </a:p>
          <a:p>
            <a:pPr marL="0" indent="539750" fontAlgn="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Негативним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культурного </a:t>
            </a:r>
            <a:r>
              <a:rPr lang="ru-RU" dirty="0" err="1" smtClean="0"/>
              <a:t>розвитку</a:t>
            </a:r>
            <a:r>
              <a:rPr lang="ru-RU" dirty="0" smtClean="0"/>
              <a:t> став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</a:t>
            </a:r>
            <a:r>
              <a:rPr lang="ru-RU" dirty="0" err="1" smtClean="0"/>
              <a:t>державами-сусідами</a:t>
            </a:r>
            <a:r>
              <a:rPr lang="ru-RU" dirty="0" smtClean="0"/>
              <a:t>.</a:t>
            </a:r>
          </a:p>
          <a:p>
            <a:pPr marL="0" indent="539750" fontAlgn="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набувала</a:t>
            </a:r>
            <a:r>
              <a:rPr lang="ru-RU" dirty="0" smtClean="0"/>
              <a:t> </a:t>
            </a:r>
            <a:r>
              <a:rPr lang="ru-RU" dirty="0" err="1" smtClean="0"/>
              <a:t>світського</a:t>
            </a:r>
            <a:r>
              <a:rPr lang="ru-RU" dirty="0" smtClean="0"/>
              <a:t> характеру.</a:t>
            </a:r>
          </a:p>
          <a:p>
            <a:pPr marL="0" indent="539750" fontAlgn="t">
              <a:buNone/>
            </a:pPr>
            <a:r>
              <a:rPr lang="ru-RU" dirty="0" smtClean="0"/>
              <a:t>• </a:t>
            </a:r>
            <a:r>
              <a:rPr lang="ru-RU" b="1" dirty="0" err="1" smtClean="0"/>
              <a:t>Від</a:t>
            </a:r>
            <a:r>
              <a:rPr lang="ru-RU" b="1" dirty="0" smtClean="0"/>
              <a:t> початку </a:t>
            </a:r>
            <a:r>
              <a:rPr lang="en-US" b="1" dirty="0" smtClean="0"/>
              <a:t>XVIII </a:t>
            </a:r>
            <a:r>
              <a:rPr lang="ru-RU" b="1" dirty="0" smtClean="0"/>
              <a:t>ст. </a:t>
            </a:r>
            <a:r>
              <a:rPr lang="ru-RU" b="1" dirty="0" err="1" smtClean="0"/>
              <a:t>активізувався</a:t>
            </a:r>
            <a:r>
              <a:rPr lang="ru-RU" b="1" dirty="0" smtClean="0"/>
              <a:t> </a:t>
            </a:r>
            <a:r>
              <a:rPr lang="ru-RU" b="1" dirty="0" err="1" smtClean="0"/>
              <a:t>наступ</a:t>
            </a:r>
            <a:r>
              <a:rPr lang="ru-RU" b="1" dirty="0" smtClean="0"/>
              <a:t> </a:t>
            </a:r>
            <a:r>
              <a:rPr lang="ru-RU" b="1" dirty="0" err="1" smtClean="0"/>
              <a:t>російського</a:t>
            </a:r>
            <a:r>
              <a:rPr lang="ru-RU" b="1" dirty="0" smtClean="0"/>
              <a:t> царизму на </a:t>
            </a:r>
            <a:r>
              <a:rPr lang="ru-RU" b="1" dirty="0" err="1" smtClean="0"/>
              <a:t>українську</a:t>
            </a:r>
            <a:r>
              <a:rPr lang="ru-RU" b="1" dirty="0" smtClean="0"/>
              <a:t> культуру</a:t>
            </a:r>
            <a:r>
              <a:rPr lang="ru-RU" dirty="0" smtClean="0"/>
              <a:t>: </a:t>
            </a:r>
            <a:r>
              <a:rPr lang="ru-RU" dirty="0" err="1" smtClean="0"/>
              <a:t>скоротилася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Києво-Могилянської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, </a:t>
            </a:r>
            <a:r>
              <a:rPr lang="ru-RU" dirty="0" err="1" smtClean="0"/>
              <a:t>звільнили</a:t>
            </a:r>
            <a:r>
              <a:rPr lang="ru-RU" dirty="0" smtClean="0"/>
              <a:t> «</a:t>
            </a:r>
            <a:r>
              <a:rPr lang="ru-RU" dirty="0" err="1" smtClean="0"/>
              <a:t>неблагонадійних</a:t>
            </a:r>
            <a:r>
              <a:rPr lang="ru-RU" dirty="0" smtClean="0"/>
              <a:t>» </a:t>
            </a:r>
            <a:r>
              <a:rPr lang="ru-RU" dirty="0" err="1" smtClean="0"/>
              <a:t>викладачів</a:t>
            </a:r>
            <a:r>
              <a:rPr lang="ru-RU" dirty="0" smtClean="0"/>
              <a:t>, </a:t>
            </a:r>
            <a:r>
              <a:rPr lang="ru-RU" dirty="0" err="1" smtClean="0"/>
              <a:t>царський</a:t>
            </a:r>
            <a:r>
              <a:rPr lang="ru-RU" dirty="0" smtClean="0"/>
              <a:t> уряд </a:t>
            </a:r>
            <a:r>
              <a:rPr lang="ru-RU" dirty="0" err="1" smtClean="0"/>
              <a:t>заохочував</a:t>
            </a:r>
            <a:r>
              <a:rPr lang="ru-RU" dirty="0" smtClean="0"/>
              <a:t> </a:t>
            </a:r>
            <a:r>
              <a:rPr lang="ru-RU" dirty="0" err="1" smtClean="0"/>
              <a:t>переїзд</a:t>
            </a:r>
            <a:r>
              <a:rPr lang="ru-RU" dirty="0" smtClean="0"/>
              <a:t> до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талановитих</a:t>
            </a:r>
            <a:r>
              <a:rPr lang="ru-RU" dirty="0" smtClean="0"/>
              <a:t> </a:t>
            </a:r>
            <a:r>
              <a:rPr lang="ru-RU" dirty="0" err="1" smtClean="0"/>
              <a:t>учених</a:t>
            </a:r>
            <a:r>
              <a:rPr lang="ru-RU" dirty="0" smtClean="0"/>
              <a:t>, </a:t>
            </a:r>
            <a:r>
              <a:rPr lang="ru-RU" dirty="0" err="1" smtClean="0"/>
              <a:t>митців</a:t>
            </a:r>
            <a:r>
              <a:rPr lang="ru-RU" dirty="0" smtClean="0"/>
              <a:t>, </a:t>
            </a:r>
            <a:r>
              <a:rPr lang="ru-RU" dirty="0" err="1" smtClean="0"/>
              <a:t>церковних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.</a:t>
            </a:r>
          </a:p>
          <a:p>
            <a:pPr marL="0" indent="539750" fontAlgn="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Відчутний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західноєвропейського</a:t>
            </a:r>
            <a:r>
              <a:rPr lang="ru-RU" dirty="0" smtClean="0"/>
              <a:t> </a:t>
            </a:r>
            <a:r>
              <a:rPr lang="ru-RU" b="1" i="1" dirty="0" err="1" smtClean="0"/>
              <a:t>бароко</a:t>
            </a:r>
            <a:r>
              <a:rPr lang="ru-RU" b="1" i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мистецького</a:t>
            </a:r>
            <a:r>
              <a:rPr lang="ru-RU" dirty="0" smtClean="0"/>
              <a:t> стилю </a:t>
            </a:r>
            <a:r>
              <a:rPr lang="en-US" dirty="0" smtClean="0"/>
              <a:t>XVII-XVIII </a:t>
            </a:r>
            <a:r>
              <a:rPr lang="ru-RU" dirty="0" smtClean="0"/>
              <a:t>ст.,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контрастністю</a:t>
            </a:r>
            <a:r>
              <a:rPr lang="ru-RU" dirty="0" smtClean="0"/>
              <a:t>, </a:t>
            </a:r>
            <a:r>
              <a:rPr lang="ru-RU" dirty="0" err="1" smtClean="0"/>
              <a:t>експресією</a:t>
            </a:r>
            <a:r>
              <a:rPr lang="ru-RU" dirty="0" smtClean="0"/>
              <a:t>, </a:t>
            </a:r>
            <a:r>
              <a:rPr lang="ru-RU" dirty="0" err="1" smtClean="0"/>
              <a:t>динамізмом</a:t>
            </a:r>
            <a:r>
              <a:rPr lang="ru-RU" dirty="0" smtClean="0"/>
              <a:t>, </a:t>
            </a:r>
            <a:r>
              <a:rPr lang="ru-RU" dirty="0" err="1" smtClean="0"/>
              <a:t>театральністю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Ікона «Покров Богородиці» (з портретом гетьмана Богдана Хмельницького). Перша половина XVIII </a:t>
            </a:r>
            <a:r>
              <a:rPr lang="uk-UA" sz="3100" dirty="0" err="1" smtClean="0"/>
              <a:t>ст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52528" cy="4997152"/>
          </a:xfrm>
        </p:spPr>
        <p:txBody>
          <a:bodyPr>
            <a:normAutofit fontScale="70000" lnSpcReduction="20000"/>
          </a:bodyPr>
          <a:lstStyle/>
          <a:p>
            <a:pPr marL="0" indent="449263">
              <a:buNone/>
            </a:pPr>
            <a:r>
              <a:rPr lang="uk-UA" sz="3100" dirty="0" smtClean="0"/>
              <a:t>На іконах Козацької доби Богородицю зображують у національному українському вбранні на тлі золоченого різьбленого рослинного орнаменту.</a:t>
            </a:r>
          </a:p>
          <a:p>
            <a:pPr marL="0" indent="449263">
              <a:buNone/>
            </a:pPr>
            <a:r>
              <a:rPr lang="uk-UA" sz="3100" dirty="0" smtClean="0"/>
              <a:t>Образів Покрови збереглося чимало. У нижній частині таких ікон подавали реалістичні зображення представників козацької старшини, отаманів, гетьманів. Збереглася ікона Покрови Богородиці із зображенням Богдана Хмельницького. Походить із Покровської церкви с. </a:t>
            </a:r>
            <a:r>
              <a:rPr lang="uk-UA" sz="3100" dirty="0" err="1" smtClean="0"/>
              <a:t>Дешки</a:t>
            </a:r>
            <a:r>
              <a:rPr lang="uk-UA" sz="3100" dirty="0" smtClean="0"/>
              <a:t> Канівського повіту (тепер Богуславський район Київської </a:t>
            </a:r>
            <a:r>
              <a:rPr lang="ru-RU" dirty="0" smtClean="0"/>
              <a:t>обл.).</a:t>
            </a:r>
            <a:endParaRPr lang="uk-UA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6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6388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Ікона</a:t>
            </a:r>
            <a:r>
              <a:rPr lang="ru-RU" sz="2800" dirty="0" smtClean="0"/>
              <a:t> «</a:t>
            </a:r>
            <a:r>
              <a:rPr lang="ru-RU" sz="2800" dirty="0" err="1" smtClean="0"/>
              <a:t>Вознесіння</a:t>
            </a:r>
            <a:r>
              <a:rPr lang="ru-RU" sz="2800" dirty="0" smtClean="0"/>
              <a:t> Христове»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іконостасу</a:t>
            </a:r>
            <a:r>
              <a:rPr lang="ru-RU" sz="2800" dirty="0" smtClean="0"/>
              <a:t> церкви </a:t>
            </a:r>
            <a:r>
              <a:rPr lang="ru-RU" sz="2800" dirty="0" err="1" smtClean="0"/>
              <a:t>Воздвиження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Чесного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Хреста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монастиря</a:t>
            </a:r>
            <a:r>
              <a:rPr lang="ru-RU" sz="2800" dirty="0" smtClean="0"/>
              <a:t> Скит </a:t>
            </a:r>
            <a:r>
              <a:rPr lang="ru-RU" sz="2800" dirty="0" err="1" smtClean="0"/>
              <a:t>Манявський</a:t>
            </a:r>
            <a:r>
              <a:rPr lang="ru-RU" sz="2800" dirty="0" smtClean="0"/>
              <a:t>. </a:t>
            </a:r>
            <a:r>
              <a:rPr lang="ru-RU" sz="2800" dirty="0" err="1" smtClean="0"/>
              <a:t>Й.Кондзелевич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Йов </a:t>
            </a:r>
            <a:r>
              <a:rPr lang="uk-UA" b="1" dirty="0" err="1" smtClean="0">
                <a:solidFill>
                  <a:srgbClr val="C00000"/>
                </a:solidFill>
              </a:rPr>
              <a:t>Кондзелевич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— визначний український іконописець. Народився у </a:t>
            </a:r>
            <a:r>
              <a:rPr lang="uk-UA" dirty="0" err="1" smtClean="0"/>
              <a:t>Жовкві</a:t>
            </a:r>
            <a:r>
              <a:rPr lang="uk-UA" dirty="0" smtClean="0"/>
              <a:t>. Жив у Луцьку, а більшу частину свого життя провів у </a:t>
            </a:r>
            <a:r>
              <a:rPr lang="uk-UA" dirty="0" err="1" smtClean="0"/>
              <a:t>Білостоцькому</a:t>
            </a:r>
            <a:r>
              <a:rPr lang="uk-UA" dirty="0" smtClean="0"/>
              <a:t> монастирі. У 1698–1705 рр. Й. </a:t>
            </a:r>
            <a:r>
              <a:rPr lang="uk-UA" dirty="0" err="1" smtClean="0"/>
              <a:t>Кондзелевич</a:t>
            </a:r>
            <a:r>
              <a:rPr lang="uk-UA" dirty="0" smtClean="0"/>
              <a:t> на чолі групи іконописців працював над іконостасом для Скиту </a:t>
            </a:r>
            <a:r>
              <a:rPr lang="uk-UA" dirty="0" err="1" smtClean="0"/>
              <a:t>Манявського</a:t>
            </a:r>
            <a:r>
              <a:rPr lang="uk-UA" dirty="0" smtClean="0"/>
              <a:t>. Цей іконостас подарував світові виняткової сили і краси твори малярства та декоративної різьби. Він перевершує відомі тогочасні іконостаси за своєю монументальною побудовою й вирізняється багатством та майстерністю різьби, яка вміло поєднується з малярством. У цій пам’ятці вдало переплелися давні традиції українського мистецтва попередніх часів з тогочасними напрямками європейського мистецтва ренесансу та бароко. У цьому іконостасі </a:t>
            </a:r>
            <a:r>
              <a:rPr lang="uk-UA" dirty="0" err="1" smtClean="0"/>
              <a:t>Кондзелевичу</a:t>
            </a:r>
            <a:r>
              <a:rPr lang="uk-UA" dirty="0" smtClean="0"/>
              <a:t> належать великі </a:t>
            </a:r>
            <a:r>
              <a:rPr lang="uk-UA" dirty="0" err="1" smtClean="0"/>
              <a:t>намісні</a:t>
            </a:r>
            <a:r>
              <a:rPr lang="uk-UA" dirty="0" smtClean="0"/>
              <a:t> образи «</a:t>
            </a:r>
            <a:r>
              <a:rPr lang="uk-UA" dirty="0" err="1" smtClean="0"/>
              <a:t>Успіння</a:t>
            </a:r>
            <a:r>
              <a:rPr lang="uk-UA" dirty="0" smtClean="0"/>
              <a:t> Богородиці» та «Вознесіння Христове» (1705 р.) та інші.</a:t>
            </a:r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Манява, Богородчанський р-н Івано-Франківської об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4876800" cy="5229200"/>
          </a:xfrm>
          <a:prstGeom prst="rect">
            <a:avLst/>
          </a:prstGeom>
          <a:noFill/>
        </p:spPr>
      </p:pic>
      <p:sp>
        <p:nvSpPr>
          <p:cNvPr id="45060" name="AutoShape 4" descr="Йов Кондзелевич – український Рафаель у рясі єромонаха - РІ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2694037" cy="365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Гравюра «Іван Мазепа серед своїх</a:t>
            </a:r>
            <a:br>
              <a:rPr lang="uk-UA" b="1" dirty="0" smtClean="0"/>
            </a:br>
            <a:r>
              <a:rPr lang="uk-UA" b="1" dirty="0" smtClean="0"/>
              <a:t>добрих справ»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Іван </a:t>
            </a:r>
            <a:r>
              <a:rPr lang="uk-UA" b="1" dirty="0" err="1" smtClean="0">
                <a:solidFill>
                  <a:srgbClr val="C00000"/>
                </a:solidFill>
              </a:rPr>
              <a:t>Детесович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Мигура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визначний український гравер кінця XVII — початку XVIII ст. Навчався у Києво-Могилянській колегії, був архідияконом Києво-Печерської лаври, ігуменом Миколаївського </a:t>
            </a:r>
            <a:r>
              <a:rPr lang="uk-UA" dirty="0" err="1" smtClean="0"/>
              <a:t>Крупицько-Батуринського</a:t>
            </a:r>
            <a:r>
              <a:rPr lang="uk-UA" dirty="0" smtClean="0"/>
              <a:t> монастиря на Чернігівщині. Вважають, що на гравюрі Івана </a:t>
            </a:r>
            <a:r>
              <a:rPr lang="uk-UA" dirty="0" err="1" smtClean="0"/>
              <a:t>Мигури</a:t>
            </a:r>
            <a:r>
              <a:rPr lang="uk-UA" dirty="0" smtClean="0"/>
              <a:t> зображено прижиттєвий портрет Мазепи. Гетьман перебуває в оточенні муз, святих і церков, зведених або відреставрованих його коштом. Іван Мазепа доклав значних зусиль для відродження Києва як духовної столиці України, спрямував чималі кошти на церковне та цивільне будівництво в Чернігові, Батурині, Переяславі та Глухові.</a:t>
            </a:r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Театр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розвиватись</a:t>
            </a:r>
            <a:r>
              <a:rPr lang="ru-RU" dirty="0" smtClean="0"/>
              <a:t> </a:t>
            </a:r>
            <a:r>
              <a:rPr lang="ru-RU" dirty="0" err="1" smtClean="0"/>
              <a:t>шкільний</a:t>
            </a:r>
            <a:r>
              <a:rPr lang="ru-RU" dirty="0" smtClean="0"/>
              <a:t> театр. 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 1705 </a:t>
            </a:r>
            <a:r>
              <a:rPr lang="ru-RU" b="1" dirty="0" err="1" smtClean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було</a:t>
            </a:r>
            <a:r>
              <a:rPr lang="ru-RU" b="1" dirty="0" smtClean="0">
                <a:solidFill>
                  <a:srgbClr val="C00000"/>
                </a:solidFill>
              </a:rPr>
              <a:t> поставлено першу </a:t>
            </a:r>
            <a:r>
              <a:rPr lang="ru-RU" b="1" dirty="0" err="1" smtClean="0">
                <a:solidFill>
                  <a:srgbClr val="C00000"/>
                </a:solidFill>
              </a:rPr>
              <a:t>історичну</a:t>
            </a:r>
            <a:r>
              <a:rPr lang="ru-RU" b="1" dirty="0" smtClean="0">
                <a:solidFill>
                  <a:srgbClr val="C00000"/>
                </a:solidFill>
              </a:rPr>
              <a:t> драму Ф. Прокоповича  «</a:t>
            </a:r>
            <a:r>
              <a:rPr lang="ru-RU" b="1" dirty="0" err="1" smtClean="0">
                <a:solidFill>
                  <a:srgbClr val="C00000"/>
                </a:solidFill>
              </a:rPr>
              <a:t>Володимир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r>
              <a:rPr lang="ru-RU" dirty="0" smtClean="0"/>
              <a:t> </a:t>
            </a:r>
          </a:p>
          <a:p>
            <a:r>
              <a:rPr lang="ru-RU" dirty="0" err="1" smtClean="0"/>
              <a:t>Розвивавсь</a:t>
            </a:r>
            <a:r>
              <a:rPr lang="ru-RU" dirty="0" smtClean="0"/>
              <a:t> </a:t>
            </a:r>
            <a:r>
              <a:rPr lang="ru-RU" dirty="0" err="1" smtClean="0"/>
              <a:t>мандрівний</a:t>
            </a:r>
            <a:r>
              <a:rPr lang="ru-RU" dirty="0" smtClean="0"/>
              <a:t> театр - </a:t>
            </a:r>
            <a:r>
              <a:rPr lang="ru-RU" b="1" dirty="0" smtClean="0">
                <a:solidFill>
                  <a:srgbClr val="C00000"/>
                </a:solidFill>
              </a:rPr>
              <a:t>вертеп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Феофан Прокопович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 fontScale="62500" lnSpcReduction="20000"/>
          </a:bodyPr>
          <a:lstStyle/>
          <a:p>
            <a:pPr marL="0" indent="449263"/>
            <a:r>
              <a:rPr lang="ru-RU" dirty="0" smtClean="0"/>
              <a:t> </a:t>
            </a:r>
            <a:r>
              <a:rPr lang="uk-UA" dirty="0" smtClean="0"/>
              <a:t>Народився в Києві в родині крамаря, але після смерті батьків перебував під опікою дядька, намісника київського Братського монастиря і ректора Києво-Могилянської колегії.</a:t>
            </a:r>
          </a:p>
          <a:p>
            <a:pPr marL="0" indent="449263" fontAlgn="base"/>
            <a:r>
              <a:rPr lang="uk-UA" b="1" dirty="0" smtClean="0"/>
              <a:t>Після закінчення Києво-Могилянської колегії </a:t>
            </a:r>
            <a:r>
              <a:rPr lang="uk-UA" dirty="0" smtClean="0"/>
              <a:t>Феофан продовжив навчання, у тому числі в Римській католицькій академії, згодом викладав у рідній колегії. </a:t>
            </a:r>
          </a:p>
          <a:p>
            <a:pPr marL="0" indent="449263" fontAlgn="base"/>
            <a:r>
              <a:rPr lang="uk-UA" b="1" dirty="0" smtClean="0"/>
              <a:t>Свою трагікомедію «Володимир»</a:t>
            </a:r>
            <a:r>
              <a:rPr lang="uk-UA" dirty="0" smtClean="0"/>
              <a:t> він присвятив І. Мазепі; утім, після подій 1709 р. засудив гетьмана.</a:t>
            </a:r>
          </a:p>
          <a:p>
            <a:pPr marL="0" indent="449263" fontAlgn="base"/>
            <a:r>
              <a:rPr lang="uk-UA" dirty="0" smtClean="0"/>
              <a:t>1711 р. Феофан виголосив проповідь з нагоди річниці Полтавської битви, яка сподобалася цареві.</a:t>
            </a:r>
          </a:p>
          <a:p>
            <a:pPr marL="0" indent="449263" fontAlgn="base"/>
            <a:r>
              <a:rPr lang="uk-UA" dirty="0" smtClean="0"/>
              <a:t> </a:t>
            </a:r>
            <a:r>
              <a:rPr lang="uk-UA" b="1" dirty="0" smtClean="0"/>
              <a:t>Прокоповича призначено ректором Києво-Могилянської академії та професором богослов'я. </a:t>
            </a:r>
          </a:p>
          <a:p>
            <a:pPr marL="0" indent="449263" fontAlgn="base"/>
            <a:r>
              <a:rPr lang="uk-UA" b="1" dirty="0" smtClean="0"/>
              <a:t>Невдовзі за бажанням Петра І Прокопович переїхав до Петербурга. За п'ять років його призначено віце-президентом Синоду. </a:t>
            </a:r>
          </a:p>
          <a:p>
            <a:pPr marL="0" indent="449263" fontAlgn="base"/>
            <a:r>
              <a:rPr lang="uk-UA" dirty="0" smtClean="0"/>
              <a:t>Прокопович вважав, що державу має очолювати освічений монарх, «філософ на троні», покликаний звершувати просвітницькі ідеали. </a:t>
            </a:r>
          </a:p>
          <a:p>
            <a:pPr marL="0" indent="449263" fontAlgn="base"/>
            <a:r>
              <a:rPr lang="uk-UA" b="1" dirty="0" smtClean="0"/>
              <a:t>Він брав участь в організації Російської Академії наук.</a:t>
            </a:r>
            <a:r>
              <a:rPr lang="uk-UA" dirty="0" smtClean="0"/>
              <a:t> Останнє десятиріччя життя майже залишив діяльність вченого, зазнавав переслідувань з боку противників петровської політики. </a:t>
            </a:r>
          </a:p>
          <a:p>
            <a:pPr marL="0" indent="449263" fontAlgn="base"/>
            <a:r>
              <a:rPr lang="uk-UA" dirty="0" smtClean="0"/>
              <a:t>Помер у Новгороді, похований у новгородському Софійському соборі.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</a:br>
            <a:r>
              <a:rPr lang="uk-UA" sz="3600" b="1" dirty="0" smtClean="0">
                <a:solidFill>
                  <a:prstClr val="white"/>
                </a:solidFill>
                <a:latin typeface="Arial Black" pitchFamily="34" charset="0"/>
              </a:rPr>
              <a:t>Яку назву має зображена ікона?</a:t>
            </a:r>
            <a: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504D">
                    <a:lumMod val="50000"/>
                  </a:srgbClr>
                </a:solidFill>
              </a:rPr>
              <a:t>Успіння</a:t>
            </a:r>
            <a:r>
              <a:rPr lang="uk-UA" b="1" dirty="0" smtClean="0">
                <a:solidFill>
                  <a:srgbClr val="C0504D">
                    <a:lumMod val="50000"/>
                  </a:srgbClr>
                </a:solidFill>
              </a:rPr>
              <a:t> Богородиці</a:t>
            </a:r>
          </a:p>
          <a:p>
            <a:r>
              <a:rPr lang="uk-UA" b="1" dirty="0" smtClean="0">
                <a:solidFill>
                  <a:srgbClr val="C0504D">
                    <a:lumMod val="50000"/>
                  </a:srgbClr>
                </a:solidFill>
              </a:rPr>
              <a:t>Покров Богородиці</a:t>
            </a:r>
          </a:p>
          <a:p>
            <a:r>
              <a:rPr lang="uk-UA" b="1" dirty="0" smtClean="0">
                <a:solidFill>
                  <a:srgbClr val="C0504D">
                    <a:lumMod val="50000"/>
                  </a:srgbClr>
                </a:solidFill>
              </a:rPr>
              <a:t>Вознесіння Христове</a:t>
            </a:r>
          </a:p>
          <a:p>
            <a:endParaRPr lang="uk-UA" dirty="0"/>
          </a:p>
        </p:txBody>
      </p:sp>
      <p:pic>
        <p:nvPicPr>
          <p:cNvPr id="5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36902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  <a:t>Хто зображений на гравюрі?</a:t>
            </a:r>
            <a:br>
              <a:rPr lang="uk-UA" b="1" dirty="0" smtClean="0">
                <a:solidFill>
                  <a:prstClr val="white"/>
                </a:solidFill>
                <a:latin typeface="Arial Black" pitchFamily="34" charset="0"/>
              </a:rPr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204864"/>
            <a:ext cx="4824536" cy="3921299"/>
          </a:xfrm>
        </p:spPr>
        <p:txBody>
          <a:bodyPr/>
          <a:lstStyle/>
          <a:p>
            <a:r>
              <a:rPr lang="uk-UA" b="1" dirty="0" smtClean="0">
                <a:solidFill>
                  <a:srgbClr val="C0504D">
                    <a:lumMod val="50000"/>
                  </a:srgbClr>
                </a:solidFill>
              </a:rPr>
              <a:t>Гетьман Іван Виговський</a:t>
            </a:r>
          </a:p>
          <a:p>
            <a:r>
              <a:rPr lang="uk-UA" b="1" dirty="0" smtClean="0">
                <a:solidFill>
                  <a:srgbClr val="C0504D">
                    <a:lumMod val="50000"/>
                  </a:srgbClr>
                </a:solidFill>
              </a:rPr>
              <a:t>Гетьман Петро Дорошенко</a:t>
            </a:r>
          </a:p>
          <a:p>
            <a:r>
              <a:rPr lang="uk-UA" b="1" dirty="0" smtClean="0">
                <a:solidFill>
                  <a:srgbClr val="C0504D">
                    <a:lumMod val="50000"/>
                  </a:srgbClr>
                </a:solidFill>
              </a:rPr>
              <a:t>Гетьман Богдан Зиновій Хмельницький</a:t>
            </a:r>
          </a:p>
          <a:p>
            <a:endParaRPr lang="uk-UA" b="1" dirty="0" smtClean="0">
              <a:solidFill>
                <a:srgbClr val="C0504D">
                  <a:lumMod val="50000"/>
                </a:srgbClr>
              </a:solidFill>
            </a:endParaRPr>
          </a:p>
          <a:p>
            <a:endParaRPr lang="uk-UA" b="1" dirty="0" smtClean="0">
              <a:solidFill>
                <a:srgbClr val="C0504D">
                  <a:lumMod val="50000"/>
                </a:srgbClr>
              </a:solidFill>
            </a:endParaRPr>
          </a:p>
          <a:p>
            <a:endParaRPr lang="uk-UA" b="1" dirty="0" smtClean="0">
              <a:solidFill>
                <a:srgbClr val="C0504D">
                  <a:lumMod val="50000"/>
                </a:srgbClr>
              </a:solidFill>
            </a:endParaRPr>
          </a:p>
          <a:p>
            <a:endParaRPr lang="uk-UA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292125" cy="425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67556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Освіта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fontAlgn="t">
              <a:buFont typeface="Wingdings" pitchFamily="2" charset="2"/>
              <a:buChar char="v"/>
            </a:pPr>
            <a:r>
              <a:rPr lang="ru-RU" b="1" dirty="0" err="1" smtClean="0"/>
              <a:t>Друкарство</a:t>
            </a:r>
            <a:r>
              <a:rPr lang="ru-RU" b="1" dirty="0" smtClean="0"/>
              <a:t> -</a:t>
            </a:r>
            <a:r>
              <a:rPr lang="ru-RU" dirty="0" smtClean="0"/>
              <a:t> </a:t>
            </a:r>
            <a:r>
              <a:rPr lang="ru-RU" dirty="0" err="1" smtClean="0"/>
              <a:t>найпотужніша</a:t>
            </a:r>
            <a:r>
              <a:rPr lang="ru-RU" dirty="0" smtClean="0"/>
              <a:t> </a:t>
            </a:r>
            <a:r>
              <a:rPr lang="ru-RU" dirty="0" err="1" smtClean="0"/>
              <a:t>друкарня</a:t>
            </a:r>
            <a:r>
              <a:rPr lang="ru-RU" dirty="0" smtClean="0"/>
              <a:t> </a:t>
            </a:r>
            <a:r>
              <a:rPr lang="ru-RU" dirty="0" err="1" smtClean="0"/>
              <a:t>Києво</a:t>
            </a:r>
            <a:r>
              <a:rPr lang="ru-RU" dirty="0" smtClean="0"/>
              <a:t> - </a:t>
            </a:r>
            <a:r>
              <a:rPr lang="ru-RU" dirty="0" err="1" smtClean="0"/>
              <a:t>Печерської</a:t>
            </a:r>
            <a:r>
              <a:rPr lang="ru-RU" dirty="0" smtClean="0"/>
              <a:t> </a:t>
            </a:r>
            <a:r>
              <a:rPr lang="ru-RU" dirty="0" err="1" smtClean="0"/>
              <a:t>лаври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петрівських</a:t>
            </a:r>
            <a:r>
              <a:rPr lang="ru-RU" dirty="0" smtClean="0"/>
              <a:t> </a:t>
            </a:r>
            <a:r>
              <a:rPr lang="ru-RU" dirty="0" err="1" smtClean="0"/>
              <a:t>заборон</a:t>
            </a:r>
            <a:r>
              <a:rPr lang="ru-RU" dirty="0" smtClean="0"/>
              <a:t> – </a:t>
            </a:r>
            <a:r>
              <a:rPr lang="ru-RU" dirty="0" err="1" smtClean="0"/>
              <a:t>друкарня</a:t>
            </a:r>
            <a:r>
              <a:rPr lang="ru-RU" dirty="0" smtClean="0"/>
              <a:t> в </a:t>
            </a:r>
            <a:r>
              <a:rPr lang="ru-RU" dirty="0" err="1" smtClean="0"/>
              <a:t>Почаєві</a:t>
            </a:r>
            <a:r>
              <a:rPr lang="ru-RU" dirty="0" smtClean="0"/>
              <a:t>.</a:t>
            </a:r>
          </a:p>
          <a:p>
            <a:pPr algn="ctr" fontAlgn="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FF0000"/>
                </a:solidFill>
              </a:rPr>
              <a:t>Початкова</a:t>
            </a:r>
            <a:endParaRPr lang="ru-RU" b="1" dirty="0" smtClean="0">
              <a:solidFill>
                <a:srgbClr val="FF0000"/>
              </a:solidFill>
            </a:endParaRPr>
          </a:p>
          <a:p>
            <a:pPr fontAlgn="t">
              <a:buFont typeface="Wingdings" pitchFamily="2" charset="2"/>
              <a:buChar char="v"/>
            </a:pPr>
            <a:r>
              <a:rPr lang="ru-RU" dirty="0" smtClean="0"/>
              <a:t>• </a:t>
            </a:r>
            <a:r>
              <a:rPr lang="ru-RU" dirty="0" err="1" smtClean="0"/>
              <a:t>Здобувалася</a:t>
            </a:r>
            <a:r>
              <a:rPr lang="ru-RU" dirty="0" smtClean="0"/>
              <a:t> в </a:t>
            </a:r>
            <a:r>
              <a:rPr lang="ru-RU" dirty="0" err="1" smtClean="0"/>
              <a:t>початкових</a:t>
            </a:r>
            <a:r>
              <a:rPr lang="ru-RU" dirty="0" smtClean="0"/>
              <a:t> школах (</a:t>
            </a:r>
            <a:r>
              <a:rPr lang="ru-RU" dirty="0" err="1" smtClean="0"/>
              <a:t>Лівобережжя</a:t>
            </a:r>
            <a:r>
              <a:rPr lang="ru-RU" dirty="0" smtClean="0"/>
              <a:t>), </a:t>
            </a:r>
            <a:r>
              <a:rPr lang="ru-RU" dirty="0" err="1" smtClean="0"/>
              <a:t>братських</a:t>
            </a:r>
            <a:r>
              <a:rPr lang="ru-RU" dirty="0" smtClean="0"/>
              <a:t> </a:t>
            </a:r>
            <a:r>
              <a:rPr lang="ru-RU" dirty="0" err="1" smtClean="0"/>
              <a:t>школах</a:t>
            </a:r>
            <a:r>
              <a:rPr lang="ru-RU" dirty="0" smtClean="0"/>
              <a:t> (</a:t>
            </a:r>
            <a:r>
              <a:rPr lang="ru-RU" dirty="0" err="1" smtClean="0"/>
              <a:t>Правобережжя</a:t>
            </a:r>
            <a:r>
              <a:rPr lang="ru-RU" dirty="0" smtClean="0"/>
              <a:t>), </a:t>
            </a:r>
            <a:r>
              <a:rPr lang="ru-RU" dirty="0" err="1" smtClean="0"/>
              <a:t>єзуїтських</a:t>
            </a:r>
            <a:r>
              <a:rPr lang="ru-RU" dirty="0" smtClean="0"/>
              <a:t> </a:t>
            </a:r>
            <a:r>
              <a:rPr lang="ru-RU" dirty="0" err="1" smtClean="0"/>
              <a:t>школах</a:t>
            </a:r>
            <a:r>
              <a:rPr lang="ru-RU" dirty="0" smtClean="0"/>
              <a:t> для </a:t>
            </a:r>
            <a:r>
              <a:rPr lang="ru-RU" dirty="0" err="1" smtClean="0"/>
              <a:t>шляхти</a:t>
            </a:r>
            <a:r>
              <a:rPr lang="ru-RU" dirty="0" smtClean="0"/>
              <a:t> (</a:t>
            </a:r>
            <a:r>
              <a:rPr lang="ru-RU" dirty="0" err="1" smtClean="0"/>
              <a:t>Правобережжя</a:t>
            </a:r>
            <a:r>
              <a:rPr lang="ru-RU" dirty="0" smtClean="0"/>
              <a:t>).</a:t>
            </a:r>
          </a:p>
          <a:p>
            <a:pPr fontAlgn="t">
              <a:buFont typeface="Wingdings" pitchFamily="2" charset="2"/>
              <a:buChar char="v"/>
            </a:pPr>
            <a:r>
              <a:rPr lang="ru-RU" dirty="0" smtClean="0"/>
              <a:t>• </a:t>
            </a:r>
            <a:r>
              <a:rPr lang="ru-RU" dirty="0" err="1" smtClean="0"/>
              <a:t>Вчителями</a:t>
            </a:r>
            <a:r>
              <a:rPr lang="ru-RU" dirty="0" smtClean="0"/>
              <a:t> </a:t>
            </a:r>
            <a:r>
              <a:rPr lang="ru-RU" dirty="0" err="1" smtClean="0"/>
              <a:t>виступали</a:t>
            </a:r>
            <a:r>
              <a:rPr lang="ru-RU" dirty="0" smtClean="0"/>
              <a:t> 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b="1" i="1" dirty="0" err="1" smtClean="0"/>
              <a:t>мандрівні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дяки</a:t>
            </a:r>
            <a:r>
              <a:rPr lang="ru-RU" b="1" i="1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i="1" dirty="0" err="1" smtClean="0"/>
              <a:t>дяки-бакаляри</a:t>
            </a:r>
            <a:r>
              <a:rPr lang="ru-RU" b="1" i="1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переходили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на </a:t>
            </a:r>
            <a:r>
              <a:rPr lang="ru-RU" dirty="0" err="1" smtClean="0"/>
              <a:t>місце</a:t>
            </a:r>
            <a:endParaRPr lang="ru-RU" dirty="0" smtClean="0"/>
          </a:p>
          <a:p>
            <a:pPr algn="ctr" fontAlgn="t">
              <a:buFont typeface="Wingdings" pitchFamily="2" charset="2"/>
              <a:buChar char="v"/>
            </a:pPr>
            <a:r>
              <a:rPr lang="ru-RU" b="1" i="1" dirty="0" err="1" smtClean="0">
                <a:solidFill>
                  <a:srgbClr val="FF0000"/>
                </a:solidFill>
              </a:rPr>
              <a:t>Середня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fontAlgn="t">
              <a:buFont typeface="Wingdings" pitchFamily="2" charset="2"/>
              <a:buChar char="v"/>
            </a:pPr>
            <a:r>
              <a:rPr lang="ru-RU" dirty="0" smtClean="0"/>
              <a:t>• </a:t>
            </a:r>
            <a:r>
              <a:rPr lang="ru-RU" b="1" dirty="0" smtClean="0"/>
              <a:t>1700 р. </a:t>
            </a:r>
            <a:r>
              <a:rPr lang="ru-RU" b="1" dirty="0" err="1" smtClean="0"/>
              <a:t>відкритий</a:t>
            </a:r>
            <a:r>
              <a:rPr lang="ru-RU" b="1" dirty="0" smtClean="0"/>
              <a:t> </a:t>
            </a:r>
            <a:r>
              <a:rPr lang="ru-RU" b="1" dirty="0" err="1" smtClean="0"/>
              <a:t>Чернігівський</a:t>
            </a:r>
            <a:r>
              <a:rPr lang="ru-RU" b="1" dirty="0" smtClean="0"/>
              <a:t> </a:t>
            </a:r>
            <a:r>
              <a:rPr lang="ru-RU" b="1" dirty="0" err="1" smtClean="0"/>
              <a:t>колегіум</a:t>
            </a:r>
            <a:r>
              <a:rPr lang="ru-RU" b="1" dirty="0" smtClean="0"/>
              <a:t> — перший на </a:t>
            </a:r>
            <a:r>
              <a:rPr lang="ru-RU" b="1" dirty="0" err="1" smtClean="0"/>
              <a:t>Лівобережжі</a:t>
            </a:r>
            <a:r>
              <a:rPr lang="ru-RU" b="1" dirty="0" smtClean="0"/>
              <a:t>. </a:t>
            </a:r>
            <a:r>
              <a:rPr lang="ru-RU" dirty="0" smtClean="0"/>
              <a:t>В</a:t>
            </a:r>
            <a:r>
              <a:rPr lang="ru-RU" b="1" dirty="0" smtClean="0"/>
              <a:t> </a:t>
            </a:r>
            <a:r>
              <a:rPr lang="ru-RU" dirty="0" smtClean="0"/>
              <a:t>1726- </a:t>
            </a:r>
            <a:r>
              <a:rPr lang="ru-RU" dirty="0" err="1" smtClean="0"/>
              <a:t>Харківський</a:t>
            </a:r>
            <a:r>
              <a:rPr lang="ru-RU" dirty="0" smtClean="0"/>
              <a:t>, 1738 </a:t>
            </a:r>
            <a:r>
              <a:rPr lang="ru-RU" dirty="0" err="1" smtClean="0"/>
              <a:t>р</a:t>
            </a:r>
            <a:r>
              <a:rPr lang="ru-RU" dirty="0" smtClean="0"/>
              <a:t> – </a:t>
            </a:r>
            <a:r>
              <a:rPr lang="ru-RU" dirty="0" err="1" smtClean="0"/>
              <a:t>Переяславський</a:t>
            </a:r>
            <a:r>
              <a:rPr lang="ru-RU" dirty="0" smtClean="0"/>
              <a:t> </a:t>
            </a:r>
            <a:r>
              <a:rPr lang="ru-RU" dirty="0" err="1" smtClean="0"/>
              <a:t>колегіуми</a:t>
            </a:r>
            <a:r>
              <a:rPr lang="ru-RU" dirty="0" smtClean="0"/>
              <a:t>.</a:t>
            </a:r>
          </a:p>
          <a:p>
            <a:pPr fontAlgn="t">
              <a:buFont typeface="Wingdings" pitchFamily="2" charset="2"/>
              <a:buChar char="v"/>
            </a:pPr>
            <a:r>
              <a:rPr lang="ru-RU" dirty="0" smtClean="0"/>
              <a:t>• На </a:t>
            </a:r>
            <a:r>
              <a:rPr lang="ru-RU" dirty="0" err="1" smtClean="0"/>
              <a:t>Правобережжі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діяли</a:t>
            </a:r>
            <a:r>
              <a:rPr lang="ru-RU" dirty="0" smtClean="0"/>
              <a:t> </a:t>
            </a:r>
            <a:r>
              <a:rPr lang="ru-RU" dirty="0" err="1" smtClean="0"/>
              <a:t>єзуїтські</a:t>
            </a:r>
            <a:r>
              <a:rPr lang="ru-RU" dirty="0" smtClean="0"/>
              <a:t> </a:t>
            </a:r>
            <a:r>
              <a:rPr lang="ru-RU" dirty="0" err="1" smtClean="0"/>
              <a:t>колегії</a:t>
            </a:r>
            <a:r>
              <a:rPr lang="ru-RU" dirty="0" smtClean="0"/>
              <a:t> — </a:t>
            </a:r>
            <a:r>
              <a:rPr lang="ru-RU" dirty="0" err="1" smtClean="0"/>
              <a:t>Львівська</a:t>
            </a:r>
            <a:r>
              <a:rPr lang="ru-RU" dirty="0" smtClean="0"/>
              <a:t>, </a:t>
            </a:r>
            <a:r>
              <a:rPr lang="ru-RU" dirty="0" err="1" smtClean="0"/>
              <a:t>Луцька</a:t>
            </a:r>
            <a:r>
              <a:rPr lang="ru-RU" dirty="0" smtClean="0"/>
              <a:t>, </a:t>
            </a:r>
            <a:r>
              <a:rPr lang="ru-RU" dirty="0" err="1" smtClean="0"/>
              <a:t>Каменецька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0"/>
            <a:ext cx="8967787" cy="14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7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9473" r="5965"/>
          <a:stretch>
            <a:fillRect/>
          </a:stretch>
        </p:blipFill>
        <p:spPr bwMode="auto">
          <a:xfrm>
            <a:off x="395536" y="1700808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636912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8746"/>
          <a:stretch>
            <a:fillRect/>
          </a:stretch>
        </p:blipFill>
        <p:spPr bwMode="auto">
          <a:xfrm>
            <a:off x="6372200" y="3356992"/>
            <a:ext cx="2538412" cy="304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prstClr val="white"/>
                </a:solidFill>
                <a:latin typeface="Arial Black" pitchFamily="34" charset="0"/>
              </a:rPr>
              <a:t>На якому фото зображено пам'ятку оборонної архітектури на українських землях?</a:t>
            </a:r>
          </a:p>
        </p:txBody>
      </p:sp>
      <p:pic>
        <p:nvPicPr>
          <p:cNvPr id="5" name="Picture 17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742857" cy="1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28956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3588" y="4384675"/>
            <a:ext cx="330041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  <a:latin typeface="Arial Black" pitchFamily="34" charset="0"/>
              </a:rPr>
              <a:t>На якому фото зображено пам'ятку козацького бароко?</a:t>
            </a:r>
          </a:p>
        </p:txBody>
      </p:sp>
      <p:pic>
        <p:nvPicPr>
          <p:cNvPr id="5" name="Picture 16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2228572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916832"/>
            <a:ext cx="208823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14285"/>
          <a:stretch>
            <a:fillRect/>
          </a:stretch>
        </p:blipFill>
        <p:spPr bwMode="auto">
          <a:xfrm>
            <a:off x="6444208" y="1772816"/>
            <a:ext cx="22320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Пам’ятник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52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8746"/>
          <a:stretch>
            <a:fillRect/>
          </a:stretch>
        </p:blipFill>
        <p:spPr bwMode="auto">
          <a:xfrm>
            <a:off x="5796136" y="4509120"/>
            <a:ext cx="25384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кутник 3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3610744" cy="45259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b="1" dirty="0">
                <a:solidFill>
                  <a:prstClr val="white"/>
                </a:solidFill>
                <a:latin typeface="Arial Black" pitchFamily="34" charset="0"/>
              </a:rPr>
              <a:t>На якому фото зображено пам'ятку архітектури,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спорудження</a:t>
            </a:r>
            <a:r>
              <a:rPr lang="ru-RU" sz="2300" b="1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якої</a:t>
            </a:r>
            <a:r>
              <a:rPr lang="ru-RU" sz="2300" b="1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було</a:t>
            </a:r>
            <a:r>
              <a:rPr lang="ru-RU" sz="2300" b="1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викликане</a:t>
            </a:r>
            <a:r>
              <a:rPr lang="ru-RU" sz="2300" b="1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бажанням</a:t>
            </a:r>
            <a:r>
              <a:rPr lang="ru-RU" sz="2300" b="1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гетьмана</a:t>
            </a:r>
            <a:r>
              <a:rPr lang="ru-RU" sz="2300" b="1" dirty="0">
                <a:solidFill>
                  <a:prstClr val="white"/>
                </a:solidFill>
                <a:latin typeface="Arial Black" pitchFamily="34" charset="0"/>
              </a:rPr>
              <a:t> Данила Апостола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облаштувати</a:t>
            </a:r>
            <a:r>
              <a:rPr lang="ru-RU" sz="2300" b="1" dirty="0">
                <a:solidFill>
                  <a:prstClr val="white"/>
                </a:solidFill>
                <a:latin typeface="Arial Black" pitchFamily="34" charset="0"/>
              </a:rPr>
              <a:t> свою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неофіційну</a:t>
            </a:r>
            <a:r>
              <a:rPr lang="ru-RU" sz="2300" b="1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300" b="1" dirty="0" err="1">
                <a:solidFill>
                  <a:prstClr val="white"/>
                </a:solidFill>
                <a:latin typeface="Arial Black" pitchFamily="34" charset="0"/>
              </a:rPr>
              <a:t>столицю</a:t>
            </a:r>
            <a:r>
              <a:rPr lang="uk-UA" sz="2300" b="1" dirty="0">
                <a:solidFill>
                  <a:prstClr val="white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6" name="Picture 19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3672408" cy="1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05064"/>
            <a:ext cx="2228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5796" r="20975"/>
          <a:stretch>
            <a:fillRect/>
          </a:stretch>
        </p:blipFill>
        <p:spPr bwMode="auto">
          <a:xfrm>
            <a:off x="6732240" y="4005064"/>
            <a:ext cx="22383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  <a:latin typeface="Arial Black" pitchFamily="34" charset="0"/>
              </a:rPr>
              <a:t>На якому із зображень можна побачити гравюру, створену на честь Івана Мазепи?</a:t>
            </a:r>
          </a:p>
        </p:txBody>
      </p:sp>
      <p:pic>
        <p:nvPicPr>
          <p:cNvPr id="5" name="Рисунок 23" descr="Опис : Результат пошуку зображень за запитом &quot;atljhjd fgjcnjk&quot;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219" t="5428" r="58636" b="6201"/>
          <a:stretch>
            <a:fillRect/>
          </a:stretch>
        </p:blipFill>
        <p:spPr bwMode="auto">
          <a:xfrm>
            <a:off x="539552" y="1772816"/>
            <a:ext cx="26005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72816"/>
            <a:ext cx="28803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88840"/>
            <a:ext cx="24482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  <a:latin typeface="Arial Black" pitchFamily="34" charset="0"/>
              </a:rPr>
              <a:t>Де зображено ікону, автором якої був Йов Кондзелевич?</a:t>
            </a:r>
          </a:p>
        </p:txBody>
      </p:sp>
      <p:pic>
        <p:nvPicPr>
          <p:cNvPr id="5" name="Picture 15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232248" cy="3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44824"/>
            <a:ext cx="23622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44824"/>
            <a:ext cx="2376488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Розвиток культури України наприкінці XVII – у першій половині XVIII ст. |  Discover.in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392488" cy="3096344"/>
          </a:xfrm>
          <a:prstGeom prst="rect">
            <a:avLst/>
          </a:prstGeom>
          <a:noFill/>
        </p:spPr>
      </p:pic>
      <p:pic>
        <p:nvPicPr>
          <p:cNvPr id="3076" name="Picture 4" descr="Українська держава середини XVII столітт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1199"/>
            <a:ext cx="3524250" cy="4876801"/>
          </a:xfrm>
          <a:prstGeom prst="rect">
            <a:avLst/>
          </a:prstGeom>
          <a:noFill/>
        </p:spPr>
      </p:pic>
      <p:pic>
        <p:nvPicPr>
          <p:cNvPr id="3078" name="Picture 6" descr="ЛЬВІВСЬКИЙ РЕГІОНАЛЬНИЙ ЦЕНТР ОЦІНЮВАННЯ ЯКОСТІ ОСВІТИ ІСТОРІЯ. Збірник  завдань для підготовки до зовнішнього незалежного оцінювання - PDF Free  Down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6992"/>
            <a:ext cx="4295775" cy="397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ОСВІТА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rmAutofit fontScale="77500" lnSpcReduction="20000"/>
          </a:bodyPr>
          <a:lstStyle/>
          <a:p>
            <a:pPr algn="ctr" fontAlgn="t"/>
            <a:r>
              <a:rPr lang="ru-RU" sz="3400" b="1" dirty="0" err="1" smtClean="0">
                <a:solidFill>
                  <a:srgbClr val="FF0000"/>
                </a:solidFill>
              </a:rPr>
              <a:t>Вища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pPr marL="0" indent="449263" fontAlgn="t">
              <a:buFont typeface="Wingdings" pitchFamily="2" charset="2"/>
              <a:buChar char="v"/>
            </a:pPr>
            <a:r>
              <a:rPr lang="ru-RU" b="1" dirty="0" err="1" smtClean="0"/>
              <a:t>Києво-Могилянська</a:t>
            </a:r>
            <a:r>
              <a:rPr lang="ru-RU" b="1" dirty="0" smtClean="0"/>
              <a:t> </a:t>
            </a:r>
            <a:r>
              <a:rPr lang="ru-RU" b="1" dirty="0" err="1" smtClean="0"/>
              <a:t>колегія</a:t>
            </a:r>
            <a:r>
              <a:rPr lang="ru-RU" b="1" dirty="0" smtClean="0"/>
              <a:t> (</a:t>
            </a:r>
            <a:r>
              <a:rPr lang="ru-RU" b="1" dirty="0" err="1" smtClean="0"/>
              <a:t>з</a:t>
            </a:r>
            <a:r>
              <a:rPr lang="ru-RU" b="1" dirty="0" smtClean="0"/>
              <a:t> 1701 р. —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):</a:t>
            </a:r>
            <a:endParaRPr lang="ru-RU" dirty="0" smtClean="0"/>
          </a:p>
          <a:p>
            <a:pPr marL="0" indent="449263" fontAlgn="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відкрита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верствам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переважали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козацької</a:t>
            </a:r>
            <a:r>
              <a:rPr lang="ru-RU" dirty="0" smtClean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, </a:t>
            </a:r>
            <a:r>
              <a:rPr lang="ru-RU" dirty="0" err="1" smtClean="0"/>
              <a:t>багатих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, духовенства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міщан</a:t>
            </a:r>
            <a:r>
              <a:rPr lang="ru-RU" dirty="0" smtClean="0"/>
              <a:t>;</a:t>
            </a:r>
          </a:p>
          <a:p>
            <a:pPr marL="0" indent="449263" fontAlgn="t">
              <a:buFont typeface="Wingdings" pitchFamily="2" charset="2"/>
              <a:buChar char="v"/>
            </a:pPr>
            <a:r>
              <a:rPr lang="ru-RU" dirty="0" smtClean="0"/>
              <a:t>    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пов</a:t>
            </a:r>
            <a:r>
              <a:rPr lang="ru-RU" dirty="0" smtClean="0"/>
              <a:t> </a:t>
            </a:r>
            <a:r>
              <a:rPr lang="ru-RU" dirty="0" err="1" smtClean="0"/>
              <a:t>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b="1" dirty="0" err="1" smtClean="0"/>
              <a:t>Рафаіла</a:t>
            </a:r>
            <a:r>
              <a:rPr lang="ru-RU" b="1" dirty="0" smtClean="0"/>
              <a:t> </a:t>
            </a:r>
            <a:r>
              <a:rPr lang="ru-RU" b="1" dirty="0" err="1" smtClean="0"/>
              <a:t>Забаровського</a:t>
            </a:r>
            <a:r>
              <a:rPr lang="ru-RU" dirty="0" smtClean="0"/>
              <a:t>- </a:t>
            </a:r>
            <a:r>
              <a:rPr lang="ru-RU" dirty="0" err="1" smtClean="0"/>
              <a:t>архієпископа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. 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розширено</a:t>
            </a:r>
            <a:r>
              <a:rPr lang="ru-RU" dirty="0" smtClean="0"/>
              <a:t> </a:t>
            </a:r>
            <a:r>
              <a:rPr lang="ru-RU" dirty="0" err="1" smtClean="0"/>
              <a:t>навчальну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, </a:t>
            </a:r>
            <a:r>
              <a:rPr lang="ru-RU" dirty="0" err="1" smtClean="0"/>
              <a:t>збільшено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.</a:t>
            </a:r>
          </a:p>
          <a:p>
            <a:pPr marL="0" indent="449263" fontAlgn="t">
              <a:buFont typeface="Wingdings" pitchFamily="2" charset="2"/>
              <a:buChar char="v"/>
            </a:pPr>
            <a:r>
              <a:rPr lang="ru-RU" dirty="0" err="1" smtClean="0"/>
              <a:t>випускниками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b="1" i="1" dirty="0" smtClean="0"/>
              <a:t>С. </a:t>
            </a:r>
            <a:r>
              <a:rPr lang="ru-RU" b="1" i="1" dirty="0" err="1" smtClean="0"/>
              <a:t>Яворський</a:t>
            </a:r>
            <a:r>
              <a:rPr lang="ru-RU" b="1" i="1" dirty="0" smtClean="0"/>
              <a:t> </a:t>
            </a:r>
            <a:r>
              <a:rPr lang="ru-RU" dirty="0" smtClean="0"/>
              <a:t>— автор </a:t>
            </a:r>
            <a:r>
              <a:rPr lang="ru-RU" dirty="0" err="1" smtClean="0"/>
              <a:t>учення</a:t>
            </a:r>
            <a:r>
              <a:rPr lang="ru-RU" dirty="0" smtClean="0"/>
              <a:t> про </a:t>
            </a:r>
            <a:r>
              <a:rPr lang="ru-RU" dirty="0" err="1" smtClean="0"/>
              <a:t>піраміду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, </a:t>
            </a:r>
            <a:r>
              <a:rPr lang="ru-RU" b="1" i="1" dirty="0" smtClean="0"/>
              <a:t>Ф. Прокопович </a:t>
            </a:r>
            <a:r>
              <a:rPr lang="ru-RU" dirty="0" smtClean="0"/>
              <a:t>— автор </a:t>
            </a:r>
            <a:r>
              <a:rPr lang="ru-RU" dirty="0" err="1" smtClean="0"/>
              <a:t>концепції</a:t>
            </a:r>
            <a:r>
              <a:rPr lang="ru-RU" dirty="0" smtClean="0"/>
              <a:t> про </a:t>
            </a:r>
            <a:r>
              <a:rPr lang="ru-RU" dirty="0" err="1" smtClean="0"/>
              <a:t>божественне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царської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;</a:t>
            </a:r>
          </a:p>
          <a:p>
            <a:pPr marL="0" indent="449263" fontAlgn="t">
              <a:buFont typeface="Wingdings" pitchFamily="2" charset="2"/>
              <a:buChar char="v"/>
            </a:pPr>
            <a:r>
              <a:rPr lang="ru-RU" dirty="0" smtClean="0"/>
              <a:t> 1666 р. Москва </a:t>
            </a:r>
            <a:r>
              <a:rPr lang="ru-RU" dirty="0" err="1" smtClean="0"/>
              <a:t>намагалась</a:t>
            </a:r>
            <a:r>
              <a:rPr lang="ru-RU" dirty="0" smtClean="0"/>
              <a:t> </a:t>
            </a:r>
            <a:r>
              <a:rPr lang="ru-RU" dirty="0" err="1" smtClean="0"/>
              <a:t>ліквідувати</a:t>
            </a:r>
            <a:r>
              <a:rPr lang="ru-RU" dirty="0" smtClean="0"/>
              <a:t> </a:t>
            </a:r>
            <a:r>
              <a:rPr lang="ru-RU" dirty="0" err="1" smtClean="0"/>
              <a:t>колегію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безуспішно</a:t>
            </a:r>
            <a:endParaRPr lang="ru-RU" dirty="0" smtClean="0"/>
          </a:p>
          <a:p>
            <a:pPr marL="0" indent="449263">
              <a:buFont typeface="Wingdings" pitchFamily="2" charset="2"/>
              <a:buChar char="v"/>
            </a:pP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ість ректорів Києво-Могилянської академії (XVII–поч. XIX ст.), уродженців  Полтавського краю – Новини Полтавщ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2448" cy="248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У Києво-Могилянській академії відкрився Центр психосоціальної реабілітації  | Громадський Прості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248472" cy="254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Древнейшая в Украине: когда и как была основана Киево-Могилянская академ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439248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Література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fontAlgn="t"/>
            <a:r>
              <a:rPr lang="uk-UA" b="1" dirty="0" smtClean="0">
                <a:solidFill>
                  <a:srgbClr val="FF0000"/>
                </a:solidFill>
              </a:rPr>
              <a:t>Усна народна творчість</a:t>
            </a:r>
          </a:p>
          <a:p>
            <a:pPr marL="0" indent="539750" fontAlgn="t">
              <a:buFont typeface="Wingdings" pitchFamily="2" charset="2"/>
              <a:buChar char="v"/>
            </a:pPr>
            <a:r>
              <a:rPr lang="uk-UA" dirty="0" smtClean="0"/>
              <a:t> Представлена передусім </a:t>
            </a:r>
            <a:r>
              <a:rPr lang="uk-UA" b="1" i="1" dirty="0" smtClean="0">
                <a:solidFill>
                  <a:srgbClr val="0070C0"/>
                </a:solidFill>
              </a:rPr>
              <a:t>думами</a:t>
            </a:r>
            <a:r>
              <a:rPr lang="uk-UA" b="1" i="1" dirty="0" smtClean="0"/>
              <a:t> </a:t>
            </a:r>
            <a:r>
              <a:rPr lang="uk-UA" dirty="0" smtClean="0"/>
              <a:t>— ліро-епічними творами про козаків, які виконували речитативом мандрівні кобзарі, бандуристи, лірники.</a:t>
            </a:r>
          </a:p>
          <a:p>
            <a:pPr marL="0" indent="539750" fontAlgn="t">
              <a:buFont typeface="Wingdings" pitchFamily="2" charset="2"/>
              <a:buChar char="v"/>
            </a:pPr>
            <a:r>
              <a:rPr lang="uk-UA" dirty="0" smtClean="0"/>
              <a:t> Думи та історичні пісні змальовували Національно-визвольну війну та її героїв.</a:t>
            </a:r>
          </a:p>
          <a:p>
            <a:pPr marL="0" indent="539750" fontAlgn="t">
              <a:buFont typeface="Wingdings" pitchFamily="2" charset="2"/>
              <a:buChar char="v"/>
            </a:pPr>
            <a:r>
              <a:rPr lang="uk-UA" dirty="0" smtClean="0"/>
              <a:t>Поширюються також </a:t>
            </a:r>
            <a:r>
              <a:rPr lang="uk-UA" dirty="0" smtClean="0">
                <a:solidFill>
                  <a:srgbClr val="0070C0"/>
                </a:solidFill>
              </a:rPr>
              <a:t>чумацькі, рекрутські, козацькі пісні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Народні думи - Українські традиц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Народні думи - Українські традиц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Народні думи - Українські традиц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28083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69618"/>
            <a:ext cx="2925861" cy="328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82089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Філологічні викрутаси: Народні ду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2448272" cy="2985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1226</Words>
  <Application>Microsoft Office PowerPoint</Application>
  <PresentationFormat>Экран (4:3)</PresentationFormat>
  <Paragraphs>126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Загальна характеристика </vt:lpstr>
      <vt:lpstr> Освіта </vt:lpstr>
      <vt:lpstr>Слайд 5</vt:lpstr>
      <vt:lpstr>ОСВІТА</vt:lpstr>
      <vt:lpstr>Слайд 7</vt:lpstr>
      <vt:lpstr>Література </vt:lpstr>
      <vt:lpstr>Слайд 9</vt:lpstr>
      <vt:lpstr>література</vt:lpstr>
      <vt:lpstr>Наука </vt:lpstr>
      <vt:lpstr>Історія </vt:lpstr>
      <vt:lpstr>Слайд 13</vt:lpstr>
      <vt:lpstr>Слайд 14</vt:lpstr>
      <vt:lpstr>ІСТОРІЯ</vt:lpstr>
      <vt:lpstr>Слайд 16</vt:lpstr>
      <vt:lpstr>Архітектура, скульптура </vt:lpstr>
      <vt:lpstr>Слайд 18</vt:lpstr>
      <vt:lpstr>Троїцький собор Троїцько-Іллінського монастиря в Чернігові (1679-1689) </vt:lpstr>
      <vt:lpstr>Слайд 20</vt:lpstr>
      <vt:lpstr>Собор Покрови Пресвятої Богородиці в Харкові – 1689 р.</vt:lpstr>
      <vt:lpstr>Слайд 22</vt:lpstr>
      <vt:lpstr>Оборонна синагога в Жовкві </vt:lpstr>
      <vt:lpstr>Слайд 24</vt:lpstr>
      <vt:lpstr> Георгіївська церква Видубицького монастиря в Києві </vt:lpstr>
      <vt:lpstr>Слайд 26</vt:lpstr>
      <vt:lpstr>Преображенська церква у Великих Сорочинцях </vt:lpstr>
      <vt:lpstr>Образотворче мистецтво. Особливості розвитку: </vt:lpstr>
      <vt:lpstr>Портрет Богдана Хмельницького В. Гондіуса </vt:lpstr>
      <vt:lpstr> Ікона «Покров Богородиці» (з портретом гетьмана Богдана Хмельницького). Перша половина XVIII ст </vt:lpstr>
      <vt:lpstr>Слайд 31</vt:lpstr>
      <vt:lpstr>Ікона «Вознесіння Христове» з іконостасу церкви Воздвиження Чесного Хреста монастиря Скит Манявський. Й.Кондзелевич </vt:lpstr>
      <vt:lpstr>Слайд 33</vt:lpstr>
      <vt:lpstr> Гравюра «Іван Мазепа серед своїх добрих справ» </vt:lpstr>
      <vt:lpstr>Слайд 35</vt:lpstr>
      <vt:lpstr>Театр </vt:lpstr>
      <vt:lpstr>Феофан Прокопович </vt:lpstr>
      <vt:lpstr>  Яку назву має зображена ікона?  </vt:lpstr>
      <vt:lpstr>Хто зображений на гравюрі? </vt:lpstr>
      <vt:lpstr>Слайд 40</vt:lpstr>
      <vt:lpstr>На якому фото зображено пам'ятку оборонної архітектури на українських землях?</vt:lpstr>
      <vt:lpstr>На якому фото зображено пам'ятку козацького бароко?</vt:lpstr>
      <vt:lpstr>Слайд 43</vt:lpstr>
      <vt:lpstr>На якому із зображень можна побачити гравюру, створену на честь Івана Мазепи?</vt:lpstr>
      <vt:lpstr>Де зображено ікону, автором якої був Йов Кондзелевич?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userznu</dc:creator>
  <cp:lastModifiedBy>userznu</cp:lastModifiedBy>
  <cp:revision>15</cp:revision>
  <dcterms:created xsi:type="dcterms:W3CDTF">2021-11-07T20:20:56Z</dcterms:created>
  <dcterms:modified xsi:type="dcterms:W3CDTF">2021-11-07T22:44:35Z</dcterms:modified>
</cp:coreProperties>
</file>