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355" r:id="rId3"/>
    <p:sldId id="356" r:id="rId4"/>
    <p:sldId id="357" r:id="rId5"/>
    <p:sldId id="362" r:id="rId6"/>
    <p:sldId id="364" r:id="rId7"/>
    <p:sldId id="366" r:id="rId8"/>
    <p:sldId id="368" r:id="rId9"/>
    <p:sldId id="358" r:id="rId10"/>
    <p:sldId id="359" r:id="rId11"/>
    <p:sldId id="278" r:id="rId12"/>
    <p:sldId id="282" r:id="rId13"/>
    <p:sldId id="284" r:id="rId14"/>
    <p:sldId id="286" r:id="rId15"/>
    <p:sldId id="281" r:id="rId16"/>
    <p:sldId id="370" r:id="rId17"/>
    <p:sldId id="298" r:id="rId18"/>
    <p:sldId id="3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E9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731" autoAdjust="0"/>
    <p:restoredTop sz="94755" autoAdjust="0"/>
  </p:normalViewPr>
  <p:slideViewPr>
    <p:cSldViewPr>
      <p:cViewPr>
        <p:scale>
          <a:sx n="74" d="100"/>
          <a:sy n="74" d="100"/>
        </p:scale>
        <p:origin x="-103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EF4DB-29BF-459B-AAAE-9F1097E3578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465F7-4BFA-4798-9E90-994AF6B9DB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E739-95B4-4D70-8F4A-9A333EC9F7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F12-DFEA-490F-85B5-8D7F690C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E739-95B4-4D70-8F4A-9A333EC9F7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F12-DFEA-490F-85B5-8D7F690C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E739-95B4-4D70-8F4A-9A333EC9F7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F12-DFEA-490F-85B5-8D7F690C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E739-95B4-4D70-8F4A-9A333EC9F7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F12-DFEA-490F-85B5-8D7F690C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E739-95B4-4D70-8F4A-9A333EC9F7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F12-DFEA-490F-85B5-8D7F690C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E739-95B4-4D70-8F4A-9A333EC9F7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F12-DFEA-490F-85B5-8D7F690C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E739-95B4-4D70-8F4A-9A333EC9F7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F12-DFEA-490F-85B5-8D7F690C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E739-95B4-4D70-8F4A-9A333EC9F7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F12-DFEA-490F-85B5-8D7F690C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E739-95B4-4D70-8F4A-9A333EC9F7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F12-DFEA-490F-85B5-8D7F690C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E739-95B4-4D70-8F4A-9A333EC9F7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F12-DFEA-490F-85B5-8D7F690C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E739-95B4-4D70-8F4A-9A333EC9F7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F12-DFEA-490F-85B5-8D7F690C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8E739-95B4-4D70-8F4A-9A333EC9F7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F0F12-DFEA-490F-85B5-8D7F690C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png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uit.ru/EDI/21_09_15_42/1442528435-4905/tutorial/908/objects/1/files/01_0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552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9"/>
            <a:ext cx="8640960" cy="358641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Застосування інтелект-карт в системі реалізації </a:t>
            </a:r>
            <a:r>
              <a:rPr lang="uk-UA" sz="4000" b="1" dirty="0" err="1" smtClean="0">
                <a:solidFill>
                  <a:schemeClr val="accent5">
                    <a:lumMod val="75000"/>
                  </a:schemeClr>
                </a:solidFill>
              </a:rPr>
              <a:t>діяльнісного</a:t>
            </a: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 підходу навчання молодших школярів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5602" name="Picture 2" descr="C:\Users\Master\Desktop\ЗОІППО\hotpng.com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55" y="3077308"/>
            <a:ext cx="5968090" cy="330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5529"/>
          <a:stretch>
            <a:fillRect/>
          </a:stretch>
        </p:blipFill>
        <p:spPr bwMode="auto">
          <a:xfrm>
            <a:off x="0" y="-13356"/>
            <a:ext cx="9144000" cy="687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Найбільша інтелект-карта в світі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340768"/>
            <a:ext cx="8856984" cy="1800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1600 школярів з 15-ти сінгапурських шкіл намалювали інтелект-карту присвячену історії Сінгапуру розміром з два бадмінтоні корти, яку вивісили на будівлі Сінгапурського Інституту Менеджменту 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internet-business.ru/blog/images/biggest_ma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708" y="2996952"/>
            <a:ext cx="52565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552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Скругленный прямоугольник 151"/>
          <p:cNvSpPr/>
          <p:nvPr/>
        </p:nvSpPr>
        <p:spPr>
          <a:xfrm>
            <a:off x="4860032" y="6021288"/>
            <a:ext cx="4176464" cy="72008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395536" y="4581128"/>
            <a:ext cx="8640960" cy="129614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4788024" y="3717032"/>
            <a:ext cx="4248472" cy="72008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788024" y="2852936"/>
            <a:ext cx="4248472" cy="72008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Застосування технології інтелект-карт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1520" y="908720"/>
            <a:ext cx="5616624" cy="792088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Технологія </a:t>
            </a:r>
            <a:r>
              <a:rPr lang="uk-UA" sz="2000" b="1" dirty="0" err="1" smtClean="0"/>
              <a:t>діяльнісного</a:t>
            </a:r>
            <a:r>
              <a:rPr lang="uk-UA" sz="2000" b="1" dirty="0" smtClean="0"/>
              <a:t> підходу</a:t>
            </a:r>
            <a:endParaRPr lang="ru-RU" sz="20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876256" y="908720"/>
            <a:ext cx="2016224" cy="792088"/>
          </a:xfrm>
          <a:prstGeom prst="flowChartAlternateProcess">
            <a:avLst/>
          </a:prstGeom>
          <a:ln w="3810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Метод інтелект-карт</a:t>
            </a:r>
            <a:endParaRPr lang="ru-RU" sz="20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339752" y="1916832"/>
            <a:ext cx="2016224" cy="936104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Система розвивального навчання</a:t>
            </a:r>
            <a:endParaRPr lang="ru-RU" sz="20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868144" y="1196752"/>
            <a:ext cx="100811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796136" y="1340768"/>
            <a:ext cx="108012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альтернативный процесс 11"/>
          <p:cNvSpPr/>
          <p:nvPr/>
        </p:nvSpPr>
        <p:spPr>
          <a:xfrm>
            <a:off x="4499992" y="1916832"/>
            <a:ext cx="2016224" cy="86409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Система проблемного навчання</a:t>
            </a:r>
            <a:endParaRPr lang="ru-RU" sz="2000" b="1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79512" y="1916832"/>
            <a:ext cx="2016224" cy="129614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Система особистісно-орієнтованого навчання</a:t>
            </a:r>
            <a:endParaRPr lang="ru-RU" sz="2000" b="1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699792" y="3501008"/>
            <a:ext cx="1656184" cy="93610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b="1" dirty="0" smtClean="0"/>
              <a:t>Оволодіння загальними способами дії</a:t>
            </a:r>
            <a:endParaRPr lang="ru-RU" b="1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699792" y="4725144"/>
            <a:ext cx="1656184" cy="93610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b="1" dirty="0" smtClean="0"/>
              <a:t>Самостійне відкриття законів</a:t>
            </a:r>
            <a:endParaRPr lang="ru-RU" b="1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67544" y="3356992"/>
            <a:ext cx="1872208" cy="108012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Розвиток особистості </a:t>
            </a:r>
            <a:r>
              <a:rPr lang="uk-UA" sz="1400" b="1" dirty="0" smtClean="0"/>
              <a:t>(мислення, пам’ять, творчі здібності)</a:t>
            </a:r>
            <a:endParaRPr lang="ru-RU" sz="1400" b="1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932040" y="2924944"/>
            <a:ext cx="2016224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b="1" dirty="0" smtClean="0"/>
              <a:t>Створення проблем ситуації</a:t>
            </a:r>
            <a:endParaRPr lang="ru-RU" b="1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932040" y="4653136"/>
            <a:ext cx="2016224" cy="10801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b="1" dirty="0" smtClean="0"/>
              <a:t>Переосмислення способів дій, знаходження правильної ідеї</a:t>
            </a:r>
            <a:endParaRPr lang="ru-RU" b="1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932040" y="6093296"/>
            <a:ext cx="2016224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b="1" dirty="0" smtClean="0"/>
              <a:t>Розв'язок проблем</a:t>
            </a:r>
            <a:endParaRPr lang="ru-RU" b="1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932040" y="3789040"/>
            <a:ext cx="2016224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b="1" dirty="0" smtClean="0"/>
              <a:t>Спроба подолати утруднення</a:t>
            </a:r>
            <a:endParaRPr lang="ru-RU" b="1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11560" y="4725144"/>
            <a:ext cx="1728192" cy="86409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Індивідуальна навчальна траєкторія</a:t>
            </a:r>
            <a:endParaRPr lang="ru-RU" b="1" dirty="0"/>
          </a:p>
        </p:txBody>
      </p:sp>
      <p:cxnSp>
        <p:nvCxnSpPr>
          <p:cNvPr id="32" name="Прямая соединительная линия 31"/>
          <p:cNvCxnSpPr>
            <a:stCxn id="13" idx="0"/>
          </p:cNvCxnSpPr>
          <p:nvPr/>
        </p:nvCxnSpPr>
        <p:spPr>
          <a:xfrm flipV="1">
            <a:off x="1187624" y="170080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6" idx="0"/>
          </p:cNvCxnSpPr>
          <p:nvPr/>
        </p:nvCxnSpPr>
        <p:spPr>
          <a:xfrm flipV="1">
            <a:off x="3347864" y="170080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508104" y="170080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51520" y="3068960"/>
            <a:ext cx="0" cy="20882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1"/>
          </p:cNvCxnSpPr>
          <p:nvPr/>
        </p:nvCxnSpPr>
        <p:spPr>
          <a:xfrm>
            <a:off x="251520" y="5157192"/>
            <a:ext cx="36004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3" idx="0"/>
          </p:cNvCxnSpPr>
          <p:nvPr/>
        </p:nvCxnSpPr>
        <p:spPr>
          <a:xfrm>
            <a:off x="1187624" y="1700808"/>
            <a:ext cx="0" cy="21602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6" idx="0"/>
          </p:cNvCxnSpPr>
          <p:nvPr/>
        </p:nvCxnSpPr>
        <p:spPr>
          <a:xfrm>
            <a:off x="3347864" y="1700808"/>
            <a:ext cx="0" cy="21602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2" idx="0"/>
          </p:cNvCxnSpPr>
          <p:nvPr/>
        </p:nvCxnSpPr>
        <p:spPr>
          <a:xfrm>
            <a:off x="5508104" y="1700808"/>
            <a:ext cx="0" cy="21602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483768" y="2852936"/>
            <a:ext cx="0" cy="23762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483768" y="4005064"/>
            <a:ext cx="2160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483768" y="5229200"/>
            <a:ext cx="2160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572000" y="2780928"/>
            <a:ext cx="0" cy="36004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572000" y="3284984"/>
            <a:ext cx="36004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572000" y="4077072"/>
            <a:ext cx="36004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572000" y="5229200"/>
            <a:ext cx="36004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Блок-схема: альтернативный процесс 73"/>
          <p:cNvSpPr/>
          <p:nvPr/>
        </p:nvSpPr>
        <p:spPr>
          <a:xfrm>
            <a:off x="7380312" y="2924944"/>
            <a:ext cx="158417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b="1" dirty="0" smtClean="0"/>
              <a:t>Виникнення ідеї</a:t>
            </a:r>
            <a:endParaRPr lang="ru-RU" b="1" dirty="0"/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7380312" y="3789040"/>
            <a:ext cx="158417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b="1" dirty="0" smtClean="0"/>
              <a:t>Мозковий штурм</a:t>
            </a:r>
            <a:endParaRPr lang="ru-RU" b="1" dirty="0"/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7380312" y="4653136"/>
            <a:ext cx="158417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b="1" dirty="0" smtClean="0"/>
              <a:t>Дослідження</a:t>
            </a:r>
            <a:endParaRPr lang="ru-RU" b="1" dirty="0"/>
          </a:p>
        </p:txBody>
      </p:sp>
      <p:sp>
        <p:nvSpPr>
          <p:cNvPr id="77" name="Блок-схема: альтернативный процесс 76"/>
          <p:cNvSpPr/>
          <p:nvPr/>
        </p:nvSpPr>
        <p:spPr>
          <a:xfrm>
            <a:off x="7380312" y="6093296"/>
            <a:ext cx="158417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b="1" dirty="0" smtClean="0"/>
              <a:t>Результат</a:t>
            </a:r>
            <a:endParaRPr lang="ru-RU" b="1" dirty="0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7092280" y="1700808"/>
            <a:ext cx="0" cy="468052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7092280" y="3284984"/>
            <a:ext cx="28803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75" idx="1"/>
          </p:cNvCxnSpPr>
          <p:nvPr/>
        </p:nvCxnSpPr>
        <p:spPr>
          <a:xfrm>
            <a:off x="7092280" y="4077072"/>
            <a:ext cx="28803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76" idx="1"/>
          </p:cNvCxnSpPr>
          <p:nvPr/>
        </p:nvCxnSpPr>
        <p:spPr>
          <a:xfrm>
            <a:off x="7092280" y="4941168"/>
            <a:ext cx="28803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endCxn id="77" idx="1"/>
          </p:cNvCxnSpPr>
          <p:nvPr/>
        </p:nvCxnSpPr>
        <p:spPr>
          <a:xfrm>
            <a:off x="7092280" y="6381328"/>
            <a:ext cx="28803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Блок-схема: альтернативный процесс 114"/>
          <p:cNvSpPr/>
          <p:nvPr/>
        </p:nvSpPr>
        <p:spPr>
          <a:xfrm>
            <a:off x="7380312" y="5301208"/>
            <a:ext cx="1584176" cy="4320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b="1" dirty="0" smtClean="0"/>
              <a:t>Дія</a:t>
            </a:r>
            <a:endParaRPr lang="ru-RU" b="1" dirty="0"/>
          </a:p>
        </p:txBody>
      </p:sp>
      <p:cxnSp>
        <p:nvCxnSpPr>
          <p:cNvPr id="120" name="Прямая со стрелкой 119"/>
          <p:cNvCxnSpPr/>
          <p:nvPr/>
        </p:nvCxnSpPr>
        <p:spPr>
          <a:xfrm>
            <a:off x="7092280" y="5517232"/>
            <a:ext cx="28803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 descr="http://manprogress.com/styles/views/pc/ru/images/methods/personal-progress-mind-map-1.png"/>
          <p:cNvPicPr/>
          <p:nvPr/>
        </p:nvPicPr>
        <p:blipFill>
          <a:blip r:embed="rId3" cstate="print"/>
          <a:srcRect l="4174" r="5509" b="8079"/>
          <a:stretch>
            <a:fillRect/>
          </a:stretch>
        </p:blipFill>
        <p:spPr bwMode="auto">
          <a:xfrm>
            <a:off x="7380312" y="1772816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" name="Прямая со стрелкой 91"/>
          <p:cNvCxnSpPr/>
          <p:nvPr/>
        </p:nvCxnSpPr>
        <p:spPr>
          <a:xfrm>
            <a:off x="4572000" y="6381328"/>
            <a:ext cx="36004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251520" y="3933056"/>
            <a:ext cx="216024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r="1552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Застосування інтелект-карт в системі реалізації </a:t>
            </a:r>
            <a:r>
              <a:rPr lang="uk-UA" sz="2800" b="1" dirty="0" err="1" smtClean="0">
                <a:solidFill>
                  <a:schemeClr val="accent5">
                    <a:lumMod val="50000"/>
                  </a:schemeClr>
                </a:solidFill>
              </a:rPr>
              <a:t>діяльнісного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 підходу навчання молодших школярів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40768"/>
            <a:ext cx="2952328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1. Актуалізація знань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3284984"/>
            <a:ext cx="1584176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Виникнення проблеми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276872"/>
            <a:ext cx="2520280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Актуалізація відомих способів дій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284984"/>
            <a:ext cx="2520280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Пробне завдання із утрудненням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3284984"/>
            <a:ext cx="2736304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Розміщення ключового слова у центрі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4149080"/>
            <a:ext cx="2520280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Фіксування утруднення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5013176"/>
            <a:ext cx="2520280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Виявлення місця та причин утруднення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5877272"/>
            <a:ext cx="2520280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Виникнення мети і теми уроку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915816" y="2276872"/>
          <a:ext cx="88270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Точечный рисунок" r:id="rId4" imgW="1380952" imgH="1352381" progId="PBrush">
                  <p:embed/>
                </p:oleObj>
              </mc:Choice>
              <mc:Fallback>
                <p:oleObj name="Точечный рисунок" r:id="rId4" imgW="1380952" imgH="135238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276872"/>
                        <a:ext cx="882707" cy="86409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15816" y="3284984"/>
          <a:ext cx="86409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Точечный рисунок" r:id="rId6" imgW="1380952" imgH="1352381" progId="PBrush">
                  <p:embed/>
                </p:oleObj>
              </mc:Choice>
              <mc:Fallback>
                <p:oleObj name="Точечный рисунок" r:id="rId6" imgW="1380952" imgH="1352381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284984"/>
                        <a:ext cx="864096" cy="72008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915816" y="5013176"/>
          <a:ext cx="86409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Точечный рисунок" r:id="rId8" imgW="1666667" imgH="1609524" progId="PBrush">
                  <p:embed/>
                </p:oleObj>
              </mc:Choice>
              <mc:Fallback>
                <p:oleObj name="Точечный рисунок" r:id="rId8" imgW="1666667" imgH="1609524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013176"/>
                        <a:ext cx="864096" cy="72008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915816" y="4149080"/>
          <a:ext cx="86409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Точечный рисунок" r:id="rId10" imgW="1600000" imgH="1276190" progId="PBrush">
                  <p:embed/>
                </p:oleObj>
              </mc:Choice>
              <mc:Fallback>
                <p:oleObj name="Точечный рисунок" r:id="rId10" imgW="1600000" imgH="1276190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149080"/>
                        <a:ext cx="864096" cy="72008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915816" y="5877272"/>
          <a:ext cx="86409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Точечный рисунок" r:id="rId12" imgW="1809524" imgH="1695687" progId="PBrush">
                  <p:embed/>
                </p:oleObj>
              </mc:Choice>
              <mc:Fallback>
                <p:oleObj name="Точечный рисунок" r:id="rId12" imgW="1809524" imgH="1695687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877272"/>
                        <a:ext cx="864096" cy="72008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Прямая со стрелкой 62"/>
          <p:cNvCxnSpPr/>
          <p:nvPr/>
        </p:nvCxnSpPr>
        <p:spPr>
          <a:xfrm>
            <a:off x="5868144" y="3645024"/>
            <a:ext cx="216024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5" idx="1"/>
          </p:cNvCxnSpPr>
          <p:nvPr/>
        </p:nvCxnSpPr>
        <p:spPr>
          <a:xfrm>
            <a:off x="3779912" y="3645024"/>
            <a:ext cx="504056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4283968" y="2276872"/>
            <a:ext cx="4536504" cy="7200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Створення інтелект-карт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0" name="Прямая со стрелкой 69"/>
          <p:cNvCxnSpPr>
            <a:endCxn id="8" idx="0"/>
          </p:cNvCxnSpPr>
          <p:nvPr/>
        </p:nvCxnSpPr>
        <p:spPr>
          <a:xfrm>
            <a:off x="7452320" y="2996952"/>
            <a:ext cx="0" cy="28803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7452320" y="4005064"/>
            <a:ext cx="0" cy="28803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355976" y="3933056"/>
            <a:ext cx="0" cy="108012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251520" y="2060848"/>
            <a:ext cx="0" cy="468052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6" idx="1"/>
          </p:cNvCxnSpPr>
          <p:nvPr/>
        </p:nvCxnSpPr>
        <p:spPr>
          <a:xfrm>
            <a:off x="251520" y="2708920"/>
            <a:ext cx="14401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7" idx="1"/>
          </p:cNvCxnSpPr>
          <p:nvPr/>
        </p:nvCxnSpPr>
        <p:spPr>
          <a:xfrm>
            <a:off x="251520" y="3645024"/>
            <a:ext cx="14401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9" idx="1"/>
          </p:cNvCxnSpPr>
          <p:nvPr/>
        </p:nvCxnSpPr>
        <p:spPr>
          <a:xfrm>
            <a:off x="251520" y="4509120"/>
            <a:ext cx="14401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0" idx="1"/>
          </p:cNvCxnSpPr>
          <p:nvPr/>
        </p:nvCxnSpPr>
        <p:spPr>
          <a:xfrm flipH="1">
            <a:off x="251520" y="5373216"/>
            <a:ext cx="14401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11" idx="1"/>
          </p:cNvCxnSpPr>
          <p:nvPr/>
        </p:nvCxnSpPr>
        <p:spPr>
          <a:xfrm>
            <a:off x="251520" y="6237312"/>
            <a:ext cx="14401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4499992" y="4149080"/>
            <a:ext cx="1296144" cy="4320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Мотивація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4355976" y="4365104"/>
            <a:ext cx="14401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076056" y="2996952"/>
            <a:ext cx="0" cy="28803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6" idx="1"/>
          </p:cNvCxnSpPr>
          <p:nvPr/>
        </p:nvCxnSpPr>
        <p:spPr>
          <a:xfrm>
            <a:off x="251520" y="2708920"/>
            <a:ext cx="144016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251520" y="3645024"/>
            <a:ext cx="144016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251520" y="4509120"/>
            <a:ext cx="144016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251520" y="5373216"/>
            <a:ext cx="144016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251520" y="6237312"/>
            <a:ext cx="144016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4355976" y="4365104"/>
            <a:ext cx="144016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Вертикальный свиток 78"/>
          <p:cNvSpPr/>
          <p:nvPr/>
        </p:nvSpPr>
        <p:spPr>
          <a:xfrm>
            <a:off x="6804248" y="4293096"/>
            <a:ext cx="1368152" cy="720080"/>
          </a:xfrm>
          <a:prstGeom prst="verticalScroll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Ключове слово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7452320" y="5013176"/>
            <a:ext cx="0" cy="28803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r="15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340768"/>
            <a:ext cx="2520280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2. Побудова проекту виходу із утруднення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95936" y="1340768"/>
            <a:ext cx="2016224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Мозковий штурм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276872"/>
            <a:ext cx="2232248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Вибір способу і засобів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284984"/>
            <a:ext cx="2232248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План побудови нового знання (блокада)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95536" y="2132856"/>
            <a:ext cx="0" cy="25922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771800" y="2276872"/>
          <a:ext cx="88270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Точечный рисунок" r:id="rId4" imgW="1380952" imgH="1352381" progId="PBrush">
                  <p:embed/>
                </p:oleObj>
              </mc:Choice>
              <mc:Fallback>
                <p:oleObj name="Точечный рисунок" r:id="rId4" imgW="1380952" imgH="135238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276872"/>
                        <a:ext cx="882707" cy="86409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771800" y="3284984"/>
          <a:ext cx="86409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Точечный рисунок" r:id="rId6" imgW="1380952" imgH="1352381" progId="PBrush">
                  <p:embed/>
                </p:oleObj>
              </mc:Choice>
              <mc:Fallback>
                <p:oleObj name="Точечный рисунок" r:id="rId6" imgW="1380952" imgH="135238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284984"/>
                        <a:ext cx="864096" cy="72008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Прямая со стрелкой 64"/>
          <p:cNvCxnSpPr>
            <a:stCxn id="4" idx="3"/>
            <a:endCxn id="5" idx="1"/>
          </p:cNvCxnSpPr>
          <p:nvPr/>
        </p:nvCxnSpPr>
        <p:spPr>
          <a:xfrm>
            <a:off x="2771800" y="1736812"/>
            <a:ext cx="1224136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5536" y="908720"/>
            <a:ext cx="0" cy="43204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771800" y="2276872"/>
          <a:ext cx="108184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Точечный рисунок" r:id="rId8" imgW="1609524" imgH="1286055" progId="PBrush">
                  <p:embed/>
                </p:oleObj>
              </mc:Choice>
              <mc:Fallback>
                <p:oleObj name="Точечный рисунок" r:id="rId8" imgW="1609524" imgH="1286055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276872"/>
                        <a:ext cx="1081848" cy="86409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771801" y="3284984"/>
          <a:ext cx="108011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Точечный рисунок" r:id="rId10" imgW="1828571" imgH="1704762" progId="PBrush">
                  <p:embed/>
                </p:oleObj>
              </mc:Choice>
              <mc:Fallback>
                <p:oleObj name="Точечный рисунок" r:id="rId10" imgW="1828571" imgH="1704762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1" y="3284984"/>
                        <a:ext cx="1080119" cy="10081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 стрелкой 44"/>
          <p:cNvCxnSpPr/>
          <p:nvPr/>
        </p:nvCxnSpPr>
        <p:spPr>
          <a:xfrm>
            <a:off x="6156176" y="1772816"/>
            <a:ext cx="0" cy="468052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6" idx="1"/>
          </p:cNvCxnSpPr>
          <p:nvPr/>
        </p:nvCxnSpPr>
        <p:spPr>
          <a:xfrm flipH="1">
            <a:off x="395536" y="2708920"/>
            <a:ext cx="14401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7" idx="1"/>
          </p:cNvCxnSpPr>
          <p:nvPr/>
        </p:nvCxnSpPr>
        <p:spPr>
          <a:xfrm flipH="1">
            <a:off x="395536" y="3789040"/>
            <a:ext cx="14401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4427984" y="2348880"/>
            <a:ext cx="1512168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Пошук інформації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427984" y="3140968"/>
            <a:ext cx="1512168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Обробка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інформації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427984" y="4077072"/>
            <a:ext cx="1512168" cy="4320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Планування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Прямая соединительная линия 51"/>
          <p:cNvCxnSpPr>
            <a:stCxn id="40" idx="1"/>
          </p:cNvCxnSpPr>
          <p:nvPr/>
        </p:nvCxnSpPr>
        <p:spPr>
          <a:xfrm flipH="1" flipV="1">
            <a:off x="4283968" y="2636912"/>
            <a:ext cx="144016" cy="3600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4283968" y="3573016"/>
            <a:ext cx="14401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4139952" y="3068960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6588224" y="2060848"/>
            <a:ext cx="2340768" cy="12961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Розміщення головних гілок інтелект-карти від ключового слова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6300192" y="3861048"/>
            <a:ext cx="2160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6588224" y="3501008"/>
            <a:ext cx="2304256" cy="15121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На гілках пишуться слова-асоціації, що розкривають ідею виходу із утруднення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4283968" y="2636912"/>
            <a:ext cx="0" cy="9361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43" idx="1"/>
          </p:cNvCxnSpPr>
          <p:nvPr/>
        </p:nvCxnSpPr>
        <p:spPr>
          <a:xfrm flipH="1">
            <a:off x="4139952" y="4293096"/>
            <a:ext cx="28803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3851920" y="2708920"/>
            <a:ext cx="1440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>
            <a:off x="3995936" y="3068960"/>
            <a:ext cx="14401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3995936" y="2708920"/>
            <a:ext cx="0" cy="36004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3995936" y="3068960"/>
            <a:ext cx="14401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H="1">
            <a:off x="3851920" y="3789040"/>
            <a:ext cx="14401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3995936" y="3789040"/>
            <a:ext cx="0" cy="504056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3995936" y="4293096"/>
            <a:ext cx="144016" cy="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>
            <a:endCxn id="6" idx="1"/>
          </p:cNvCxnSpPr>
          <p:nvPr/>
        </p:nvCxnSpPr>
        <p:spPr>
          <a:xfrm>
            <a:off x="467544" y="2708920"/>
            <a:ext cx="72008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395536" y="3789040"/>
            <a:ext cx="144016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4283968" y="2636912"/>
            <a:ext cx="14401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>
            <a:off x="4283968" y="3573016"/>
            <a:ext cx="14401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>
            <a:off x="4283968" y="4293096"/>
            <a:ext cx="144016" cy="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6516216" y="3861048"/>
            <a:ext cx="72008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6012160" y="1772816"/>
            <a:ext cx="144016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8" name="Рисунок 177" descr="hello_html_m41fce5da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188640"/>
            <a:ext cx="1008112" cy="11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 стрелкой 62"/>
          <p:cNvCxnSpPr/>
          <p:nvPr/>
        </p:nvCxnSpPr>
        <p:spPr>
          <a:xfrm>
            <a:off x="5004048" y="980728"/>
            <a:ext cx="0" cy="36004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139952" y="2060848"/>
            <a:ext cx="0" cy="266429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/>
          <p:nvPr/>
        </p:nvCxnSpPr>
        <p:spPr>
          <a:xfrm>
            <a:off x="4139952" y="5877272"/>
            <a:ext cx="0" cy="28803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>
            <a:off x="4139952" y="6309320"/>
            <a:ext cx="0" cy="28803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4725144"/>
            <a:ext cx="29432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Прямая соединительная линия 58"/>
          <p:cNvCxnSpPr/>
          <p:nvPr/>
        </p:nvCxnSpPr>
        <p:spPr>
          <a:xfrm flipH="1">
            <a:off x="6300192" y="2924944"/>
            <a:ext cx="2160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300192" y="2924944"/>
            <a:ext cx="28803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300192" y="2924944"/>
            <a:ext cx="0" cy="93610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5940152" y="3429000"/>
            <a:ext cx="360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r="15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340768"/>
            <a:ext cx="2520280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3. </a:t>
            </a:r>
            <a:r>
              <a:rPr lang="uk-UA" b="1" dirty="0" err="1" smtClean="0"/>
              <a:t>“Відкриття”</a:t>
            </a:r>
            <a:r>
              <a:rPr lang="uk-UA" b="1" dirty="0" smtClean="0"/>
              <a:t> дітьми нового знання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1340768"/>
            <a:ext cx="2304256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Створення інтелект-карти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276872"/>
            <a:ext cx="2232248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Реалізація нового знання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284984"/>
            <a:ext cx="2232248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Фіксування нового способу дії в мовленні і знаками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771800" y="2276872"/>
          <a:ext cx="88270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Точечный рисунок" r:id="rId4" imgW="1380952" imgH="1352381" progId="PBrush">
                  <p:embed/>
                </p:oleObj>
              </mc:Choice>
              <mc:Fallback>
                <p:oleObj name="Точечный рисунок" r:id="rId4" imgW="1380952" imgH="135238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276872"/>
                        <a:ext cx="882707" cy="86409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Прямая со стрелкой 62"/>
          <p:cNvCxnSpPr/>
          <p:nvPr/>
        </p:nvCxnSpPr>
        <p:spPr>
          <a:xfrm>
            <a:off x="3995936" y="1052736"/>
            <a:ext cx="0" cy="28803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4" idx="3"/>
            <a:endCxn id="5" idx="1"/>
          </p:cNvCxnSpPr>
          <p:nvPr/>
        </p:nvCxnSpPr>
        <p:spPr>
          <a:xfrm>
            <a:off x="2771800" y="1736812"/>
            <a:ext cx="108012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5536" y="908720"/>
            <a:ext cx="0" cy="43204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796136" y="1052736"/>
            <a:ext cx="0" cy="27964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6" idx="1"/>
          </p:cNvCxnSpPr>
          <p:nvPr/>
        </p:nvCxnSpPr>
        <p:spPr>
          <a:xfrm flipH="1">
            <a:off x="323528" y="2708920"/>
            <a:ext cx="21602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7" idx="1"/>
          </p:cNvCxnSpPr>
          <p:nvPr/>
        </p:nvCxnSpPr>
        <p:spPr>
          <a:xfrm flipH="1">
            <a:off x="323528" y="3789040"/>
            <a:ext cx="21602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4283968" y="2276872"/>
            <a:ext cx="1872208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Структурування інформації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283968" y="3140968"/>
            <a:ext cx="1872208" cy="4320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Модулювання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3968" y="3717032"/>
            <a:ext cx="1872208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chemeClr val="accent2">
                    <a:lumMod val="50000"/>
                  </a:schemeClr>
                </a:solidFill>
              </a:rPr>
              <a:t>Переосмислення способів дій</a:t>
            </a:r>
            <a:endParaRPr lang="ru-RU" sz="1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Прямая соединительная линия 51"/>
          <p:cNvCxnSpPr>
            <a:stCxn id="40" idx="1"/>
          </p:cNvCxnSpPr>
          <p:nvPr/>
        </p:nvCxnSpPr>
        <p:spPr>
          <a:xfrm flipH="1">
            <a:off x="4139952" y="2636912"/>
            <a:ext cx="14401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4139952" y="3356992"/>
            <a:ext cx="14401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4139952" y="4005064"/>
            <a:ext cx="14401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6660232" y="1340768"/>
            <a:ext cx="230425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Розміщення гілок другого рівня від головних гілок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6156176" y="1772816"/>
            <a:ext cx="21602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6660232" y="2420888"/>
            <a:ext cx="2304256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Слова з малюнками запам'ятовуються в 6 разів краще, ніж просто слова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39552" y="4437112"/>
            <a:ext cx="2232248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Розв'язання проблемного завдання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771800" y="2276872"/>
          <a:ext cx="88883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Точечный рисунок" r:id="rId6" imgW="1009791" imgH="980952" progId="PBrush">
                  <p:embed/>
                </p:oleObj>
              </mc:Choice>
              <mc:Fallback>
                <p:oleObj name="Точечный рисунок" r:id="rId6" imgW="1009791" imgH="980952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276872"/>
                        <a:ext cx="888838" cy="86409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2771775" y="4437063"/>
          <a:ext cx="936129" cy="1008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Точечный рисунок" r:id="rId8" imgW="1028844" imgH="1000000" progId="PBrush">
                  <p:embed/>
                </p:oleObj>
              </mc:Choice>
              <mc:Fallback>
                <p:oleObj name="Точечный рисунок" r:id="rId8" imgW="1028844" imgH="1000000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437063"/>
                        <a:ext cx="936129" cy="100816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>
            <a:off x="323528" y="2060848"/>
            <a:ext cx="0" cy="288032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36" idx="1"/>
          </p:cNvCxnSpPr>
          <p:nvPr/>
        </p:nvCxnSpPr>
        <p:spPr>
          <a:xfrm>
            <a:off x="323528" y="4941168"/>
            <a:ext cx="216024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4283968" y="4437112"/>
            <a:ext cx="1872208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Перетворення моделей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H="1">
            <a:off x="4139952" y="4725144"/>
            <a:ext cx="14401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139952" y="2636912"/>
            <a:ext cx="0" cy="208823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4139952" y="2636912"/>
            <a:ext cx="14401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4139952" y="3356992"/>
            <a:ext cx="14401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4139952" y="4005064"/>
            <a:ext cx="14401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4139952" y="4725144"/>
            <a:ext cx="14401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467544" y="2708920"/>
            <a:ext cx="72008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23528" y="3789040"/>
            <a:ext cx="21602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3635896" y="2708920"/>
            <a:ext cx="14401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3779912" y="2708920"/>
            <a:ext cx="0" cy="1008112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3923928" y="3717032"/>
            <a:ext cx="216024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Скругленный прямоугольник 106"/>
          <p:cNvSpPr/>
          <p:nvPr/>
        </p:nvSpPr>
        <p:spPr>
          <a:xfrm>
            <a:off x="4283968" y="5157192"/>
            <a:ext cx="1872208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chemeClr val="accent2">
                    <a:lumMod val="50000"/>
                  </a:schemeClr>
                </a:solidFill>
              </a:rPr>
              <a:t>Логічний ланцюг міркувань</a:t>
            </a:r>
            <a:endParaRPr lang="ru-RU" sz="1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83968" y="5877272"/>
            <a:ext cx="1872208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Доведення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3995936" y="6165304"/>
            <a:ext cx="288032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3995936" y="1988840"/>
            <a:ext cx="0" cy="417646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3779912" y="3717032"/>
            <a:ext cx="14401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>
            <a:off x="2771800" y="4005064"/>
            <a:ext cx="108012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3851920" y="4005064"/>
            <a:ext cx="0" cy="13681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3851920" y="5373216"/>
            <a:ext cx="432048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3275856" y="5417840"/>
            <a:ext cx="0" cy="74746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3275856" y="6237312"/>
            <a:ext cx="1008112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Скругленный прямоугольник 144"/>
          <p:cNvSpPr/>
          <p:nvPr/>
        </p:nvSpPr>
        <p:spPr>
          <a:xfrm>
            <a:off x="6660232" y="3645024"/>
            <a:ext cx="2304256" cy="1728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Відображення взаємозв'язків між частинами, поява нової точки зору, нових ідей і думок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6660232" y="5517232"/>
            <a:ext cx="2304256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Досягнення мети відповідно до створеної інтелект-карти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>
            <a:off x="6372200" y="1772816"/>
            <a:ext cx="0" cy="432048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6516216" y="1844824"/>
            <a:ext cx="144016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>
            <a:off x="6300192" y="2924944"/>
            <a:ext cx="36004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>
            <a:off x="6516216" y="4077072"/>
            <a:ext cx="144016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/>
          <p:nvPr/>
        </p:nvCxnSpPr>
        <p:spPr>
          <a:xfrm>
            <a:off x="6372200" y="6093296"/>
            <a:ext cx="288032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6516216" y="1844824"/>
            <a:ext cx="0" cy="223224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5517232"/>
            <a:ext cx="2088232" cy="117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Прямая соединительная линия 71"/>
          <p:cNvCxnSpPr/>
          <p:nvPr/>
        </p:nvCxnSpPr>
        <p:spPr>
          <a:xfrm>
            <a:off x="6300192" y="2636912"/>
            <a:ext cx="0" cy="208823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156176" y="2636912"/>
            <a:ext cx="144016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6156176" y="3356992"/>
            <a:ext cx="144016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6156176" y="4077072"/>
            <a:ext cx="144016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6156176" y="4725144"/>
            <a:ext cx="144016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145" idx="2"/>
          </p:cNvCxnSpPr>
          <p:nvPr/>
        </p:nvCxnSpPr>
        <p:spPr>
          <a:xfrm>
            <a:off x="7812360" y="5373216"/>
            <a:ext cx="0" cy="14401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552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Використання на різних уроках 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2758"/>
          <a:stretch/>
        </p:blipFill>
        <p:spPr bwMode="auto">
          <a:xfrm>
            <a:off x="5724127" y="3717032"/>
            <a:ext cx="3024337" cy="23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33362" t="1890" r="6407" b="30071"/>
          <a:stretch/>
        </p:blipFill>
        <p:spPr bwMode="auto">
          <a:xfrm>
            <a:off x="5724128" y="1268760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l="15696"/>
          <a:stretch/>
        </p:blipFill>
        <p:spPr bwMode="auto">
          <a:xfrm>
            <a:off x="188638" y="1268760"/>
            <a:ext cx="542240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9" y="908720"/>
            <a:ext cx="898273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" y="1019051"/>
            <a:ext cx="8267342" cy="529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78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552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50674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904" y="4005064"/>
            <a:ext cx="1584176" cy="21602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Переваги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1844824"/>
            <a:ext cx="201622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Легко навчитися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3284984"/>
            <a:ext cx="165618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Запам'ятовуємо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2780928"/>
            <a:ext cx="93610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Відразу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6" y="3356992"/>
            <a:ext cx="792088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Багато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3861048"/>
            <a:ext cx="93610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Якісно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1760" y="4869160"/>
            <a:ext cx="93610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Задіємо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4581128"/>
            <a:ext cx="1080120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Творчість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5013176"/>
            <a:ext cx="158417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Весь потенціал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0072" y="1124744"/>
            <a:ext cx="1008112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Пишемо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60232" y="476672"/>
            <a:ext cx="1872208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Із задоволенням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76256" y="1052736"/>
            <a:ext cx="122413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Швидко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32240" y="1628800"/>
            <a:ext cx="93610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Мало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52120" y="3212976"/>
            <a:ext cx="792088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Видно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2780928"/>
            <a:ext cx="165618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Взаємозв'язки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48264" y="3140968"/>
            <a:ext cx="1152128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Структуру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20272" y="3645024"/>
            <a:ext cx="93610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Логіку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48064" y="5229200"/>
            <a:ext cx="129614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Розвиваємо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32240" y="4869160"/>
            <a:ext cx="1152128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Мислення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92280" y="5733256"/>
            <a:ext cx="93610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Пам'ять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48264" y="6237312"/>
            <a:ext cx="720080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Уяву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12360" y="4581128"/>
            <a:ext cx="9361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Творче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487816" y="5229200"/>
            <a:ext cx="165618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Логічне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552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</a:rPr>
              <a:t>Бажаємо творчих успіхів, </a:t>
            </a:r>
          </a:p>
          <a:p>
            <a:pPr algn="ctr">
              <a:buNone/>
            </a:pPr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</a:rPr>
              <a:t>цікавих ідей, </a:t>
            </a:r>
          </a:p>
          <a:p>
            <a:pPr algn="ctr">
              <a:buNone/>
            </a:pPr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</a:rPr>
              <a:t>задоволення від своєї роботи! </a:t>
            </a:r>
          </a:p>
          <a:p>
            <a:pPr algn="ctr">
              <a:buNone/>
            </a:pPr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</a:rPr>
              <a:t>Дякуємо за увагу!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552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50000"/>
                  </a:schemeClr>
                </a:solidFill>
              </a:rPr>
              <a:t>MIND MAPS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</a:rPr>
              <a:t>в перекладі з англійської мови)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645024"/>
            <a:ext cx="2232248" cy="108012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MIND MAPS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844824"/>
            <a:ext cx="1728192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Інтелект-карта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2996952"/>
            <a:ext cx="1728192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Ментальна карта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240" y="4293096"/>
            <a:ext cx="1728192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Карта пам’яті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5445224"/>
            <a:ext cx="1728192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Карта знань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9792" y="1844824"/>
            <a:ext cx="1728192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Асоціативна карта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43808" y="5445224"/>
            <a:ext cx="1728192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Діаграма зв’язків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92" y="3068960"/>
            <a:ext cx="1728192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Карта думок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9592" y="4365104"/>
            <a:ext cx="1728192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Карта розуму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>
            <a:stCxn id="5" idx="0"/>
            <a:endCxn id="11" idx="2"/>
          </p:cNvCxnSpPr>
          <p:nvPr/>
        </p:nvCxnSpPr>
        <p:spPr>
          <a:xfrm flipH="1" flipV="1">
            <a:off x="3563888" y="2924944"/>
            <a:ext cx="1044116" cy="72008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0"/>
            <a:endCxn id="7" idx="2"/>
          </p:cNvCxnSpPr>
          <p:nvPr/>
        </p:nvCxnSpPr>
        <p:spPr>
          <a:xfrm flipV="1">
            <a:off x="4608004" y="2924944"/>
            <a:ext cx="1044116" cy="72008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8" idx="1"/>
          </p:cNvCxnSpPr>
          <p:nvPr/>
        </p:nvCxnSpPr>
        <p:spPr>
          <a:xfrm flipV="1">
            <a:off x="5796136" y="3537012"/>
            <a:ext cx="864096" cy="61206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9" idx="1"/>
          </p:cNvCxnSpPr>
          <p:nvPr/>
        </p:nvCxnSpPr>
        <p:spPr>
          <a:xfrm>
            <a:off x="5796136" y="4149080"/>
            <a:ext cx="936104" cy="684076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  <a:endCxn id="10" idx="0"/>
          </p:cNvCxnSpPr>
          <p:nvPr/>
        </p:nvCxnSpPr>
        <p:spPr>
          <a:xfrm>
            <a:off x="4608004" y="4725144"/>
            <a:ext cx="1116124" cy="72008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2"/>
            <a:endCxn id="12" idx="0"/>
          </p:cNvCxnSpPr>
          <p:nvPr/>
        </p:nvCxnSpPr>
        <p:spPr>
          <a:xfrm flipH="1">
            <a:off x="3707904" y="4725144"/>
            <a:ext cx="900100" cy="72008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1"/>
            <a:endCxn id="14" idx="3"/>
          </p:cNvCxnSpPr>
          <p:nvPr/>
        </p:nvCxnSpPr>
        <p:spPr>
          <a:xfrm flipH="1">
            <a:off x="2627784" y="4185084"/>
            <a:ext cx="864096" cy="72008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1"/>
            <a:endCxn id="13" idx="3"/>
          </p:cNvCxnSpPr>
          <p:nvPr/>
        </p:nvCxnSpPr>
        <p:spPr>
          <a:xfrm flipH="1" flipV="1">
            <a:off x="2627784" y="3609020"/>
            <a:ext cx="864096" cy="576064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5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Тоні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</a:rPr>
              <a:t>Б’юзен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268760"/>
            <a:ext cx="4402832" cy="52565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8400" dirty="0" smtClean="0"/>
              <a:t>	</a:t>
            </a:r>
            <a:endParaRPr lang="uk-UA" sz="8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5782" name="Picture 6" descr="https://i.ytimg.com/vi/tAUsZ9eiorY/hqdefault.jpg"/>
          <p:cNvPicPr>
            <a:picLocks noChangeAspect="1" noChangeArrowheads="1"/>
          </p:cNvPicPr>
          <p:nvPr/>
        </p:nvPicPr>
        <p:blipFill>
          <a:blip r:embed="rId3" cstate="print"/>
          <a:srcRect t="10500" r="19676" b="9701"/>
          <a:stretch>
            <a:fillRect/>
          </a:stretch>
        </p:blipFill>
        <p:spPr bwMode="auto">
          <a:xfrm>
            <a:off x="395536" y="1484784"/>
            <a:ext cx="3672408" cy="2736304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0" y="4293096"/>
            <a:ext cx="4032448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8000" b="1" i="0" u="none" strike="noStrike" kern="120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Тоні </a:t>
            </a:r>
            <a:r>
              <a:rPr kumimoji="0" lang="uk-UA" sz="80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Б’юзен</a:t>
            </a:r>
            <a:r>
              <a:rPr kumimoji="0" lang="uk-UA" sz="8000" b="1" i="0" u="none" strike="noStrike" kern="120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uk-UA" sz="8000" b="1" dirty="0">
                <a:solidFill>
                  <a:srgbClr val="4BACC6">
                    <a:lumMod val="50000"/>
                  </a:srgbClr>
                </a:solidFill>
              </a:rPr>
              <a:t>–</a:t>
            </a:r>
            <a:r>
              <a:rPr kumimoji="0" lang="uk-UA" sz="8000" b="1" i="0" u="none" strike="noStrike" kern="120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англійський психолог, лектор,</a:t>
            </a:r>
            <a:r>
              <a:rPr kumimoji="0" lang="uk-UA" sz="8000" b="1" i="0" u="none" strike="noStrike" kern="1200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консультант з питань інтелекту,</a:t>
            </a:r>
            <a:r>
              <a:rPr kumimoji="0" lang="uk-UA" sz="8000" b="1" i="0" u="none" strike="noStrike" kern="120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автор методики запам'ятовування, творчості та організації мислення – </a:t>
            </a:r>
            <a:r>
              <a:rPr kumimoji="0" lang="uk-UA" sz="80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mind</a:t>
            </a:r>
            <a:r>
              <a:rPr kumimoji="0" lang="uk-UA" sz="8000" b="1" i="0" u="none" strike="noStrike" kern="120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80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maps</a:t>
            </a:r>
            <a:endParaRPr kumimoji="0" lang="uk-UA" sz="8000" b="1" i="0" u="none" strike="noStrike" kern="1200" cap="none" spc="0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5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 rot="21369777">
            <a:off x="4351301" y="1344512"/>
            <a:ext cx="1296144" cy="2016224"/>
            <a:chOff x="135" y="622"/>
            <a:chExt cx="1021" cy="1595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" y="622"/>
              <a:ext cx="1022" cy="1596"/>
            </a:xfrm>
            <a:prstGeom prst="rect">
              <a:avLst/>
            </a:prstGeom>
            <a:noFill/>
            <a:ln w="9360">
              <a:solidFill>
                <a:srgbClr val="8A7425"/>
              </a:solidFill>
              <a:miter lim="800000"/>
              <a:headEnd/>
              <a:tailEnd/>
            </a:ln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35" y="622"/>
              <a:ext cx="1022" cy="15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16178">
            <a:off x="4370845" y="3696222"/>
            <a:ext cx="1324948" cy="2016224"/>
          </a:xfrm>
          <a:prstGeom prst="rect">
            <a:avLst/>
          </a:prstGeom>
          <a:noFill/>
          <a:ln w="9360">
            <a:solidFill>
              <a:srgbClr val="8A7425"/>
            </a:solidFill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3283">
            <a:off x="5720700" y="4061632"/>
            <a:ext cx="1296144" cy="1972393"/>
          </a:xfrm>
          <a:prstGeom prst="rect">
            <a:avLst/>
          </a:prstGeom>
          <a:noFill/>
          <a:ln w="9360">
            <a:solidFill>
              <a:srgbClr val="8A7425"/>
            </a:solidFill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58441">
            <a:off x="5603280" y="1545377"/>
            <a:ext cx="1263238" cy="1894856"/>
          </a:xfrm>
          <a:prstGeom prst="rect">
            <a:avLst/>
          </a:prstGeom>
          <a:noFill/>
          <a:ln w="9360">
            <a:solidFill>
              <a:srgbClr val="8A7425"/>
            </a:solidFill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88029">
            <a:off x="7175549" y="3565331"/>
            <a:ext cx="1231678" cy="193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 descr="195357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13289">
            <a:off x="7624340" y="4485342"/>
            <a:ext cx="1141901" cy="1797436"/>
          </a:xfrm>
          <a:prstGeom prst="rect">
            <a:avLst/>
          </a:prstGeom>
          <a:noFill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 cstate="print"/>
          <a:srcRect l="16124" t="9676" r="16124" b="10478"/>
          <a:stretch>
            <a:fillRect/>
          </a:stretch>
        </p:blipFill>
        <p:spPr bwMode="auto">
          <a:xfrm rot="21290894">
            <a:off x="6837413" y="1248922"/>
            <a:ext cx="1247366" cy="1897900"/>
          </a:xfrm>
          <a:prstGeom prst="rect">
            <a:avLst/>
          </a:prstGeom>
          <a:noFill/>
          <a:ln w="9360">
            <a:solidFill>
              <a:srgbClr val="8A7425"/>
            </a:solidFill>
            <a:miter lim="800000"/>
            <a:headEnd/>
            <a:tailEnd/>
          </a:ln>
        </p:spPr>
      </p:pic>
      <p:pic>
        <p:nvPicPr>
          <p:cNvPr id="15" name="Picture 7" descr="buzan_razvi_pam_intel_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59208">
            <a:off x="7749144" y="1571038"/>
            <a:ext cx="117897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5529"/>
          <a:stretch>
            <a:fillRect/>
          </a:stretch>
        </p:blipFill>
        <p:spPr bwMode="auto">
          <a:xfrm>
            <a:off x="0" y="-4782"/>
            <a:ext cx="9144000" cy="686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Ефективність застосування інтелект-карт: 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зв’язок з будовою мозку людини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700" b="1" dirty="0" smtClean="0">
                <a:solidFill>
                  <a:schemeClr val="accent5">
                    <a:lumMod val="50000"/>
                  </a:schemeClr>
                </a:solidFill>
              </a:rPr>
              <a:t>(Функції мозку в процесі роботи з новою інформацією)</a:t>
            </a: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28800"/>
            <a:ext cx="5184576" cy="5040560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</a:rPr>
              <a:t>Введення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 інформації (сприйняття) через органи чуттів. </a:t>
            </a:r>
          </a:p>
          <a:p>
            <a:pPr marL="514350" indent="-514350" algn="just">
              <a:buAutoNum type="arabicPeriod"/>
            </a:pPr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</a:rPr>
              <a:t>Збереження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 інформації в пам’яті або  вилучення з пам'яті інформації (згадування).</a:t>
            </a:r>
          </a:p>
          <a:p>
            <a:pPr marL="514350" indent="-514350" algn="just">
              <a:buAutoNum type="arabicPeriod"/>
            </a:pPr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</a:rPr>
              <a:t>Аналіз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 інформації (обробка) – виявлення взаємозв’язків між характеристиками об’єкту та його асоціаціями з іншими об’єктами.</a:t>
            </a:r>
          </a:p>
          <a:p>
            <a:pPr marL="514350" indent="-514350" algn="just">
              <a:buAutoNum type="arabicPeriod"/>
            </a:pPr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</a:rPr>
              <a:t>Виведення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 інформації (передача) у вигляді продукту творчості.</a:t>
            </a:r>
          </a:p>
          <a:p>
            <a:pPr marL="514350" indent="-514350" algn="just">
              <a:buAutoNum type="arabicPeriod"/>
            </a:pPr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</a:rPr>
              <a:t>Управління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 всіма розумовими і фізичними процесами.</a:t>
            </a:r>
          </a:p>
        </p:txBody>
      </p:sp>
      <p:pic>
        <p:nvPicPr>
          <p:cNvPr id="5" name="Picture 2" descr="http://preview.turbosquid.com/Preview/2014/07/08__19_20_14/neurons1.JPG7c9ad63d-3990-4511-8be1-be8f123bef2a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2664296" cy="331236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5088414"/>
            <a:ext cx="320919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uk-UA" sz="8000" b="1" dirty="0" smtClean="0">
                <a:solidFill>
                  <a:schemeClr val="accent5">
                    <a:lumMod val="50000"/>
                  </a:schemeClr>
                </a:solidFill>
              </a:rPr>
              <a:t>Інтелект-карта – інструмент для відображення на папері ефективного способу думати</a:t>
            </a:r>
            <a:endParaRPr kumimoji="0" lang="uk-UA" sz="8000" b="1" i="0" u="none" strike="noStrike" kern="1200" cap="none" spc="0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5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5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Ефективність застосування інтелект-карт: 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зв’язок з будовою мозку людини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</a:rPr>
              <a:t>(Функціонування одночасно лівої і  правої півкулі головного мозку)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021288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uk-UA" sz="8000" b="1" dirty="0" smtClean="0">
                <a:solidFill>
                  <a:schemeClr val="accent5">
                    <a:lumMod val="50000"/>
                  </a:schemeClr>
                </a:solidFill>
              </a:rPr>
              <a:t>Надаючи перевагу роботі лівої півкулі, ми блокуємо здібність головного мозку бачити цілісну картину світу, асоціативно мислити</a:t>
            </a:r>
            <a:endParaRPr lang="ru-RU" sz="8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uk-UA" sz="8000" b="1" i="0" u="none" strike="noStrike" kern="1200" cap="none" spc="0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5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4888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0" name="Picture 2" descr="http://1.bp.blogspot.com/-GgI_kBH1eCg/UVoPqMIJdiI/AAAAAAAABuE/9CG0z-X03aY/s1600/426766_323289951039594_173044316064159_851079_93390209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5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Ефективність застосування інтелект-карт: 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зв’язок з будовою мозку людини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В основ</a:t>
            </a:r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</a:rPr>
              <a:t>і роботи мозку людини лежать асоціації)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021288"/>
            <a:ext cx="561662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uk-UA" sz="6800" b="1" dirty="0" smtClean="0">
                <a:solidFill>
                  <a:schemeClr val="accent5">
                    <a:lumMod val="50000"/>
                  </a:schemeClr>
                </a:solidFill>
              </a:rPr>
              <a:t>Приклад того, що зазвичай відбувається в голові дитини</a:t>
            </a:r>
            <a:endParaRPr lang="ru-RU" sz="6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uk-UA" sz="8000" b="1" i="0" u="none" strike="noStrike" kern="1200" cap="none" spc="0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5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580112" y="1700808"/>
            <a:ext cx="3240360" cy="42484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       В основі візуального мислення знаходяться два принципи: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асоціативне мислення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(зв’язок кожної думки з масою інших образів) і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ієрархія понять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(в кожному асоціативному ряді один із образів є головним – від нього розходяться гілки-доріжки до інших понять, ідей, спогадів)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 descr="http://www.intuit.ru/EDI/21_09_15_42/1442528435-4905/tutorial/908/objects/1/files/01_01sm.jpg">
            <a:hlinkClick r:id="rId3"/>
          </p:cNvPr>
          <p:cNvPicPr/>
          <p:nvPr/>
        </p:nvPicPr>
        <p:blipFill>
          <a:blip r:embed="rId4" cstate="print"/>
          <a:srcRect l="2466" t="2655" r="2466" b="2655"/>
          <a:stretch>
            <a:fillRect/>
          </a:stretch>
        </p:blipFill>
        <p:spPr bwMode="auto">
          <a:xfrm>
            <a:off x="179512" y="1484784"/>
            <a:ext cx="561662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5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Ефективність застосування інтелект-карт: 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зв’язок з будовою мозку людини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580112" y="2348881"/>
            <a:ext cx="3240360" cy="27363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Радіальний спосіб запису (від радіус) інтелект-карти допомагає мисленню в процесі обробки інформації і дозволяє охопити будь-яке питання з різних точок зору, комплексно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1138" name="Picture 2" descr="http://gomgal.lviv.ua/NewsFoto/mol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5191160" cy="345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5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Основна ідея інтелект-карти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Створюючи інтелект-карту, учень розвиває:</a:t>
            </a:r>
          </a:p>
          <a:p>
            <a:pPr algn="just">
              <a:spcAft>
                <a:spcPts val="1200"/>
              </a:spcAft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вміння свідомо вивчити матеріал, виділити в ньому головне і вилучити другорядне;</a:t>
            </a:r>
          </a:p>
          <a:p>
            <a:pPr algn="just">
              <a:spcAft>
                <a:spcPts val="1200"/>
              </a:spcAft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вміння аналізувати, порівнювати, класифікувати, встановлювати смислові, асоціативні, причинно-наслідкові зв’язки між поняттями, що є складовими частинами предметної області, яку він вивчає;</a:t>
            </a:r>
          </a:p>
          <a:p>
            <a:pPr algn="just">
              <a:spcAft>
                <a:spcPts val="1200"/>
              </a:spcAft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вміння будувати план власної діяльності, самостійно приймати рішення, вирішувати проблемні ситуації, формулювати висновки 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6440</TotalTime>
  <Words>441</Words>
  <Application>Microsoft Office PowerPoint</Application>
  <PresentationFormat>Экран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Точечный рисунок</vt:lpstr>
      <vt:lpstr>Застосування інтелект-карт в системі реалізації діяльнісного підходу навчання молодших школярів</vt:lpstr>
      <vt:lpstr>MIND MAPS (в перекладі з англійської мови)</vt:lpstr>
      <vt:lpstr>Тоні Б’юзен</vt:lpstr>
      <vt:lpstr>Ефективність застосування інтелект-карт:  зв’язок з будовою мозку людини (Функції мозку в процесі роботи з новою інформацією)</vt:lpstr>
      <vt:lpstr>Ефективність застосування інтелект-карт:  зв’язок з будовою мозку людини (Функціонування одночасно лівої і  правої півкулі головного мозку)</vt:lpstr>
      <vt:lpstr>Презентация PowerPoint</vt:lpstr>
      <vt:lpstr>Ефективність застосування інтелект-карт:  зв’язок з будовою мозку людини (В основі роботи мозку людини лежать асоціації)</vt:lpstr>
      <vt:lpstr>Ефективність застосування інтелект-карт:  зв’язок з будовою мозку людини </vt:lpstr>
      <vt:lpstr>Основна ідея інтелект-карти</vt:lpstr>
      <vt:lpstr>Найбільша інтелект-карта в світі</vt:lpstr>
      <vt:lpstr>Застосування технології інтелект-карт</vt:lpstr>
      <vt:lpstr>Застосування інтелект-карт в системі реалізації діяльнісного підходу навчання молодших школярів</vt:lpstr>
      <vt:lpstr>Презентация PowerPoint</vt:lpstr>
      <vt:lpstr>Презентация PowerPoint</vt:lpstr>
      <vt:lpstr>Використання на різних уроках 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Юля</cp:lastModifiedBy>
  <cp:revision>567</cp:revision>
  <dcterms:created xsi:type="dcterms:W3CDTF">2016-10-15T17:02:19Z</dcterms:created>
  <dcterms:modified xsi:type="dcterms:W3CDTF">2022-08-19T08:57:13Z</dcterms:modified>
</cp:coreProperties>
</file>