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65" r:id="rId2"/>
    <p:sldId id="268" r:id="rId3"/>
    <p:sldId id="266" r:id="rId4"/>
    <p:sldId id="281" r:id="rId5"/>
    <p:sldId id="283" r:id="rId6"/>
    <p:sldId id="282" r:id="rId7"/>
    <p:sldId id="269" r:id="rId8"/>
    <p:sldId id="270" r:id="rId9"/>
    <p:sldId id="271" r:id="rId10"/>
    <p:sldId id="272" r:id="rId11"/>
    <p:sldId id="273" r:id="rId12"/>
    <p:sldId id="278" r:id="rId13"/>
    <p:sldId id="279" r:id="rId14"/>
    <p:sldId id="280" r:id="rId15"/>
    <p:sldId id="276" r:id="rId16"/>
    <p:sldId id="274" r:id="rId17"/>
    <p:sldId id="275" r:id="rId18"/>
    <p:sldId id="263" r:id="rId19"/>
    <p:sldId id="277" r:id="rId20"/>
    <p:sldId id="257" r:id="rId21"/>
    <p:sldId id="262" r:id="rId22"/>
    <p:sldId id="259" r:id="rId23"/>
    <p:sldId id="260" r:id="rId24"/>
    <p:sldId id="261" r:id="rId25"/>
    <p:sldId id="25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9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0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33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65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55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3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76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1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3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4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5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8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4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8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0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A362-08DC-4CE4-A06E-D9C098DD6EF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169849-5B7A-439C-B9F2-8541487A9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8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gUfDlR7DEULubQJqxgCDGpADV9-xdFqj" TargetMode="External"/><Relationship Id="rId2" Type="http://schemas.openxmlformats.org/officeDocument/2006/relationships/hyperlink" Target="https://drive.google.com/open?id=1eBlVmSWPJMtqBhAuyvihldrnrBUXaG4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drive.google.com/open?id=1TxCzUIJ0M8zomGW08Auua2nMmcGE0wv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3600" dirty="0" err="1" smtClean="0"/>
              <a:t>Навчальна</a:t>
            </a:r>
            <a:r>
              <a:rPr lang="ru-RU" sz="3600" dirty="0" smtClean="0"/>
              <a:t> </a:t>
            </a:r>
            <a:r>
              <a:rPr lang="ru-RU" sz="3600" dirty="0" err="1" smtClean="0"/>
              <a:t>дисципліна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1"/>
                </a:solidFill>
              </a:rPr>
              <a:t>«</a:t>
            </a:r>
            <a:r>
              <a:rPr lang="ru-RU" sz="3600" dirty="0" smtClean="0"/>
              <a:t> </a:t>
            </a:r>
            <a:r>
              <a:rPr lang="ru-RU" sz="3600" b="1" dirty="0" err="1" smtClean="0">
                <a:solidFill>
                  <a:schemeClr val="accent1"/>
                </a:solidFill>
              </a:rPr>
              <a:t>Трудове</a:t>
            </a: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</a:rPr>
              <a:t>навчання</a:t>
            </a:r>
            <a:r>
              <a:rPr lang="ru-RU" sz="3600" b="1" dirty="0" smtClean="0">
                <a:solidFill>
                  <a:schemeClr val="accent1"/>
                </a:solidFill>
              </a:rPr>
              <a:t> з методиками </a:t>
            </a:r>
            <a:r>
              <a:rPr lang="ru-RU" sz="3600" b="1" dirty="0" err="1" smtClean="0">
                <a:solidFill>
                  <a:schemeClr val="accent1"/>
                </a:solidFill>
              </a:rPr>
              <a:t>викладання</a:t>
            </a: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</a:rPr>
              <a:t>технологічної</a:t>
            </a:r>
            <a:r>
              <a:rPr lang="ru-RU" sz="3600" b="1" dirty="0" smtClean="0">
                <a:solidFill>
                  <a:schemeClr val="accent1"/>
                </a:solidFill>
              </a:rPr>
              <a:t> галузі»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Тема1:</a:t>
            </a:r>
            <a:r>
              <a:rPr lang="uk-U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a-ET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 питання методики з реалізації змісту освітньої галузі «Технології»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початковій школ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Особливістю змісту методики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орієнтація на технології</a:t>
            </a:r>
            <a:r>
              <a:rPr lang="aa-ET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притаманні українському народному декоративно-ужитковому мистецтву та ремеслам.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Значна увага приділяється якості відпрацювання  практичних робіт, організації самотійної роботи та індивідуальної творчої діяльності студентів у позанавчальний час</a:t>
            </a:r>
            <a:r>
              <a:rPr lang="aa-E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031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Методологічні засади методики трудового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a-ET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Методика трудового навчання, як і інші часткові методики, розкривається у змісті положень педагогіки, в основному дидактики, нових наукових досліджень психологів, педагогів-методистів. Дидактика як загальна теорія навчання науково визначає і пояснює основні аспекти трудового навчання, слугує його базою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787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Дидактичні принципи як наукова база змісту трудового навчання</a:t>
            </a:r>
            <a:r>
              <a:rPr lang="aa-ET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a-E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Принципи навчання, що розробляються дидактикою, визначають систему вимог до організації навчального процесу з будь-якої дисципліни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Зв'язок теорії з практикою</a:t>
            </a:r>
            <a:r>
              <a:rPr lang="aa-ET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Цей принцип означає, що теоретичні положення мають бути підтверджені практикою і, навпаки, трудові навички, набуті без теоретичних знань, тільки шляхом копіювання дій інших є вузькоремісничими. Вони не міцні. 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Принцип науковості</a:t>
            </a:r>
            <a:r>
              <a:rPr lang="aa-ET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вимагає, щоб трудовий процес проходив на науковій основі. Вчитель повинен давати учням вірогідні знання, користуватися науковою технологією.</a:t>
            </a:r>
            <a:endParaRPr lang="uk-UA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Принцип системності і послідовності</a:t>
            </a:r>
            <a:r>
              <a:rPr lang="aa-ET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означає послідовне розгортання змісту знань у навчальних програмах, підручниках, посібниках за системою, в якій кожний елемент навчального матеріалу логічно пов’язаний з іншими, що дає можливість здійснити навчально-пізнавальну діяльність учнів також у логічній послідовності.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aa-ET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Принцип доступності</a:t>
            </a:r>
            <a:r>
              <a:rPr lang="aa-ET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вимагає, щоб трудові завдання по  змісту, об’єму і способу виконання відповідали віку і рівню підготовки учнів, їх фізичним силам.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59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Дидактичні принципи як наукова база змісту трудового навчання</a:t>
            </a:r>
            <a:r>
              <a:rPr lang="aa-ET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Свідомість і активність учнів</a:t>
            </a:r>
            <a:r>
              <a:rPr lang="aa-ET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Втілення на практиці цього принципу залежить від змісту навчального матеріалу і особисто від педагогічної майстерності вчителя. Розвитку свідомості й активності учнів сприяє навчання дітей творчої самодіяльності, залучення їх до аналізу послідовності трудових дій, а також впровадження проблемних завдань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Політехнічний принцип</a:t>
            </a:r>
            <a:r>
              <a:rPr lang="aa-ET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навчання ставить завдання ознайомлю </a:t>
            </a:r>
            <a:r>
              <a:rPr lang="aa-ET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ати </a:t>
            </a:r>
            <a:r>
              <a:rPr lang="aa-ET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молодших школярів з основами сучасного  виробництва, машинами, різними матеріалами та способами їх обробки ручними знаряддями праці.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aa-ET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 прийомів роботи ручними знаряддями праці дає змогу молодшим школярам зрозуміти і сучасну машинну технологію, бо в основі навіть складних машин закладені принципи ручної праці.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74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Значення трудового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7253"/>
            <a:ext cx="8596668" cy="492980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Розвивальний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 трудового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endParaRPr lang="ru-RU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Розумовий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заняттях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endParaRPr lang="uk-UA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Ознайомлюючись з технологічним процесом виготовлення виробу, учні усвідомлюють і діяльність людини на виробництві. </a:t>
            </a:r>
            <a:endParaRPr lang="ru-RU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Виробництво будь-якого, виробу вимагає декілька етапів: конструювання, розробки послідовності виготовлення виробу; підготовки до роботи матеріалів, інструментів, обладнання; виконання технологічних операцій. </a:t>
            </a:r>
            <a:endParaRPr lang="uk-UA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трудовому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Аналіз програм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Державних стандартах початкової загальноосвітньої школи в галузі «Технології» (Трудове навчання) визначено, що метою цієї освітньої галузі в загальноосвітніх навчальних закладах є розвиток особистості через залучення школярів до творчої праці, засвоєння знань про властивості оброблюваних матеріалів (предметів праці), вивчення засобів праці (інструментів), формування конструктивного підходу до виконання трудових завдань, навчання безпеки праці. </a:t>
            </a:r>
            <a:endParaRPr lang="ru-RU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Аналізуючи альбоми і підручники майбутній вчитель має  орієнтуватися в змісті програми та підручників, вміти використовувати їх при плануванні та розробці планів-конспектів уроків «Дизайну і технологій», трудового навчання;</a:t>
            </a:r>
            <a:endParaRPr lang="ru-RU" sz="2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5232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aa-ET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процесі реалізації освітньої галузі </a:t>
            </a:r>
            <a:r>
              <a:rPr lang="uk-UA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uk-UA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Технлогії</a:t>
            </a:r>
            <a:r>
              <a:rPr lang="uk-UA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br>
              <a:rPr lang="uk-UA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 до НУШ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aa-ET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розв’язуються такі завдання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ознайомлення учнів з основними напрямами трудової діяльності та формування умінь і навичок роботи ручними знаряддями праці, що застосовуються в різних технологічних процесах; 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практичних умінь і навичок у художній і технічній праці; </a:t>
            </a:r>
            <a:endParaRPr lang="uk-UA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пропедевтичне ознайомлення зі світом професій; 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виховання позитивного ставлення до праці. 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63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a-ET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 освітньої галузі “Технологія” структуровано за наступними змістовими лініями: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Напрями трудової діяльності.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Трудове виховання і професійна інформація.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Пропедевтика інформаційної культури.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Творча праця.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25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3635" y="40304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0" i="0" dirty="0" smtClean="0">
                <a:solidFill>
                  <a:srgbClr val="4D0F30"/>
                </a:solidFill>
                <a:effectLst/>
                <a:latin typeface="Arial" panose="020B0604020202020204" pitchFamily="34" charset="0"/>
              </a:rPr>
              <a:t>Нова </a:t>
            </a:r>
            <a:r>
              <a:rPr lang="ru-RU" b="0" i="0" dirty="0" err="1" smtClean="0">
                <a:solidFill>
                  <a:srgbClr val="4D0F30"/>
                </a:solidFill>
                <a:effectLst/>
                <a:latin typeface="Arial" panose="020B0604020202020204" pitchFamily="34" charset="0"/>
              </a:rPr>
              <a:t>українська</a:t>
            </a:r>
            <a:r>
              <a:rPr lang="ru-RU" b="0" i="0" dirty="0" smtClean="0">
                <a:solidFill>
                  <a:srgbClr val="4D0F30"/>
                </a:solidFill>
                <a:effectLst/>
                <a:latin typeface="Arial" panose="020B0604020202020204" pitchFamily="34" charset="0"/>
              </a:rPr>
              <a:t> школа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Концептуальні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 засади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реформування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середньої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освіти</a:t>
            </a:r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ru-RU" b="0" i="0" dirty="0" smtClean="0">
              <a:solidFill>
                <a:srgbClr val="4D0F3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b="0" i="0" dirty="0" err="1" smtClean="0">
                <a:solidFill>
                  <a:srgbClr val="4D0F30"/>
                </a:solidFill>
                <a:effectLst/>
                <a:latin typeface="Arial" panose="020B0604020202020204" pitchFamily="34" charset="0"/>
              </a:rPr>
              <a:t>Державний</a:t>
            </a:r>
            <a:r>
              <a:rPr lang="ru-RU" b="0" i="0" dirty="0" smtClean="0">
                <a:solidFill>
                  <a:srgbClr val="4D0F30"/>
                </a:solidFill>
                <a:effectLst/>
                <a:latin typeface="Arial" panose="020B0604020202020204" pitchFamily="34" charset="0"/>
              </a:rPr>
              <a:t> стандарт </a:t>
            </a:r>
            <a:r>
              <a:rPr lang="ru-RU" b="0" i="0" dirty="0" err="1" smtClean="0">
                <a:solidFill>
                  <a:srgbClr val="4D0F30"/>
                </a:solidFill>
                <a:effectLst/>
                <a:latin typeface="Arial" panose="020B0604020202020204" pitchFamily="34" charset="0"/>
              </a:rPr>
              <a:t>початкової</a:t>
            </a:r>
            <a:r>
              <a:rPr lang="ru-RU" b="0" i="0" dirty="0" smtClean="0">
                <a:solidFill>
                  <a:srgbClr val="4D0F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4D0F30"/>
                </a:solidFill>
                <a:effectLst/>
                <a:latin typeface="Arial" panose="020B0604020202020204" pitchFamily="34" charset="0"/>
              </a:rPr>
              <a:t>освіти</a:t>
            </a:r>
            <a:endParaRPr lang="ru-RU" b="0" i="0" dirty="0" smtClean="0">
              <a:solidFill>
                <a:srgbClr val="4D0F3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ЗАТВЕРДЖЕНО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постановою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Кабінету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Міністрів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України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 21 лютого 2018 р. № 87</a:t>
            </a:r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4D0F30"/>
                </a:solidFill>
                <a:effectLst/>
                <a:latin typeface="Arial" panose="020B0604020202020204" pitchFamily="34" charset="0"/>
              </a:rPr>
              <a:t>Постанова КМУ № 666</a:t>
            </a:r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 tooltip="https://drive.google.com/open?id=1TxCzUIJ0M8zomGW08Auua2nMmcGE0wvM"/>
              </a:rPr>
              <a:t>Постанова КМУ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 tooltip="https://drive.google.com/open?id=1TxCzUIJ0M8zomGW08Auua2nMmcGE0wvM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 tooltip="https://drive.google.com/open?id=1TxCzUIJ0M8zomGW08Auua2nMmcGE0wvM"/>
              </a:rPr>
              <a:t> 24.07.2019 № 666 "Про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 tooltip="https://drive.google.com/open?id=1TxCzUIJ0M8zomGW08Auua2nMmcGE0wvM"/>
              </a:rPr>
              <a:t>внесення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 tooltip="https://drive.google.com/open?id=1TxCzUIJ0M8zomGW08Auua2nMmcGE0wvM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 tooltip="https://drive.google.com/open?id=1TxCzUIJ0M8zomGW08Auua2nMmcGE0wvM"/>
              </a:rPr>
              <a:t>змін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 tooltip="https://drive.google.com/open?id=1TxCzUIJ0M8zomGW08Auua2nMmcGE0wvM"/>
              </a:rPr>
              <a:t> до Державного стандарту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 tooltip="https://drive.google.com/open?id=1TxCzUIJ0M8zomGW08Auua2nMmcGE0wvM"/>
              </a:rPr>
              <a:t>початкової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 tooltip="https://drive.google.com/open?id=1TxCzUIJ0M8zomGW08Auua2nMmcGE0wvM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 tooltip="https://drive.google.com/open?id=1TxCzUIJ0M8zomGW08Auua2nMmcGE0wvM"/>
              </a:rPr>
              <a:t>школи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 tooltip="https://drive.google.com/open?id=1TxCzUIJ0M8zomGW08Auua2nMmcGE0wvM"/>
              </a:rPr>
              <a:t>"</a:t>
            </a:r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7577" y="521804"/>
            <a:ext cx="3800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НУШ - змістова лінія «Технології»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змісті навчальної програми з трудового навчання визначено декілька видів праці: </a:t>
            </a:r>
            <a:endParaRPr lang="ru-RU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папером і картоном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тканиною та природними матеріалами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технічне конструювання й моделювання. </a:t>
            </a:r>
            <a:endParaRPr lang="ru-RU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34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Предмет і зміст навчальної дисципліни, її методологічні основи.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мета та завдання галузі “ Технології» в освітньому процесі початкової школи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історія розвитку  трудового навчання в школі: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програми технологічної освітньої галузі початкової школи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81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670"/>
            <a:ext cx="9040745" cy="5047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613" y="4422913"/>
            <a:ext cx="3355387" cy="25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2" y="342693"/>
            <a:ext cx="5317435" cy="35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3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452" y="2107096"/>
            <a:ext cx="5994952" cy="43341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96" y="1836754"/>
            <a:ext cx="4243184" cy="3005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5069" y="367748"/>
            <a:ext cx="10436087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24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етодичне забезпечення навчального предмету «Дизайн і технології»;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4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6" y="449123"/>
            <a:ext cx="5023985" cy="37551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21" y="1814413"/>
            <a:ext cx="6663506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5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2425"/>
            <a:ext cx="83820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5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31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формувати знання здобувачів освіти  про  з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начення, мет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завдання галузі «Технології» в освітньому процесі початкової школи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зміст т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ворч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ої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предметно- перетворювальн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ої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діяльніст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учнів початкових класів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сновні види предметно- перетворювальної діяльності та їх зміст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розвивати вміння розрізняти зміст  предметно-перетворювальної,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художньо-творчої,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проєктно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-технологічної  діяльності, виховувати емоційно-чуттєве сприйняття мистецьких творів.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3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7079"/>
            <a:ext cx="4311793" cy="28693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286" y="477079"/>
            <a:ext cx="3897175" cy="29191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05155"/>
            <a:ext cx="4139514" cy="310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286" y="3710609"/>
            <a:ext cx="3989939" cy="2690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154" y="126888"/>
            <a:ext cx="2533650" cy="18097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3338" y="126888"/>
            <a:ext cx="4359965" cy="350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ІСТОРІЯ  Трудового навчання в школі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0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4" y="344349"/>
            <a:ext cx="3324019" cy="26771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29" y="344348"/>
            <a:ext cx="3894592" cy="2677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55" y="3890665"/>
            <a:ext cx="3940866" cy="2425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017" y="212035"/>
            <a:ext cx="2594528" cy="5235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338" y="3890665"/>
            <a:ext cx="3585469" cy="23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40" y="443116"/>
            <a:ext cx="8613912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1965"/>
            <a:ext cx="8596668" cy="472939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a-ET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Технологія (гр. мистецтво, ремесло, наука, вчення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сукупність знань про способи і засоби проведення виробничих процесів.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a-ET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 </a:t>
            </a:r>
            <a:r>
              <a:rPr lang="aa-ET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система заходів, покликана забезпечити найбільш ефективне використання трудових і матеріальних ресурсів, підвищення продуктивності праці.</a:t>
            </a:r>
            <a:endParaRPr lang="uk-UA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Пропедевтика -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скорочений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систематизованому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підготовчий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вступний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 у будь-яку науку,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передує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глибокому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детальному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вивченню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4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003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a-ET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Методика трудового навчання – це наука</a:t>
            </a:r>
            <a:r>
              <a:rPr lang="aa-ET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яка досліджує особливості і закономірності педагогічного процесу на заняттях з праці і на основі цих </a:t>
            </a:r>
            <a:r>
              <a:rPr lang="aa-ET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закономірностей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aa-ET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галузі „Технологія”,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обгрунтовує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мету 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галузі;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aa-ET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розробляє завдання, зміст і методи позакласної і позашкільної роботи з техніки та праці;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24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Мета вивчення курсу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a-E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забезпечити озброєння майбутніх фахівців теоретичними знаннями та практичними уміннями і навичками, досвідом творчого вирішення завдань трудового навчання молодших школярів. Курс передбачає грунтовну технологічну та методичну підготовку студентів за спеціальністю “</a:t>
            </a:r>
            <a:r>
              <a:rPr lang="aa-E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Початко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 освіта</a:t>
            </a:r>
            <a:r>
              <a:rPr lang="aa-E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aa-E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проведення уроків та здійснення позакласної роботи з трудового навчання в І-ІV класах загальноосвітньої школи.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9823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</TotalTime>
  <Words>1070</Words>
  <Application>Microsoft Office PowerPoint</Application>
  <PresentationFormat>Широкоэкранный</PresentationFormat>
  <Paragraphs>72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Грань</vt:lpstr>
      <vt:lpstr> Навчальна дисципліна « Трудове навчання з методиками викладання технологічної галузі»</vt:lpstr>
      <vt:lpstr>ПЛАН</vt:lpstr>
      <vt:lpstr>Мета лекції</vt:lpstr>
      <vt:lpstr>Презентация PowerPoint</vt:lpstr>
      <vt:lpstr>Презентация PowerPoint</vt:lpstr>
      <vt:lpstr>Презентация PowerPoint</vt:lpstr>
      <vt:lpstr>Ключові слова</vt:lpstr>
      <vt:lpstr>Методика трудового навчання – це наука, яка досліджує особливості і закономірності педагогічного процесу на заняттях з праці і на основі цих закономірностей   </vt:lpstr>
      <vt:lpstr>Мета вивчення курсу </vt:lpstr>
      <vt:lpstr>Особливістю змісту методики </vt:lpstr>
      <vt:lpstr>Методологічні засади методики трудового навчання</vt:lpstr>
      <vt:lpstr>Дидактичні принципи як наукова база змісту трудового навчання </vt:lpstr>
      <vt:lpstr>Дидактичні принципи як наукова база змісту трудового навчання </vt:lpstr>
      <vt:lpstr>Значення трудового навчання</vt:lpstr>
      <vt:lpstr>Аналіз програм </vt:lpstr>
      <vt:lpstr>У процесі реалізації освітньої галузі «Технлогії»  відповідно до НУШ розв’язуються такі завдання:</vt:lpstr>
      <vt:lpstr>Зміст освітньої галузі “Технологія” структуровано за наступними змістовими лініями: </vt:lpstr>
      <vt:lpstr>Презентация PowerPoint</vt:lpstr>
      <vt:lpstr>НУШ - змістова лінія «Технології»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Sergey</cp:lastModifiedBy>
  <cp:revision>15</cp:revision>
  <dcterms:created xsi:type="dcterms:W3CDTF">2022-09-06T02:38:54Z</dcterms:created>
  <dcterms:modified xsi:type="dcterms:W3CDTF">2022-09-06T11:15:44Z</dcterms:modified>
</cp:coreProperties>
</file>