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9307-956B-4054-8517-594DD5C5D3B2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A15A-FB70-43D2-A6EE-57A824077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45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9307-956B-4054-8517-594DD5C5D3B2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A15A-FB70-43D2-A6EE-57A824077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98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9307-956B-4054-8517-594DD5C5D3B2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A15A-FB70-43D2-A6EE-57A824077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72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9307-956B-4054-8517-594DD5C5D3B2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A15A-FB70-43D2-A6EE-57A824077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9307-956B-4054-8517-594DD5C5D3B2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A15A-FB70-43D2-A6EE-57A824077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190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9307-956B-4054-8517-594DD5C5D3B2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A15A-FB70-43D2-A6EE-57A824077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8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9307-956B-4054-8517-594DD5C5D3B2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A15A-FB70-43D2-A6EE-57A824077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61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9307-956B-4054-8517-594DD5C5D3B2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A15A-FB70-43D2-A6EE-57A824077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34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9307-956B-4054-8517-594DD5C5D3B2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A15A-FB70-43D2-A6EE-57A824077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4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9307-956B-4054-8517-594DD5C5D3B2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A15A-FB70-43D2-A6EE-57A824077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02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9307-956B-4054-8517-594DD5C5D3B2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A15A-FB70-43D2-A6EE-57A824077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95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D9307-956B-4054-8517-594DD5C5D3B2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9A15A-FB70-43D2-A6EE-57A824077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16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40158" y="309093"/>
            <a:ext cx="7663201" cy="49326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-1371103" y="309093"/>
            <a:ext cx="100530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22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</a:rPr>
              <a:t>Картотека</a:t>
            </a:r>
          </a:p>
          <a:p>
            <a:pPr algn="ctr"/>
            <a:r>
              <a:rPr lang="ru-RU" sz="5400" b="1" dirty="0" smtClean="0">
                <a:ln w="222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</a:rPr>
              <a:t>                                    </a:t>
            </a:r>
            <a:r>
              <a:rPr lang="ru-RU" sz="5400" b="1" dirty="0" err="1" smtClean="0">
                <a:ln w="222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</a:rPr>
              <a:t>спостережень</a:t>
            </a:r>
            <a:endParaRPr lang="ru-RU" sz="5400" b="1" dirty="0">
              <a:ln w="22225">
                <a:solidFill>
                  <a:srgbClr val="00B05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5" y="1629256"/>
            <a:ext cx="4121239" cy="3612445"/>
          </a:xfrm>
          <a:prstGeom prst="ellipse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728892" y="2310893"/>
            <a:ext cx="143020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Ранн</a:t>
            </a:r>
            <a:r>
              <a:rPr lang="uk-UA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ій</a:t>
            </a:r>
            <a:r>
              <a:rPr lang="uk-UA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вік)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28141" y="6430732"/>
            <a:ext cx="1847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2889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12124" y="399246"/>
            <a:ext cx="8345510" cy="60659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t"/>
            <a:r>
              <a:rPr lang="ru-RU" sz="4000" b="1" dirty="0" err="1">
                <a:solidFill>
                  <a:srgbClr val="C00000"/>
                </a:solidFill>
              </a:rPr>
              <a:t>Спостереження</a:t>
            </a:r>
            <a:r>
              <a:rPr lang="ru-RU" sz="4000" b="1" dirty="0">
                <a:solidFill>
                  <a:srgbClr val="C00000"/>
                </a:solidFill>
              </a:rPr>
              <a:t> і </a:t>
            </a:r>
            <a:r>
              <a:rPr lang="ru-RU" sz="4000" b="1" dirty="0" err="1">
                <a:solidFill>
                  <a:srgbClr val="C00000"/>
                </a:solidFill>
              </a:rPr>
              <a:t>розглядання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метеликів</a:t>
            </a:r>
            <a:r>
              <a:rPr lang="ru-RU" sz="4000" b="1" dirty="0">
                <a:solidFill>
                  <a:srgbClr val="C00000"/>
                </a:solidFill>
              </a:rPr>
              <a:t> і </a:t>
            </a:r>
            <a:r>
              <a:rPr lang="ru-RU" sz="4000" b="1" dirty="0" err="1">
                <a:solidFill>
                  <a:srgbClr val="C00000"/>
                </a:solidFill>
              </a:rPr>
              <a:t>жуків</a:t>
            </a:r>
            <a:r>
              <a:rPr lang="ru-RU" sz="4000" b="1" dirty="0">
                <a:solidFill>
                  <a:srgbClr val="C00000"/>
                </a:solidFill>
              </a:rPr>
              <a:t>.</a:t>
            </a:r>
            <a:endParaRPr lang="ru-RU" sz="4000" dirty="0">
              <a:solidFill>
                <a:srgbClr val="C00000"/>
              </a:solidFill>
            </a:endParaRPr>
          </a:p>
          <a:p>
            <a:pPr fontAlgn="t"/>
            <a:r>
              <a:rPr lang="ru-RU" sz="2000" b="1" dirty="0"/>
              <a:t>Мета: </a:t>
            </a:r>
            <a:r>
              <a:rPr lang="ru-RU" sz="2000" dirty="0" err="1"/>
              <a:t>Вчити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 </a:t>
            </a:r>
            <a:r>
              <a:rPr lang="ru-RU" sz="2000" dirty="0" err="1"/>
              <a:t>розрізняти</a:t>
            </a:r>
            <a:r>
              <a:rPr lang="ru-RU" sz="2000" dirty="0"/>
              <a:t> </a:t>
            </a:r>
            <a:r>
              <a:rPr lang="ru-RU" sz="2000" dirty="0" err="1"/>
              <a:t>метеликів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жуків</a:t>
            </a:r>
            <a:r>
              <a:rPr lang="ru-RU" sz="2000" dirty="0"/>
              <a:t>, </a:t>
            </a:r>
            <a:r>
              <a:rPr lang="ru-RU" sz="2000" dirty="0" err="1"/>
              <a:t>бачити</a:t>
            </a:r>
            <a:r>
              <a:rPr lang="ru-RU" sz="2000" dirty="0"/>
              <a:t> </a:t>
            </a:r>
            <a:r>
              <a:rPr lang="ru-RU" sz="2000" dirty="0" err="1"/>
              <a:t>характерні</a:t>
            </a:r>
            <a:r>
              <a:rPr lang="ru-RU" sz="2000" dirty="0"/>
              <a:t> </a:t>
            </a:r>
            <a:r>
              <a:rPr lang="ru-RU" sz="2000" dirty="0" err="1"/>
              <a:t>особливості</a:t>
            </a:r>
            <a:r>
              <a:rPr lang="ru-RU" sz="2000" dirty="0"/>
              <a:t> комах: У </a:t>
            </a:r>
            <a:r>
              <a:rPr lang="ru-RU" sz="2000" dirty="0" err="1"/>
              <a:t>метеликів</a:t>
            </a:r>
            <a:r>
              <a:rPr lang="ru-RU" sz="2000" dirty="0"/>
              <a:t> </a:t>
            </a:r>
            <a:r>
              <a:rPr lang="ru-RU" sz="2000" dirty="0" err="1"/>
              <a:t>яскраві</a:t>
            </a:r>
            <a:r>
              <a:rPr lang="ru-RU" sz="2000" dirty="0"/>
              <a:t>, </a:t>
            </a:r>
            <a:r>
              <a:rPr lang="ru-RU" sz="2000" dirty="0" err="1"/>
              <a:t>великі</a:t>
            </a:r>
            <a:r>
              <a:rPr lang="ru-RU" sz="2000" dirty="0"/>
              <a:t> </a:t>
            </a:r>
            <a:r>
              <a:rPr lang="ru-RU" sz="2000" dirty="0" err="1"/>
              <a:t>крила</a:t>
            </a:r>
            <a:r>
              <a:rPr lang="ru-RU" sz="2000" dirty="0"/>
              <a:t>, </a:t>
            </a:r>
            <a:r>
              <a:rPr lang="ru-RU" sz="2000" dirty="0" err="1"/>
              <a:t>вусики</a:t>
            </a:r>
            <a:r>
              <a:rPr lang="ru-RU" sz="2000" dirty="0"/>
              <a:t>. У </a:t>
            </a:r>
            <a:r>
              <a:rPr lang="ru-RU" sz="2000" dirty="0" err="1"/>
              <a:t>жуків</a:t>
            </a:r>
            <a:r>
              <a:rPr lang="ru-RU" sz="2000" dirty="0"/>
              <a:t> </a:t>
            </a:r>
            <a:r>
              <a:rPr lang="ru-RU" sz="2000" dirty="0" err="1"/>
              <a:t>крила</a:t>
            </a:r>
            <a:r>
              <a:rPr lang="ru-RU" sz="2000" dirty="0"/>
              <a:t> </a:t>
            </a:r>
            <a:r>
              <a:rPr lang="ru-RU" sz="2000" dirty="0" err="1"/>
              <a:t>тверді</a:t>
            </a:r>
            <a:r>
              <a:rPr lang="ru-RU" sz="2000" dirty="0"/>
              <a:t>, </a:t>
            </a:r>
            <a:r>
              <a:rPr lang="ru-RU" sz="2000" dirty="0" err="1"/>
              <a:t>жорсткі</a:t>
            </a:r>
            <a:r>
              <a:rPr lang="ru-RU" sz="2000" dirty="0"/>
              <a:t>. Жуки </a:t>
            </a:r>
            <a:r>
              <a:rPr lang="ru-RU" sz="2000" dirty="0" err="1"/>
              <a:t>літають</a:t>
            </a:r>
            <a:r>
              <a:rPr lang="ru-RU" sz="2000" dirty="0"/>
              <a:t>, </a:t>
            </a:r>
            <a:r>
              <a:rPr lang="ru-RU" sz="2000" dirty="0" err="1"/>
              <a:t>дзижчать</a:t>
            </a:r>
            <a:r>
              <a:rPr lang="ru-RU" sz="2000" dirty="0"/>
              <a:t>. </a:t>
            </a:r>
            <a:r>
              <a:rPr lang="ru-RU" sz="2000" dirty="0" err="1"/>
              <a:t>Виховувати</a:t>
            </a:r>
            <a:r>
              <a:rPr lang="ru-RU" sz="2000" dirty="0"/>
              <a:t> </a:t>
            </a:r>
            <a:r>
              <a:rPr lang="ru-RU" sz="2000" dirty="0" err="1"/>
              <a:t>дбайливе</a:t>
            </a:r>
            <a:r>
              <a:rPr lang="ru-RU" sz="2000" dirty="0"/>
              <a:t> </a:t>
            </a:r>
            <a:r>
              <a:rPr lang="ru-RU" sz="2000" dirty="0" err="1"/>
              <a:t>ставлення</a:t>
            </a:r>
            <a:r>
              <a:rPr lang="ru-RU" sz="2000" dirty="0"/>
              <a:t> до </a:t>
            </a:r>
            <a:r>
              <a:rPr lang="ru-RU" sz="2000" dirty="0" err="1"/>
              <a:t>природи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sz="2000" dirty="0"/>
              <a:t>Жук, жук, </a:t>
            </a:r>
            <a:r>
              <a:rPr lang="ru-RU" sz="2000" dirty="0" err="1"/>
              <a:t>покажися</a:t>
            </a:r>
            <a:r>
              <a:rPr lang="ru-RU" sz="2000" dirty="0"/>
              <a:t>,</a:t>
            </a:r>
            <a:br>
              <a:rPr lang="ru-RU" sz="2000" dirty="0"/>
            </a:br>
            <a:r>
              <a:rPr lang="ru-RU" sz="2000" dirty="0"/>
              <a:t>Де </a:t>
            </a:r>
            <a:r>
              <a:rPr lang="ru-RU" sz="2000" dirty="0" err="1"/>
              <a:t>ти</a:t>
            </a:r>
            <a:r>
              <a:rPr lang="ru-RU" sz="2000" dirty="0"/>
              <a:t> </a:t>
            </a:r>
            <a:r>
              <a:rPr lang="ru-RU" sz="2000" dirty="0" err="1"/>
              <a:t>ховаєшся</a:t>
            </a:r>
            <a:r>
              <a:rPr lang="ru-RU" sz="2000" dirty="0"/>
              <a:t>, скажи,</a:t>
            </a:r>
            <a:br>
              <a:rPr lang="ru-RU" sz="2000" dirty="0"/>
            </a:br>
            <a:r>
              <a:rPr lang="ru-RU" sz="2000" dirty="0" err="1"/>
              <a:t>Жу-жу-жу-жу</a:t>
            </a:r>
            <a:r>
              <a:rPr lang="ru-RU" sz="2000" dirty="0"/>
              <a:t> , я </a:t>
            </a:r>
            <a:r>
              <a:rPr lang="ru-RU" sz="2000" dirty="0" err="1"/>
              <a:t>сиджу</a:t>
            </a:r>
            <a:r>
              <a:rPr lang="ru-RU" sz="2000" dirty="0"/>
              <a:t> на </a:t>
            </a:r>
            <a:r>
              <a:rPr lang="ru-RU" sz="2000" dirty="0" err="1"/>
              <a:t>дереві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sz="2000" dirty="0"/>
              <a:t>Жук, жук </a:t>
            </a:r>
            <a:r>
              <a:rPr lang="ru-RU" sz="2000" dirty="0" err="1"/>
              <a:t>з'явися</a:t>
            </a:r>
            <a:r>
              <a:rPr lang="ru-RU" sz="2000" dirty="0"/>
              <a:t>,</a:t>
            </a:r>
            <a:br>
              <a:rPr lang="ru-RU" sz="2000" dirty="0"/>
            </a:br>
            <a:r>
              <a:rPr lang="ru-RU" sz="2000" dirty="0"/>
              <a:t>На до мною покружись.</a:t>
            </a:r>
            <a:br>
              <a:rPr lang="ru-RU" sz="2000" dirty="0"/>
            </a:br>
            <a:r>
              <a:rPr lang="ru-RU" sz="2000" dirty="0" err="1"/>
              <a:t>Жу-жу-жу-жу</a:t>
            </a:r>
            <a:r>
              <a:rPr lang="ru-RU" sz="2000" dirty="0"/>
              <a:t> , я </a:t>
            </a:r>
            <a:r>
              <a:rPr lang="ru-RU" sz="2000" dirty="0" err="1"/>
              <a:t>літаю</a:t>
            </a:r>
            <a:r>
              <a:rPr lang="ru-RU" sz="2000" dirty="0"/>
              <a:t> і жужжу.</a:t>
            </a:r>
            <a:br>
              <a:rPr lang="ru-RU" sz="2000" dirty="0"/>
            </a:br>
            <a:r>
              <a:rPr lang="ru-RU" sz="2000" dirty="0" err="1"/>
              <a:t>Метелик</a:t>
            </a:r>
            <a:r>
              <a:rPr lang="ru-RU" sz="2000" dirty="0"/>
              <a:t>, давай </a:t>
            </a:r>
            <a:r>
              <a:rPr lang="ru-RU" sz="2000" dirty="0" err="1"/>
              <a:t>дружити</a:t>
            </a:r>
            <a:r>
              <a:rPr lang="ru-RU" sz="2000" dirty="0"/>
              <a:t>,</a:t>
            </a:r>
            <a:br>
              <a:rPr lang="ru-RU" sz="2000" dirty="0"/>
            </a:br>
            <a:r>
              <a:rPr lang="ru-RU" sz="2000" dirty="0" err="1"/>
              <a:t>Веселіше</a:t>
            </a:r>
            <a:r>
              <a:rPr lang="ru-RU" sz="2000" dirty="0"/>
              <a:t> в </a:t>
            </a:r>
            <a:r>
              <a:rPr lang="ru-RU" sz="2000" dirty="0" err="1"/>
              <a:t>дружбі</a:t>
            </a:r>
            <a:r>
              <a:rPr lang="ru-RU" sz="2000" dirty="0"/>
              <a:t> </a:t>
            </a:r>
            <a:r>
              <a:rPr lang="ru-RU" sz="2000" dirty="0" err="1"/>
              <a:t>жити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sz="2000" dirty="0"/>
              <a:t>Є в садку у нас </a:t>
            </a:r>
            <a:r>
              <a:rPr lang="ru-RU" sz="2000" dirty="0" err="1"/>
              <a:t>квіти</a:t>
            </a:r>
            <a:r>
              <a:rPr lang="ru-RU" sz="2000" dirty="0"/>
              <a:t>,</a:t>
            </a:r>
            <a:br>
              <a:rPr lang="ru-RU" sz="2000" dirty="0"/>
            </a:br>
            <a:r>
              <a:rPr lang="ru-RU" sz="2000" dirty="0"/>
              <a:t>Полетай над ними </a:t>
            </a:r>
            <a:r>
              <a:rPr lang="ru-RU" sz="2000" dirty="0" err="1"/>
              <a:t>ти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7968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12124" y="399246"/>
            <a:ext cx="8345510" cy="60659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t"/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</a:rPr>
              <a:t>Спостереження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>
                <a:solidFill>
                  <a:srgbClr val="C00000"/>
                </a:solidFill>
              </a:rPr>
              <a:t>за зеленою </a:t>
            </a:r>
            <a:r>
              <a:rPr lang="ru-RU" sz="4000" b="1" dirty="0" err="1">
                <a:solidFill>
                  <a:srgbClr val="C00000"/>
                </a:solidFill>
              </a:rPr>
              <a:t>травичкою</a:t>
            </a:r>
            <a:r>
              <a:rPr lang="ru-RU" sz="4000" b="1" dirty="0">
                <a:solidFill>
                  <a:srgbClr val="C00000"/>
                </a:solidFill>
              </a:rPr>
              <a:t> і </a:t>
            </a:r>
            <a:r>
              <a:rPr lang="ru-RU" sz="4000" b="1" dirty="0" err="1">
                <a:solidFill>
                  <a:srgbClr val="C00000"/>
                </a:solidFill>
              </a:rPr>
              <a:t>кульбабами</a:t>
            </a:r>
            <a:r>
              <a:rPr lang="ru-RU" sz="4000" b="1" dirty="0" smtClean="0">
                <a:solidFill>
                  <a:srgbClr val="C00000"/>
                </a:solidFill>
              </a:rPr>
              <a:t>.</a:t>
            </a:r>
            <a:endParaRPr lang="ru-RU" sz="4000" dirty="0">
              <a:solidFill>
                <a:srgbClr val="C00000"/>
              </a:solidFill>
            </a:endParaRPr>
          </a:p>
          <a:p>
            <a:pPr fontAlgn="t"/>
            <a:r>
              <a:rPr lang="ru-RU" sz="2000" b="1" dirty="0"/>
              <a:t>Мета: </a:t>
            </a:r>
            <a:r>
              <a:rPr lang="ru-RU" sz="2000" dirty="0" err="1"/>
              <a:t>Вчити</a:t>
            </a:r>
            <a:r>
              <a:rPr lang="ru-RU" sz="2000" dirty="0"/>
              <a:t> </a:t>
            </a:r>
            <a:r>
              <a:rPr lang="ru-RU" sz="2000" dirty="0" err="1"/>
              <a:t>впізнавати</a:t>
            </a:r>
            <a:r>
              <a:rPr lang="ru-RU" sz="2000" dirty="0"/>
              <a:t> і </a:t>
            </a:r>
            <a:r>
              <a:rPr lang="ru-RU" sz="2000" dirty="0" err="1"/>
              <a:t>називати</a:t>
            </a:r>
            <a:r>
              <a:rPr lang="ru-RU" sz="2000" dirty="0"/>
              <a:t> </a:t>
            </a:r>
            <a:r>
              <a:rPr lang="ru-RU" sz="2000" dirty="0" err="1"/>
              <a:t>кульбаби</a:t>
            </a:r>
            <a:r>
              <a:rPr lang="ru-RU" sz="2000" dirty="0"/>
              <a:t>, </a:t>
            </a:r>
            <a:r>
              <a:rPr lang="ru-RU" sz="2000" dirty="0" err="1"/>
              <a:t>закріпити</a:t>
            </a:r>
            <a:r>
              <a:rPr lang="ru-RU" sz="2000" dirty="0"/>
              <a:t> </a:t>
            </a:r>
            <a:r>
              <a:rPr lang="ru-RU" sz="2000" dirty="0" err="1"/>
              <a:t>знання</a:t>
            </a:r>
            <a:r>
              <a:rPr lang="ru-RU" sz="2000" dirty="0"/>
              <a:t> про </a:t>
            </a:r>
            <a:r>
              <a:rPr lang="ru-RU" sz="2000" dirty="0" err="1"/>
              <a:t>будову</a:t>
            </a:r>
            <a:r>
              <a:rPr lang="ru-RU" sz="2000" dirty="0"/>
              <a:t> </a:t>
            </a:r>
            <a:r>
              <a:rPr lang="ru-RU" sz="2000" dirty="0" err="1"/>
              <a:t>квітки</a:t>
            </a:r>
            <a:r>
              <a:rPr lang="ru-RU" sz="2000" dirty="0"/>
              <a:t>. </a:t>
            </a:r>
            <a:r>
              <a:rPr lang="ru-RU" sz="2000" dirty="0" err="1"/>
              <a:t>Формувати</a:t>
            </a:r>
            <a:r>
              <a:rPr lang="ru-RU" sz="2000" dirty="0"/>
              <a:t> </a:t>
            </a:r>
            <a:r>
              <a:rPr lang="ru-RU" sz="2000" dirty="0" err="1"/>
              <a:t>бажання</a:t>
            </a:r>
            <a:r>
              <a:rPr lang="ru-RU" sz="2000" dirty="0"/>
              <a:t> </a:t>
            </a:r>
            <a:r>
              <a:rPr lang="ru-RU" sz="2000" dirty="0" err="1"/>
              <a:t>милуватися</a:t>
            </a:r>
            <a:r>
              <a:rPr lang="ru-RU" sz="2000" dirty="0"/>
              <a:t> </a:t>
            </a:r>
            <a:r>
              <a:rPr lang="ru-RU" sz="2000" dirty="0" err="1"/>
              <a:t>зеленню</a:t>
            </a:r>
            <a:r>
              <a:rPr lang="ru-RU" sz="2000" dirty="0"/>
              <a:t> і </a:t>
            </a:r>
            <a:r>
              <a:rPr lang="ru-RU" sz="2000" dirty="0" err="1"/>
              <a:t>яскравими</a:t>
            </a:r>
            <a:r>
              <a:rPr lang="ru-RU" sz="2000" dirty="0"/>
              <a:t> </a:t>
            </a:r>
            <a:r>
              <a:rPr lang="ru-RU" sz="2000" dirty="0" err="1"/>
              <a:t>кольорами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sz="2000" dirty="0"/>
              <a:t>Упустив </a:t>
            </a:r>
            <a:r>
              <a:rPr lang="ru-RU" sz="2000" dirty="0" err="1"/>
              <a:t>сонце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Промінчик</a:t>
            </a:r>
            <a:r>
              <a:rPr lang="ru-RU" sz="2000" dirty="0"/>
              <a:t> </a:t>
            </a:r>
            <a:r>
              <a:rPr lang="ru-RU" sz="2000" dirty="0" err="1"/>
              <a:t>золотий</a:t>
            </a:r>
            <a:r>
              <a:rPr lang="ru-RU" sz="2000" dirty="0"/>
              <a:t>,</a:t>
            </a:r>
            <a:br>
              <a:rPr lang="ru-RU" sz="2000" dirty="0"/>
            </a:br>
            <a:r>
              <a:rPr lang="ru-RU" sz="2000" dirty="0" err="1"/>
              <a:t>Виріс</a:t>
            </a:r>
            <a:r>
              <a:rPr lang="ru-RU" sz="2000" dirty="0"/>
              <a:t> </a:t>
            </a:r>
            <a:r>
              <a:rPr lang="ru-RU" sz="2000" dirty="0" err="1"/>
              <a:t>кульбаба</a:t>
            </a:r>
            <a:r>
              <a:rPr lang="ru-RU" sz="2000" dirty="0"/>
              <a:t>,</a:t>
            </a:r>
            <a:br>
              <a:rPr lang="ru-RU" sz="2000" dirty="0"/>
            </a:br>
            <a:r>
              <a:rPr lang="ru-RU" sz="2000" dirty="0"/>
              <a:t>Перший </a:t>
            </a:r>
            <a:r>
              <a:rPr lang="ru-RU" sz="2000" dirty="0" err="1"/>
              <a:t>молодий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sz="2000" dirty="0" err="1"/>
              <a:t>Кульбабки</a:t>
            </a:r>
            <a:r>
              <a:rPr lang="ru-RU" sz="2000" dirty="0"/>
              <a:t> </a:t>
            </a:r>
            <a:r>
              <a:rPr lang="ru-RU" sz="2000" dirty="0" err="1"/>
              <a:t>скрізь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По </a:t>
            </a:r>
            <a:r>
              <a:rPr lang="ru-RU" sz="2000" dirty="0" err="1"/>
              <a:t>весняній</a:t>
            </a:r>
            <a:r>
              <a:rPr lang="ru-RU" sz="2000" dirty="0"/>
              <a:t> </a:t>
            </a:r>
            <a:r>
              <a:rPr lang="ru-RU" sz="2000" dirty="0" err="1"/>
              <a:t>траві</a:t>
            </a:r>
            <a:r>
              <a:rPr lang="ru-RU" sz="2000" dirty="0"/>
              <a:t>,</a:t>
            </a:r>
            <a:br>
              <a:rPr lang="ru-RU" sz="2000" dirty="0"/>
            </a:br>
            <a:r>
              <a:rPr lang="ru-RU" sz="2000" dirty="0" err="1"/>
              <a:t>Замигтіли</a:t>
            </a:r>
            <a:r>
              <a:rPr lang="ru-RU" sz="2000" dirty="0"/>
              <a:t> у </a:t>
            </a:r>
            <a:r>
              <a:rPr lang="ru-RU" sz="2000" dirty="0" err="1"/>
              <a:t>дворі</a:t>
            </a:r>
            <a:r>
              <a:rPr lang="ru-RU" sz="2000" dirty="0"/>
              <a:t>,</a:t>
            </a:r>
            <a:br>
              <a:rPr lang="ru-RU" sz="2000" dirty="0"/>
            </a:br>
            <a:r>
              <a:rPr lang="ru-RU" sz="2000" dirty="0" err="1"/>
              <a:t>Розбіглися</a:t>
            </a:r>
            <a:r>
              <a:rPr lang="ru-RU" sz="2000" dirty="0"/>
              <a:t> по </a:t>
            </a:r>
            <a:r>
              <a:rPr lang="ru-RU" sz="2000" dirty="0" err="1"/>
              <a:t>горі</a:t>
            </a:r>
            <a:r>
              <a:rPr lang="ru-RU" sz="2000" dirty="0"/>
              <a:t>,</a:t>
            </a:r>
            <a:br>
              <a:rPr lang="ru-RU" sz="2000" dirty="0"/>
            </a:br>
            <a:r>
              <a:rPr lang="ru-RU" sz="2000" dirty="0" err="1"/>
              <a:t>Сховалися</a:t>
            </a:r>
            <a:r>
              <a:rPr lang="ru-RU" sz="2000" dirty="0"/>
              <a:t> в </a:t>
            </a:r>
            <a:r>
              <a:rPr lang="ru-RU" sz="2000" dirty="0" err="1"/>
              <a:t>канавці</a:t>
            </a:r>
            <a:r>
              <a:rPr lang="ru-RU" sz="2000" dirty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180" y="3744533"/>
            <a:ext cx="2020213" cy="226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362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12124" y="399246"/>
            <a:ext cx="8345510" cy="60659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t"/>
            <a:r>
              <a:rPr lang="ru-RU" sz="4000" b="1" dirty="0" err="1">
                <a:solidFill>
                  <a:srgbClr val="C00000"/>
                </a:solidFill>
              </a:rPr>
              <a:t>Спостереження</a:t>
            </a:r>
            <a:r>
              <a:rPr lang="ru-RU" sz="4000" b="1" dirty="0">
                <a:solidFill>
                  <a:srgbClr val="C00000"/>
                </a:solidFill>
              </a:rPr>
              <a:t> за </a:t>
            </a:r>
            <a:r>
              <a:rPr lang="ru-RU" sz="4000" b="1" dirty="0" err="1">
                <a:solidFill>
                  <a:srgbClr val="C00000"/>
                </a:solidFill>
              </a:rPr>
              <a:t>появою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зеленої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травички</a:t>
            </a:r>
            <a:r>
              <a:rPr lang="ru-RU" sz="4000" b="1" dirty="0">
                <a:solidFill>
                  <a:srgbClr val="C00000"/>
                </a:solidFill>
              </a:rPr>
              <a:t>.</a:t>
            </a:r>
            <a:endParaRPr lang="ru-RU" sz="4000" dirty="0">
              <a:solidFill>
                <a:srgbClr val="C00000"/>
              </a:solidFill>
            </a:endParaRPr>
          </a:p>
          <a:p>
            <a:pPr fontAlgn="t"/>
            <a:r>
              <a:rPr lang="ru-RU" sz="2000" dirty="0"/>
              <a:t>Мета: </a:t>
            </a:r>
            <a:r>
              <a:rPr lang="ru-RU" sz="2000" dirty="0" err="1"/>
              <a:t>Формувати</a:t>
            </a:r>
            <a:r>
              <a:rPr lang="ru-RU" sz="2000" dirty="0"/>
              <a:t> </a:t>
            </a:r>
            <a:r>
              <a:rPr lang="ru-RU" sz="2000" dirty="0" err="1"/>
              <a:t>бажання</a:t>
            </a:r>
            <a:r>
              <a:rPr lang="ru-RU" sz="2000" dirty="0"/>
              <a:t> </a:t>
            </a:r>
            <a:r>
              <a:rPr lang="ru-RU" sz="2000" dirty="0" err="1"/>
              <a:t>милуватися</a:t>
            </a:r>
            <a:r>
              <a:rPr lang="ru-RU" sz="2000" dirty="0"/>
              <a:t> </a:t>
            </a:r>
            <a:r>
              <a:rPr lang="ru-RU" sz="2000" dirty="0" err="1"/>
              <a:t>з'явилася</a:t>
            </a:r>
            <a:r>
              <a:rPr lang="ru-RU" sz="2000" dirty="0"/>
              <a:t> зеленою травою.</a:t>
            </a:r>
            <a:br>
              <a:rPr lang="ru-RU" sz="2000" dirty="0"/>
            </a:br>
            <a:r>
              <a:rPr lang="ru-RU" sz="2000" dirty="0" err="1"/>
              <a:t>Показати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з приходом </a:t>
            </a:r>
            <a:r>
              <a:rPr lang="ru-RU" sz="2000" dirty="0" err="1"/>
              <a:t>весни</a:t>
            </a:r>
            <a:r>
              <a:rPr lang="ru-RU" sz="2000" dirty="0"/>
              <a:t>, стало тепло, часто </a:t>
            </a:r>
            <a:r>
              <a:rPr lang="ru-RU" sz="2000" dirty="0" err="1"/>
              <a:t>світить</a:t>
            </a:r>
            <a:r>
              <a:rPr lang="ru-RU" sz="2000" dirty="0"/>
              <a:t> </a:t>
            </a:r>
            <a:r>
              <a:rPr lang="ru-RU" sz="2000" dirty="0" err="1"/>
              <a:t>сонце</a:t>
            </a:r>
            <a:r>
              <a:rPr lang="ru-RU" sz="2000" dirty="0"/>
              <a:t>, </a:t>
            </a:r>
            <a:r>
              <a:rPr lang="ru-RU" sz="2000" dirty="0" err="1"/>
              <a:t>воно</a:t>
            </a:r>
            <a:r>
              <a:rPr lang="ru-RU" sz="2000" dirty="0"/>
              <a:t> </a:t>
            </a:r>
            <a:r>
              <a:rPr lang="ru-RU" sz="2000" dirty="0" err="1"/>
              <a:t>пригріває</a:t>
            </a:r>
            <a:r>
              <a:rPr lang="ru-RU" sz="2000" dirty="0"/>
              <a:t> землю. На </a:t>
            </a:r>
            <a:r>
              <a:rPr lang="ru-RU" sz="2000" dirty="0" err="1"/>
              <a:t>землі</a:t>
            </a:r>
            <a:r>
              <a:rPr lang="ru-RU" sz="2000" dirty="0"/>
              <a:t> </a:t>
            </a:r>
            <a:r>
              <a:rPr lang="ru-RU" sz="2000" dirty="0" err="1"/>
              <a:t>починає</a:t>
            </a:r>
            <a:r>
              <a:rPr lang="ru-RU" sz="2000" dirty="0"/>
              <a:t> </a:t>
            </a:r>
            <a:r>
              <a:rPr lang="ru-RU" sz="2000" dirty="0" err="1"/>
              <a:t>рости</a:t>
            </a:r>
            <a:r>
              <a:rPr lang="ru-RU" sz="2000" dirty="0"/>
              <a:t> трава, </a:t>
            </a:r>
            <a:r>
              <a:rPr lang="ru-RU" sz="2000" dirty="0" err="1"/>
              <a:t>пробиваються</a:t>
            </a:r>
            <a:r>
              <a:rPr lang="ru-RU" sz="2000" dirty="0"/>
              <a:t> </a:t>
            </a:r>
            <a:r>
              <a:rPr lang="ru-RU" sz="2000" dirty="0" err="1"/>
              <a:t>перші</a:t>
            </a:r>
            <a:r>
              <a:rPr lang="ru-RU" sz="2000" dirty="0"/>
              <a:t> </a:t>
            </a:r>
            <a:r>
              <a:rPr lang="ru-RU" sz="2000" dirty="0" err="1"/>
              <a:t>весняні</a:t>
            </a:r>
            <a:r>
              <a:rPr lang="ru-RU" sz="2000" dirty="0"/>
              <a:t> </a:t>
            </a:r>
            <a:r>
              <a:rPr lang="ru-RU" sz="2000" dirty="0" err="1"/>
              <a:t>квіти</a:t>
            </a:r>
            <a:r>
              <a:rPr lang="ru-RU" sz="2000" dirty="0"/>
              <a:t>.. </a:t>
            </a:r>
            <a:r>
              <a:rPr lang="ru-RU" sz="2000" dirty="0" err="1"/>
              <a:t>ніжна</a:t>
            </a:r>
            <a:r>
              <a:rPr lang="ru-RU" sz="2000" dirty="0"/>
              <a:t> Трава, зелена.</a:t>
            </a:r>
            <a:br>
              <a:rPr lang="ru-RU" sz="2000" dirty="0"/>
            </a:br>
            <a:r>
              <a:rPr lang="ru-RU" sz="2000" dirty="0"/>
              <a:t>Травка - муравка </a:t>
            </a:r>
            <a:r>
              <a:rPr lang="ru-RU" sz="2000" dirty="0" err="1"/>
              <a:t>зі</a:t>
            </a:r>
            <a:r>
              <a:rPr lang="ru-RU" sz="2000" dirty="0"/>
              <a:t> сну </a:t>
            </a:r>
            <a:r>
              <a:rPr lang="ru-RU" sz="2000" dirty="0" err="1"/>
              <a:t>піднялася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Птиця-синиця</a:t>
            </a:r>
            <a:r>
              <a:rPr lang="ru-RU" sz="2000" dirty="0"/>
              <a:t> за зерно </a:t>
            </a:r>
            <a:r>
              <a:rPr lang="ru-RU" sz="2000" dirty="0" err="1"/>
              <a:t>взялася</a:t>
            </a:r>
            <a:r>
              <a:rPr lang="ru-RU" sz="2000" dirty="0"/>
              <a:t>,</a:t>
            </a:r>
            <a:br>
              <a:rPr lang="ru-RU" sz="2000" dirty="0"/>
            </a:br>
            <a:r>
              <a:rPr lang="ru-RU" sz="2000" dirty="0"/>
              <a:t>Зайчика - за капусту,</a:t>
            </a:r>
            <a:br>
              <a:rPr lang="ru-RU" sz="2000" dirty="0"/>
            </a:br>
            <a:r>
              <a:rPr lang="ru-RU" sz="2000" dirty="0"/>
              <a:t>Мишки - за корочку,</a:t>
            </a:r>
            <a:br>
              <a:rPr lang="ru-RU" sz="2000" dirty="0"/>
            </a:br>
            <a:r>
              <a:rPr lang="ru-RU" sz="2000" dirty="0" err="1"/>
              <a:t>Дітки</a:t>
            </a:r>
            <a:r>
              <a:rPr lang="ru-RU" sz="2000" dirty="0"/>
              <a:t> - за молочко.</a:t>
            </a:r>
          </a:p>
          <a:p>
            <a:pPr fontAlgn="t"/>
            <a:r>
              <a:rPr lang="ru-RU" sz="2000" dirty="0"/>
              <a:t>Все </a:t>
            </a:r>
            <a:r>
              <a:rPr lang="ru-RU" sz="2000" dirty="0" err="1"/>
              <a:t>зазеленіло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Сонечко </a:t>
            </a:r>
            <a:r>
              <a:rPr lang="ru-RU" sz="2000" dirty="0" err="1"/>
              <a:t>блищить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Пісня</a:t>
            </a:r>
            <a:r>
              <a:rPr lang="ru-RU" sz="2000" dirty="0"/>
              <a:t> </a:t>
            </a:r>
            <a:r>
              <a:rPr lang="ru-RU" sz="2000" dirty="0" err="1"/>
              <a:t>жайворонка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Ллється</a:t>
            </a:r>
            <a:r>
              <a:rPr lang="ru-RU" sz="2000" dirty="0"/>
              <a:t> і </a:t>
            </a:r>
            <a:r>
              <a:rPr lang="ru-RU" sz="2000" dirty="0" err="1"/>
              <a:t>дзвенить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07936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12124" y="399246"/>
            <a:ext cx="8345510" cy="60659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 err="1">
                <a:solidFill>
                  <a:srgbClr val="C00000"/>
                </a:solidFill>
              </a:rPr>
              <a:t>Спостереження</a:t>
            </a:r>
            <a:r>
              <a:rPr lang="ru-RU" sz="4000" b="1" dirty="0">
                <a:solidFill>
                  <a:srgbClr val="C00000"/>
                </a:solidFill>
              </a:rPr>
              <a:t> за птахами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Мета: </a:t>
            </a:r>
            <a:r>
              <a:rPr lang="ru-RU" sz="2000" dirty="0" err="1"/>
              <a:t>Продовжувати</a:t>
            </a:r>
            <a:r>
              <a:rPr lang="ru-RU" sz="2000" dirty="0"/>
              <a:t> </a:t>
            </a:r>
            <a:r>
              <a:rPr lang="ru-RU" sz="2000" dirty="0" err="1"/>
              <a:t>формувати</a:t>
            </a:r>
            <a:r>
              <a:rPr lang="ru-RU" sz="2000" dirty="0"/>
              <a:t> </a:t>
            </a:r>
            <a:r>
              <a:rPr lang="ru-RU" sz="2000" dirty="0" err="1"/>
              <a:t>вміння</a:t>
            </a:r>
            <a:r>
              <a:rPr lang="ru-RU" sz="2000" dirty="0"/>
              <a:t> </a:t>
            </a:r>
            <a:r>
              <a:rPr lang="ru-RU" sz="2000" dirty="0" err="1"/>
              <a:t>розрізняти</a:t>
            </a:r>
            <a:r>
              <a:rPr lang="ru-RU" sz="2000" dirty="0"/>
              <a:t> </a:t>
            </a:r>
            <a:r>
              <a:rPr lang="ru-RU" sz="2000" dirty="0" err="1"/>
              <a:t>птахів</a:t>
            </a:r>
            <a:r>
              <a:rPr lang="ru-RU" sz="2000" dirty="0"/>
              <a:t> за </a:t>
            </a:r>
            <a:r>
              <a:rPr lang="ru-RU" sz="2000" dirty="0" err="1"/>
              <a:t>зовнішнім</a:t>
            </a:r>
            <a:r>
              <a:rPr lang="ru-RU" sz="2000" dirty="0"/>
              <a:t> </a:t>
            </a:r>
            <a:r>
              <a:rPr lang="ru-RU" sz="2000" dirty="0" err="1"/>
              <a:t>виглядом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( голуб, ворона, </a:t>
            </a:r>
            <a:r>
              <a:rPr lang="ru-RU" sz="2000" dirty="0" err="1"/>
              <a:t>горобець</a:t>
            </a:r>
            <a:r>
              <a:rPr lang="ru-RU" sz="2000" dirty="0"/>
              <a:t>). </a:t>
            </a:r>
            <a:r>
              <a:rPr lang="ru-RU" sz="2000" dirty="0" err="1"/>
              <a:t>Розширювати</a:t>
            </a:r>
            <a:r>
              <a:rPr lang="ru-RU" sz="2000" dirty="0"/>
              <a:t> </a:t>
            </a:r>
            <a:r>
              <a:rPr lang="ru-RU" sz="2000" dirty="0" err="1"/>
              <a:t>уявлення</a:t>
            </a:r>
            <a:r>
              <a:rPr lang="ru-RU" sz="2000" dirty="0"/>
              <a:t> про </a:t>
            </a:r>
            <a:r>
              <a:rPr lang="ru-RU" sz="2000" dirty="0" err="1"/>
              <a:t>поведінку</a:t>
            </a:r>
            <a:r>
              <a:rPr lang="ru-RU" sz="2000" dirty="0"/>
              <a:t> </a:t>
            </a:r>
            <a:r>
              <a:rPr lang="ru-RU" sz="2000" dirty="0" err="1"/>
              <a:t>птахів</a:t>
            </a:r>
            <a:r>
              <a:rPr lang="ru-RU" sz="2000" dirty="0"/>
              <a:t> </a:t>
            </a:r>
            <a:r>
              <a:rPr lang="ru-RU" sz="2000" dirty="0" err="1"/>
              <a:t>навесні</a:t>
            </a:r>
            <a:r>
              <a:rPr lang="ru-RU" sz="2000" dirty="0"/>
              <a:t>. </a:t>
            </a:r>
            <a:r>
              <a:rPr lang="ru-RU" sz="2000" dirty="0" err="1"/>
              <a:t>Звукоподражать</a:t>
            </a:r>
            <a:r>
              <a:rPr lang="ru-RU" sz="2000" dirty="0"/>
              <a:t> голосам </a:t>
            </a:r>
            <a:r>
              <a:rPr lang="ru-RU" sz="2000" dirty="0" err="1"/>
              <a:t>птахів</a:t>
            </a:r>
            <a:r>
              <a:rPr lang="ru-RU" sz="2000" dirty="0"/>
              <a:t>. </a:t>
            </a:r>
            <a:r>
              <a:rPr lang="ru-RU" sz="2000" dirty="0" err="1"/>
              <a:t>Виховувати</a:t>
            </a:r>
            <a:r>
              <a:rPr lang="ru-RU" sz="2000" dirty="0"/>
              <a:t> </a:t>
            </a:r>
            <a:r>
              <a:rPr lang="ru-RU" sz="2000" dirty="0" err="1"/>
              <a:t>бажання</a:t>
            </a:r>
            <a:r>
              <a:rPr lang="ru-RU" sz="2000" dirty="0"/>
              <a:t> </a:t>
            </a:r>
            <a:r>
              <a:rPr lang="ru-RU" sz="2000" dirty="0" err="1"/>
              <a:t>піклуватися</a:t>
            </a:r>
            <a:r>
              <a:rPr lang="ru-RU" sz="2000" dirty="0"/>
              <a:t> про </a:t>
            </a:r>
            <a:r>
              <a:rPr lang="ru-RU" sz="2000" dirty="0" err="1"/>
              <a:t>птахів</a:t>
            </a:r>
            <a:r>
              <a:rPr lang="ru-RU" sz="2000" dirty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Наспать </a:t>
            </a:r>
            <a:r>
              <a:rPr lang="ru-RU" sz="2000" dirty="0" err="1"/>
              <a:t>хлібних</a:t>
            </a:r>
            <a:r>
              <a:rPr lang="ru-RU" sz="2000" dirty="0"/>
              <a:t> </a:t>
            </a:r>
            <a:r>
              <a:rPr lang="ru-RU" sz="2000" dirty="0" err="1"/>
              <a:t>крихт</a:t>
            </a:r>
            <a:r>
              <a:rPr lang="ru-RU" sz="2000" dirty="0"/>
              <a:t> в </a:t>
            </a:r>
            <a:r>
              <a:rPr lang="ru-RU" sz="2000" dirty="0" err="1"/>
              <a:t>годівницю</a:t>
            </a:r>
            <a:r>
              <a:rPr lang="ru-RU" sz="2000" dirty="0"/>
              <a:t>. </a:t>
            </a:r>
            <a:r>
              <a:rPr lang="ru-RU" sz="2000" dirty="0" err="1"/>
              <a:t>Звернути</a:t>
            </a:r>
            <a:r>
              <a:rPr lang="ru-RU" sz="2000" dirty="0"/>
              <a:t> </a:t>
            </a:r>
            <a:r>
              <a:rPr lang="ru-RU" sz="2000" dirty="0" err="1"/>
              <a:t>увагу</a:t>
            </a:r>
            <a:r>
              <a:rPr lang="ru-RU" sz="2000" dirty="0"/>
              <a:t> 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горобці</a:t>
            </a:r>
            <a:r>
              <a:rPr lang="ru-RU" sz="2000" dirty="0"/>
              <a:t> на </a:t>
            </a:r>
            <a:r>
              <a:rPr lang="ru-RU" sz="2000" dirty="0" err="1"/>
              <a:t>сонечку</a:t>
            </a:r>
            <a:r>
              <a:rPr lang="ru-RU" sz="2000" dirty="0"/>
              <a:t> весело </a:t>
            </a:r>
            <a:r>
              <a:rPr lang="ru-RU" sz="2000" dirty="0" err="1"/>
              <a:t>цвірінькають</a:t>
            </a:r>
            <a:r>
              <a:rPr lang="ru-RU" sz="2000" dirty="0"/>
              <a:t>, а ворони </a:t>
            </a:r>
            <a:r>
              <a:rPr lang="ru-RU" sz="2000" dirty="0" err="1"/>
              <a:t>голосно</a:t>
            </a:r>
            <a:r>
              <a:rPr lang="ru-RU" sz="2000" dirty="0"/>
              <a:t> </a:t>
            </a:r>
            <a:r>
              <a:rPr lang="ru-RU" sz="2000" dirty="0" err="1"/>
              <a:t>каркають</a:t>
            </a:r>
            <a:r>
              <a:rPr lang="ru-RU" sz="2000" dirty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/>
              <a:t>Маленька</a:t>
            </a:r>
            <a:r>
              <a:rPr lang="ru-RU" sz="2000" dirty="0"/>
              <a:t> пташка </a:t>
            </a:r>
            <a:r>
              <a:rPr lang="ru-RU" sz="2000" dirty="0" err="1"/>
              <a:t>прилетіла</a:t>
            </a:r>
            <a:r>
              <a:rPr lang="ru-RU" sz="2000" dirty="0"/>
              <a:t> до нас,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/>
              <a:t>Маленькій</a:t>
            </a:r>
            <a:r>
              <a:rPr lang="ru-RU" sz="2000" dirty="0"/>
              <a:t> </a:t>
            </a:r>
            <a:r>
              <a:rPr lang="ru-RU" sz="2000" dirty="0" err="1"/>
              <a:t>пташці</a:t>
            </a:r>
            <a:r>
              <a:rPr lang="ru-RU" sz="2000" dirty="0"/>
              <a:t> </a:t>
            </a:r>
            <a:r>
              <a:rPr lang="ru-RU" sz="2000" dirty="0" err="1"/>
              <a:t>зерняток</a:t>
            </a:r>
            <a:r>
              <a:rPr lang="ru-RU" sz="2000" dirty="0"/>
              <a:t> я дам,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/>
              <a:t>Маленька</a:t>
            </a:r>
            <a:r>
              <a:rPr lang="ru-RU" sz="2000" dirty="0"/>
              <a:t> пташка </a:t>
            </a:r>
            <a:r>
              <a:rPr lang="ru-RU" sz="2000" dirty="0" err="1"/>
              <a:t>зернятка</a:t>
            </a:r>
            <a:r>
              <a:rPr lang="ru-RU" sz="2000" dirty="0"/>
              <a:t> </a:t>
            </a:r>
            <a:r>
              <a:rPr lang="ru-RU" sz="2000" dirty="0" err="1"/>
              <a:t>клює</a:t>
            </a:r>
            <a:r>
              <a:rPr lang="ru-RU" sz="2000" dirty="0"/>
              <a:t>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/>
              <a:t>Маленька</a:t>
            </a:r>
            <a:r>
              <a:rPr lang="ru-RU" sz="2000" dirty="0"/>
              <a:t> пташка </a:t>
            </a:r>
            <a:r>
              <a:rPr lang="ru-RU" sz="2000" dirty="0" err="1"/>
              <a:t>пісеньки</a:t>
            </a:r>
            <a:r>
              <a:rPr lang="ru-RU" sz="2000" dirty="0"/>
              <a:t> </a:t>
            </a:r>
            <a:r>
              <a:rPr lang="ru-RU" sz="2000" dirty="0" err="1"/>
              <a:t>співає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6444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12124" y="399246"/>
            <a:ext cx="8345510" cy="60659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/>
              <a:t> </a:t>
            </a:r>
            <a:r>
              <a:rPr lang="ru-RU" sz="4000" b="1" dirty="0" err="1">
                <a:solidFill>
                  <a:srgbClr val="C00000"/>
                </a:solidFill>
              </a:rPr>
              <a:t>Спостереження</a:t>
            </a:r>
            <a:r>
              <a:rPr lang="ru-RU" sz="4000" b="1" dirty="0">
                <a:solidFill>
                  <a:srgbClr val="C00000"/>
                </a:solidFill>
              </a:rPr>
              <a:t> за </a:t>
            </a:r>
            <a:r>
              <a:rPr lang="ru-RU" sz="4000" b="1" dirty="0" err="1">
                <a:solidFill>
                  <a:srgbClr val="C00000"/>
                </a:solidFill>
              </a:rPr>
              <a:t>сонцем</a:t>
            </a:r>
            <a:r>
              <a:rPr lang="ru-RU" sz="4000" dirty="0">
                <a:solidFill>
                  <a:srgbClr val="C00000"/>
                </a:solidFill>
              </a:rPr>
              <a:t>.</a:t>
            </a: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2000" dirty="0"/>
              <a:t>Мета: </a:t>
            </a:r>
            <a:r>
              <a:rPr lang="ru-RU" sz="2000" dirty="0" err="1"/>
              <a:t>Дати</a:t>
            </a:r>
            <a:r>
              <a:rPr lang="ru-RU" sz="2000" dirty="0"/>
              <a:t> </a:t>
            </a:r>
            <a:r>
              <a:rPr lang="ru-RU" sz="2000" dirty="0" err="1"/>
              <a:t>дітям</a:t>
            </a:r>
            <a:r>
              <a:rPr lang="ru-RU" sz="2000" dirty="0"/>
              <a:t> </a:t>
            </a:r>
            <a:r>
              <a:rPr lang="ru-RU" sz="2000" dirty="0" err="1"/>
              <a:t>перші</a:t>
            </a:r>
            <a:r>
              <a:rPr lang="ru-RU" sz="2000" dirty="0"/>
              <a:t> </a:t>
            </a:r>
            <a:r>
              <a:rPr lang="ru-RU" sz="2000" dirty="0" err="1"/>
              <a:t>уявлення</a:t>
            </a:r>
            <a:r>
              <a:rPr lang="ru-RU" sz="2000" dirty="0"/>
              <a:t> про </a:t>
            </a:r>
            <a:r>
              <a:rPr lang="ru-RU" sz="2000" dirty="0" err="1"/>
              <a:t>ранній</a:t>
            </a:r>
            <a:r>
              <a:rPr lang="ru-RU" sz="2000" dirty="0"/>
              <a:t> </a:t>
            </a:r>
            <a:r>
              <a:rPr lang="ru-RU" sz="2000" dirty="0" err="1"/>
              <a:t>весні</a:t>
            </a:r>
            <a:r>
              <a:rPr lang="ru-RU" sz="2000" dirty="0"/>
              <a:t>. </a:t>
            </a:r>
            <a:r>
              <a:rPr lang="ru-RU" sz="2000" dirty="0" err="1"/>
              <a:t>Формувати</a:t>
            </a:r>
            <a:r>
              <a:rPr lang="ru-RU" sz="2000" dirty="0"/>
              <a:t> </a:t>
            </a:r>
            <a:r>
              <a:rPr lang="ru-RU" sz="2000" dirty="0" err="1"/>
              <a:t>уявлення</a:t>
            </a:r>
            <a:r>
              <a:rPr lang="ru-RU" sz="2000" dirty="0"/>
              <a:t> про перших </a:t>
            </a:r>
            <a:r>
              <a:rPr lang="ru-RU" sz="2000" dirty="0" err="1"/>
              <a:t>весняних</a:t>
            </a:r>
            <a:r>
              <a:rPr lang="ru-RU" sz="2000" dirty="0"/>
              <a:t> </a:t>
            </a:r>
            <a:r>
              <a:rPr lang="ru-RU" sz="2000" dirty="0" err="1"/>
              <a:t>змін</a:t>
            </a:r>
            <a:r>
              <a:rPr lang="ru-RU" sz="2000" dirty="0"/>
              <a:t> у </a:t>
            </a:r>
            <a:r>
              <a:rPr lang="ru-RU" sz="2000" dirty="0" err="1"/>
              <a:t>природі</a:t>
            </a:r>
            <a:r>
              <a:rPr lang="ru-RU" sz="2000" dirty="0"/>
              <a:t> - </a:t>
            </a:r>
            <a:r>
              <a:rPr lang="ru-RU" sz="2000" dirty="0" err="1"/>
              <a:t>сонячних</a:t>
            </a:r>
            <a:r>
              <a:rPr lang="ru-RU" sz="2000" dirty="0"/>
              <a:t> днях. </a:t>
            </a:r>
            <a:r>
              <a:rPr lang="ru-RU" sz="2000" dirty="0" err="1"/>
              <a:t>Стає</a:t>
            </a:r>
            <a:r>
              <a:rPr lang="ru-RU" sz="2000" dirty="0"/>
              <a:t> все </a:t>
            </a:r>
            <a:r>
              <a:rPr lang="ru-RU" sz="2000" dirty="0" err="1"/>
              <a:t>більше</a:t>
            </a:r>
            <a:r>
              <a:rPr lang="ru-RU" sz="2000" dirty="0"/>
              <a:t> </a:t>
            </a:r>
            <a:r>
              <a:rPr lang="ru-RU" sz="2000" dirty="0" err="1"/>
              <a:t>сонячних</a:t>
            </a:r>
            <a:r>
              <a:rPr lang="ru-RU" sz="2000" dirty="0"/>
              <a:t> </a:t>
            </a:r>
            <a:r>
              <a:rPr lang="ru-RU" sz="2000" dirty="0" err="1"/>
              <a:t>днів</a:t>
            </a:r>
            <a:r>
              <a:rPr lang="ru-RU" sz="2000" dirty="0"/>
              <a:t>, </a:t>
            </a:r>
            <a:r>
              <a:rPr lang="ru-RU" sz="2000" dirty="0" err="1"/>
              <a:t>сонце</a:t>
            </a:r>
            <a:r>
              <a:rPr lang="ru-RU" sz="2000" dirty="0"/>
              <a:t> </a:t>
            </a:r>
            <a:r>
              <a:rPr lang="ru-RU" sz="2000" dirty="0" err="1"/>
              <a:t>яскраве</a:t>
            </a:r>
            <a:r>
              <a:rPr lang="ru-RU" sz="2000" dirty="0"/>
              <a:t>, </a:t>
            </a:r>
            <a:r>
              <a:rPr lang="ru-RU" sz="2000" dirty="0" err="1"/>
              <a:t>променисте</a:t>
            </a:r>
            <a:r>
              <a:rPr lang="ru-RU" sz="2000" dirty="0"/>
              <a:t>.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нього</a:t>
            </a:r>
            <a:r>
              <a:rPr lang="ru-RU" sz="2000" dirty="0"/>
              <a:t> </a:t>
            </a:r>
            <a:r>
              <a:rPr lang="ru-RU" sz="2000" dirty="0" err="1"/>
              <a:t>стає</a:t>
            </a:r>
            <a:r>
              <a:rPr lang="ru-RU" sz="2000" dirty="0"/>
              <a:t> </a:t>
            </a:r>
            <a:r>
              <a:rPr lang="ru-RU" sz="2000" dirty="0" err="1"/>
              <a:t>тепліше</a:t>
            </a:r>
            <a:r>
              <a:rPr lang="ru-RU" sz="2000" dirty="0"/>
              <a:t>. </a:t>
            </a:r>
            <a:r>
              <a:rPr lang="ru-RU" sz="2000" dirty="0" err="1"/>
              <a:t>Підставити</a:t>
            </a:r>
            <a:r>
              <a:rPr lang="ru-RU" sz="2000" dirty="0"/>
              <a:t> </a:t>
            </a:r>
            <a:r>
              <a:rPr lang="ru-RU" sz="2000" dirty="0" err="1"/>
              <a:t>долоні</a:t>
            </a:r>
            <a:r>
              <a:rPr lang="ru-RU" sz="2000" dirty="0"/>
              <a:t> </a:t>
            </a:r>
            <a:r>
              <a:rPr lang="ru-RU" sz="2000" dirty="0" err="1"/>
              <a:t>сонцю</a:t>
            </a:r>
            <a:r>
              <a:rPr lang="ru-RU" sz="2000" dirty="0"/>
              <a:t> - вони </a:t>
            </a:r>
            <a:r>
              <a:rPr lang="ru-RU" sz="2000" dirty="0" err="1"/>
              <a:t>нагріваються</a:t>
            </a:r>
            <a:r>
              <a:rPr lang="ru-RU" sz="2000" dirty="0"/>
              <a:t>, </a:t>
            </a:r>
            <a:r>
              <a:rPr lang="ru-RU" sz="2000" dirty="0" err="1"/>
              <a:t>помацати</a:t>
            </a:r>
            <a:r>
              <a:rPr lang="ru-RU" sz="2000" dirty="0"/>
              <a:t> шубки, лавку - </a:t>
            </a:r>
            <a:r>
              <a:rPr lang="ru-RU" sz="2000" dirty="0" err="1"/>
              <a:t>теж</a:t>
            </a:r>
            <a:r>
              <a:rPr lang="ru-RU" sz="2000" dirty="0"/>
              <a:t> </a:t>
            </a:r>
            <a:r>
              <a:rPr lang="ru-RU" sz="2000" dirty="0" err="1"/>
              <a:t>теплі</a:t>
            </a:r>
            <a:r>
              <a:rPr lang="ru-RU" sz="2000" dirty="0"/>
              <a:t>. Весна </a:t>
            </a:r>
            <a:r>
              <a:rPr lang="ru-RU" sz="2000" dirty="0" err="1"/>
              <a:t>іде</a:t>
            </a:r>
            <a:r>
              <a:rPr lang="ru-RU" sz="2000" dirty="0"/>
              <a:t>, тепло </a:t>
            </a:r>
            <a:r>
              <a:rPr lang="ru-RU" sz="2000" dirty="0" err="1"/>
              <a:t>несе</a:t>
            </a:r>
            <a:r>
              <a:rPr lang="ru-RU" sz="2000" dirty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/>
              <a:t>Помилуватися</a:t>
            </a:r>
            <a:r>
              <a:rPr lang="ru-RU" sz="2000" dirty="0"/>
              <a:t>, як </a:t>
            </a:r>
            <a:r>
              <a:rPr lang="ru-RU" sz="2000" dirty="0" err="1"/>
              <a:t>сніг</a:t>
            </a:r>
            <a:r>
              <a:rPr lang="ru-RU" sz="2000" dirty="0"/>
              <a:t> </a:t>
            </a:r>
            <a:r>
              <a:rPr lang="ru-RU" sz="2000" dirty="0" err="1"/>
              <a:t>іскриться</a:t>
            </a:r>
            <a:r>
              <a:rPr lang="ru-RU" sz="2000" dirty="0"/>
              <a:t> на </a:t>
            </a:r>
            <a:r>
              <a:rPr lang="ru-RU" sz="2000" dirty="0" err="1"/>
              <a:t>сонці</a:t>
            </a:r>
            <a:r>
              <a:rPr lang="ru-RU" sz="2000" dirty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/>
              <a:t>Світить</a:t>
            </a:r>
            <a:r>
              <a:rPr lang="ru-RU" sz="2000" dirty="0"/>
              <a:t> </a:t>
            </a:r>
            <a:r>
              <a:rPr lang="ru-RU" sz="2000" dirty="0" err="1"/>
              <a:t>сонечко</a:t>
            </a:r>
            <a:r>
              <a:rPr lang="ru-RU" sz="2000" dirty="0"/>
              <a:t> в </a:t>
            </a:r>
            <a:r>
              <a:rPr lang="ru-RU" sz="2000" dirty="0" err="1"/>
              <a:t>віконце</a:t>
            </a:r>
            <a:r>
              <a:rPr lang="ru-RU" sz="2000" dirty="0"/>
              <a:t>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Дивиться в нашу </a:t>
            </a:r>
            <a:r>
              <a:rPr lang="ru-RU" sz="2000" dirty="0" err="1"/>
              <a:t>кімнату</a:t>
            </a:r>
            <a:r>
              <a:rPr lang="ru-RU" sz="2000" dirty="0"/>
              <a:t>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Ми захлопаем в </a:t>
            </a:r>
            <a:r>
              <a:rPr lang="ru-RU" sz="2000" dirty="0" err="1"/>
              <a:t>долоні</a:t>
            </a:r>
            <a:r>
              <a:rPr lang="ru-RU" sz="2000" dirty="0"/>
              <a:t>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/>
              <a:t>Дуже</a:t>
            </a:r>
            <a:r>
              <a:rPr lang="ru-RU" sz="2000" dirty="0"/>
              <a:t> </a:t>
            </a:r>
            <a:r>
              <a:rPr lang="ru-RU" sz="2000" dirty="0" err="1"/>
              <a:t>раді</a:t>
            </a:r>
            <a:r>
              <a:rPr lang="ru-RU" sz="2000" dirty="0"/>
              <a:t> </a:t>
            </a:r>
            <a:r>
              <a:rPr lang="ru-RU" sz="2000" dirty="0" err="1"/>
              <a:t>сонечку</a:t>
            </a:r>
            <a:r>
              <a:rPr lang="ru-RU" sz="2000" dirty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47848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12124" y="399246"/>
            <a:ext cx="8345510" cy="60659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t"/>
            <a:r>
              <a:rPr lang="ru-RU" sz="4000" b="1" dirty="0" err="1">
                <a:solidFill>
                  <a:srgbClr val="C00000"/>
                </a:solidFill>
              </a:rPr>
              <a:t>Спостереження</a:t>
            </a:r>
            <a:r>
              <a:rPr lang="ru-RU" sz="4000" b="1" dirty="0">
                <a:solidFill>
                  <a:srgbClr val="C00000"/>
                </a:solidFill>
              </a:rPr>
              <a:t> за </a:t>
            </a:r>
            <a:r>
              <a:rPr lang="ru-RU" sz="4000" b="1" dirty="0" err="1">
                <a:solidFill>
                  <a:srgbClr val="C00000"/>
                </a:solidFill>
              </a:rPr>
              <a:t>роботою</a:t>
            </a:r>
            <a:r>
              <a:rPr lang="ru-RU" sz="4000" b="1" dirty="0">
                <a:solidFill>
                  <a:srgbClr val="C00000"/>
                </a:solidFill>
              </a:rPr>
              <a:t> шофера</a:t>
            </a:r>
            <a:r>
              <a:rPr lang="ru-RU" b="1" dirty="0"/>
              <a:t>.</a:t>
            </a:r>
            <a:endParaRPr lang="ru-RU" dirty="0"/>
          </a:p>
          <a:p>
            <a:pPr fontAlgn="t"/>
            <a:r>
              <a:rPr lang="ru-RU" b="1" dirty="0"/>
              <a:t>Мета:</a:t>
            </a:r>
            <a:r>
              <a:rPr lang="ru-RU" dirty="0"/>
              <a:t> </a:t>
            </a:r>
            <a:r>
              <a:rPr lang="ru-RU" dirty="0" err="1"/>
              <a:t>Продовжувати</a:t>
            </a:r>
            <a:r>
              <a:rPr lang="ru-RU" dirty="0"/>
              <a:t> </a:t>
            </a:r>
            <a:r>
              <a:rPr lang="ru-RU" dirty="0" err="1"/>
              <a:t>знайомити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з </a:t>
            </a:r>
            <a:r>
              <a:rPr lang="ru-RU" dirty="0" err="1"/>
              <a:t>роботою</a:t>
            </a:r>
            <a:r>
              <a:rPr lang="ru-RU" dirty="0"/>
              <a:t> шофера ( </a:t>
            </a:r>
            <a:r>
              <a:rPr lang="ru-RU" dirty="0" err="1"/>
              <a:t>їде</a:t>
            </a:r>
            <a:r>
              <a:rPr lang="ru-RU" dirty="0"/>
              <a:t> на </a:t>
            </a:r>
            <a:r>
              <a:rPr lang="ru-RU" dirty="0" err="1"/>
              <a:t>машині</a:t>
            </a:r>
            <a:r>
              <a:rPr lang="ru-RU" dirty="0"/>
              <a:t> по </a:t>
            </a:r>
            <a:r>
              <a:rPr lang="ru-RU" dirty="0" err="1"/>
              <a:t>дорозі</a:t>
            </a:r>
            <a:r>
              <a:rPr lang="ru-RU" dirty="0"/>
              <a:t>, </a:t>
            </a:r>
            <a:r>
              <a:rPr lang="ru-RU" dirty="0" err="1"/>
              <a:t>управляє</a:t>
            </a:r>
            <a:r>
              <a:rPr lang="ru-RU" dirty="0"/>
              <a:t> машиною, рулить, шофер </a:t>
            </a:r>
            <a:r>
              <a:rPr lang="ru-RU" dirty="0" err="1"/>
              <a:t>везе</a:t>
            </a:r>
            <a:r>
              <a:rPr lang="ru-RU" dirty="0"/>
              <a:t> людей на роботу і </a:t>
            </a:r>
            <a:r>
              <a:rPr lang="ru-RU" dirty="0" err="1"/>
              <a:t>додому</a:t>
            </a:r>
            <a:r>
              <a:rPr lang="ru-RU" dirty="0"/>
              <a:t>, в дитячий сад привозить </a:t>
            </a:r>
            <a:r>
              <a:rPr lang="ru-RU" dirty="0" err="1"/>
              <a:t>продукти</a:t>
            </a:r>
            <a:r>
              <a:rPr lang="ru-RU" dirty="0"/>
              <a:t>: </a:t>
            </a:r>
            <a:r>
              <a:rPr lang="ru-RU" dirty="0" err="1"/>
              <a:t>хліб</a:t>
            </a:r>
            <a:r>
              <a:rPr lang="ru-RU" dirty="0"/>
              <a:t>, молоко </a:t>
            </a:r>
            <a:r>
              <a:rPr lang="ru-RU" dirty="0" err="1"/>
              <a:t>тощо</a:t>
            </a:r>
            <a:r>
              <a:rPr lang="ru-RU" dirty="0"/>
              <a:t>), </a:t>
            </a:r>
            <a:r>
              <a:rPr lang="ru-RU" dirty="0" err="1"/>
              <a:t>назвами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машини</a:t>
            </a:r>
            <a:r>
              <a:rPr lang="ru-RU" dirty="0"/>
              <a:t> ( </a:t>
            </a:r>
            <a:r>
              <a:rPr lang="ru-RU" dirty="0" err="1"/>
              <a:t>кабіна</a:t>
            </a:r>
            <a:r>
              <a:rPr lang="ru-RU" dirty="0"/>
              <a:t>, </a:t>
            </a:r>
            <a:r>
              <a:rPr lang="ru-RU" dirty="0" err="1"/>
              <a:t>кермо</a:t>
            </a:r>
            <a:r>
              <a:rPr lang="ru-RU" dirty="0"/>
              <a:t>, кузов). </a:t>
            </a:r>
            <a:r>
              <a:rPr lang="ru-RU" dirty="0" err="1"/>
              <a:t>Виховувати</a:t>
            </a:r>
            <a:r>
              <a:rPr lang="ru-RU" dirty="0"/>
              <a:t> </a:t>
            </a:r>
            <a:r>
              <a:rPr lang="ru-RU" dirty="0" err="1"/>
              <a:t>повагу</a:t>
            </a:r>
            <a:r>
              <a:rPr lang="ru-RU" dirty="0"/>
              <a:t> до </a:t>
            </a:r>
            <a:r>
              <a:rPr lang="ru-RU" dirty="0" err="1"/>
              <a:t>праці</a:t>
            </a:r>
            <a:r>
              <a:rPr lang="ru-RU" dirty="0"/>
              <a:t> людей.</a:t>
            </a:r>
            <a:br>
              <a:rPr lang="ru-RU" dirty="0"/>
            </a:br>
            <a:r>
              <a:rPr lang="ru-RU" dirty="0" err="1"/>
              <a:t>Формувати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значущості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Машина, машина </a:t>
            </a:r>
            <a:r>
              <a:rPr lang="ru-RU" dirty="0" err="1"/>
              <a:t>йде</a:t>
            </a:r>
            <a:r>
              <a:rPr lang="ru-RU" dirty="0"/>
              <a:t> гуде,</a:t>
            </a:r>
            <a:br>
              <a:rPr lang="ru-RU" dirty="0"/>
            </a:br>
            <a:r>
              <a:rPr lang="ru-RU" dirty="0"/>
              <a:t>У </a:t>
            </a:r>
            <a:r>
              <a:rPr lang="ru-RU" dirty="0" err="1"/>
              <a:t>машині</a:t>
            </a:r>
            <a:r>
              <a:rPr lang="ru-RU" dirty="0"/>
              <a:t>, в </a:t>
            </a:r>
            <a:r>
              <a:rPr lang="ru-RU" dirty="0" err="1"/>
              <a:t>машині</a:t>
            </a:r>
            <a:r>
              <a:rPr lang="ru-RU" dirty="0"/>
              <a:t> шофер </a:t>
            </a:r>
            <a:r>
              <a:rPr lang="ru-RU" dirty="0" err="1"/>
              <a:t>сидить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Бі</a:t>
            </a:r>
            <a:r>
              <a:rPr lang="ru-RU" dirty="0"/>
              <a:t> - </a:t>
            </a:r>
            <a:r>
              <a:rPr lang="ru-RU" dirty="0" err="1"/>
              <a:t>бі</a:t>
            </a:r>
            <a:r>
              <a:rPr lang="ru-RU" dirty="0"/>
              <a:t> - </a:t>
            </a:r>
            <a:r>
              <a:rPr lang="ru-RU" dirty="0" err="1"/>
              <a:t>бі</a:t>
            </a:r>
            <a:r>
              <a:rPr lang="ru-RU" dirty="0"/>
              <a:t>, </a:t>
            </a:r>
            <a:r>
              <a:rPr lang="ru-RU" dirty="0" err="1"/>
              <a:t>бі</a:t>
            </a:r>
            <a:r>
              <a:rPr lang="ru-RU" dirty="0"/>
              <a:t> - </a:t>
            </a:r>
            <a:r>
              <a:rPr lang="ru-RU" dirty="0" err="1"/>
              <a:t>бі</a:t>
            </a:r>
            <a:r>
              <a:rPr lang="ru-RU" dirty="0"/>
              <a:t> - </a:t>
            </a:r>
            <a:r>
              <a:rPr lang="ru-RU" dirty="0" err="1"/>
              <a:t>сі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У </a:t>
            </a:r>
            <a:r>
              <a:rPr lang="ru-RU" dirty="0" err="1"/>
              <a:t>машині</a:t>
            </a:r>
            <a:r>
              <a:rPr lang="ru-RU" dirty="0"/>
              <a:t>, в </a:t>
            </a:r>
            <a:r>
              <a:rPr lang="ru-RU" dirty="0" err="1"/>
              <a:t>машині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повно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Поїхали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дивляться</a:t>
            </a:r>
            <a:r>
              <a:rPr lang="ru-RU" dirty="0"/>
              <a:t> у </a:t>
            </a:r>
            <a:r>
              <a:rPr lang="ru-RU" dirty="0" err="1"/>
              <a:t>вікно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Ось поле, ось </a:t>
            </a:r>
            <a:r>
              <a:rPr lang="ru-RU" dirty="0" err="1"/>
              <a:t>річка</a:t>
            </a:r>
            <a:r>
              <a:rPr lang="ru-RU" dirty="0"/>
              <a:t>, ось </a:t>
            </a:r>
            <a:r>
              <a:rPr lang="ru-RU" dirty="0" err="1"/>
              <a:t>ліс</a:t>
            </a:r>
            <a:r>
              <a:rPr lang="ru-RU" dirty="0"/>
              <a:t> </a:t>
            </a:r>
            <a:r>
              <a:rPr lang="ru-RU" dirty="0" err="1"/>
              <a:t>густий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Приїхали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машина - </a:t>
            </a:r>
            <a:r>
              <a:rPr lang="ru-RU" dirty="0" err="1"/>
              <a:t>стій</a:t>
            </a:r>
            <a:r>
              <a:rPr lang="ru-RU" dirty="0"/>
              <a:t>!</a:t>
            </a:r>
            <a:br>
              <a:rPr lang="ru-RU" dirty="0"/>
            </a:br>
            <a:r>
              <a:rPr lang="ru-RU" dirty="0" err="1"/>
              <a:t>Бі-бі</a:t>
            </a:r>
            <a:r>
              <a:rPr lang="ru-RU" dirty="0"/>
              <a:t> - </a:t>
            </a:r>
            <a:r>
              <a:rPr lang="ru-RU" dirty="0" err="1"/>
              <a:t>бі</a:t>
            </a:r>
            <a:r>
              <a:rPr lang="ru-RU" dirty="0"/>
              <a:t>, </a:t>
            </a:r>
            <a:r>
              <a:rPr lang="ru-RU" dirty="0" err="1"/>
              <a:t>бі</a:t>
            </a:r>
            <a:r>
              <a:rPr lang="ru-RU" dirty="0"/>
              <a:t> - </a:t>
            </a:r>
            <a:r>
              <a:rPr lang="ru-RU" dirty="0" err="1"/>
              <a:t>бі-сі</a:t>
            </a:r>
            <a:r>
              <a:rPr lang="ru-RU" dirty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180" y="3744533"/>
            <a:ext cx="2020213" cy="226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862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15155" y="272067"/>
            <a:ext cx="8345510" cy="60659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t"/>
            <a:r>
              <a:rPr lang="ru-RU" sz="4000" b="1" dirty="0" err="1">
                <a:solidFill>
                  <a:srgbClr val="C00000"/>
                </a:solidFill>
              </a:rPr>
              <a:t>Спостереження</a:t>
            </a:r>
            <a:r>
              <a:rPr lang="ru-RU" sz="4000" b="1" dirty="0">
                <a:solidFill>
                  <a:srgbClr val="C00000"/>
                </a:solidFill>
              </a:rPr>
              <a:t> за </a:t>
            </a:r>
            <a:r>
              <a:rPr lang="ru-RU" sz="4000" b="1" dirty="0" err="1">
                <a:solidFill>
                  <a:srgbClr val="C00000"/>
                </a:solidFill>
              </a:rPr>
              <a:t>снігом</a:t>
            </a:r>
            <a:r>
              <a:rPr lang="ru-RU" sz="4000" b="1" dirty="0" smtClean="0">
                <a:solidFill>
                  <a:srgbClr val="C00000"/>
                </a:solidFill>
              </a:rPr>
              <a:t>.</a:t>
            </a:r>
          </a:p>
          <a:p>
            <a:pPr fontAlgn="t"/>
            <a:endParaRPr lang="ru-RU" sz="4000" dirty="0">
              <a:solidFill>
                <a:srgbClr val="C00000"/>
              </a:solidFill>
            </a:endParaRPr>
          </a:p>
          <a:p>
            <a:pPr fontAlgn="t"/>
            <a:r>
              <a:rPr lang="ru-RU" sz="2000" b="1" dirty="0"/>
              <a:t>Мета: </a:t>
            </a:r>
            <a:r>
              <a:rPr lang="ru-RU" sz="2000" dirty="0" err="1"/>
              <a:t>Формувати</a:t>
            </a:r>
            <a:r>
              <a:rPr lang="ru-RU" sz="2000" dirty="0"/>
              <a:t> </a:t>
            </a:r>
            <a:r>
              <a:rPr lang="ru-RU" sz="2000" dirty="0" err="1"/>
              <a:t>поняття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з приходом </a:t>
            </a:r>
            <a:r>
              <a:rPr lang="ru-RU" sz="2000" dirty="0" err="1"/>
              <a:t>весни</a:t>
            </a:r>
            <a:r>
              <a:rPr lang="ru-RU" sz="2000" dirty="0"/>
              <a:t> </a:t>
            </a:r>
            <a:r>
              <a:rPr lang="ru-RU" sz="2000" dirty="0" err="1"/>
              <a:t>сніг</a:t>
            </a:r>
            <a:r>
              <a:rPr lang="ru-RU" sz="2000" dirty="0"/>
              <a:t> почав </a:t>
            </a:r>
            <a:r>
              <a:rPr lang="ru-RU" sz="2000" dirty="0" err="1"/>
              <a:t>танути</a:t>
            </a:r>
            <a:r>
              <a:rPr lang="ru-RU" sz="2000" dirty="0"/>
              <a:t>; </a:t>
            </a:r>
            <a:r>
              <a:rPr lang="ru-RU" sz="2000" dirty="0" err="1"/>
              <a:t>Він</a:t>
            </a:r>
            <a:r>
              <a:rPr lang="ru-RU" sz="2000" dirty="0"/>
              <a:t> став </a:t>
            </a:r>
            <a:r>
              <a:rPr lang="ru-RU" sz="2000" dirty="0" err="1"/>
              <a:t>сірим</a:t>
            </a:r>
            <a:r>
              <a:rPr lang="ru-RU" sz="2000" dirty="0"/>
              <a:t>, </a:t>
            </a:r>
            <a:r>
              <a:rPr lang="ru-RU" sz="2000" dirty="0" err="1"/>
              <a:t>брудним</a:t>
            </a:r>
            <a:r>
              <a:rPr lang="ru-RU" sz="2000" dirty="0"/>
              <a:t>, </a:t>
            </a:r>
            <a:r>
              <a:rPr lang="ru-RU" sz="2000" dirty="0" err="1"/>
              <a:t>жорстким</a:t>
            </a:r>
            <a:r>
              <a:rPr lang="ru-RU" sz="2000" dirty="0"/>
              <a:t>. </a:t>
            </a:r>
            <a:r>
              <a:rPr lang="ru-RU" sz="2000" dirty="0" err="1"/>
              <a:t>Замість</a:t>
            </a:r>
            <a:r>
              <a:rPr lang="ru-RU" sz="2000" dirty="0"/>
              <a:t> </a:t>
            </a:r>
            <a:r>
              <a:rPr lang="ru-RU" sz="2000" dirty="0" err="1"/>
              <a:t>пухнастих</a:t>
            </a:r>
            <a:r>
              <a:rPr lang="ru-RU" sz="2000" dirty="0"/>
              <a:t> </a:t>
            </a:r>
            <a:r>
              <a:rPr lang="ru-RU" sz="2000" dirty="0" err="1"/>
              <a:t>сніжинок</a:t>
            </a:r>
            <a:r>
              <a:rPr lang="ru-RU" sz="2000" dirty="0"/>
              <a:t> </a:t>
            </a:r>
            <a:r>
              <a:rPr lang="ru-RU" sz="2000" dirty="0" err="1"/>
              <a:t>утворилися</a:t>
            </a:r>
            <a:r>
              <a:rPr lang="ru-RU" sz="2000" dirty="0"/>
              <a:t> </a:t>
            </a:r>
            <a:r>
              <a:rPr lang="ru-RU" sz="2000" dirty="0" err="1"/>
              <a:t>крижинки</a:t>
            </a:r>
            <a:r>
              <a:rPr lang="ru-RU" sz="2000" dirty="0"/>
              <a:t>. </a:t>
            </a:r>
            <a:r>
              <a:rPr lang="ru-RU" sz="2000" dirty="0" err="1"/>
              <a:t>Снігу</a:t>
            </a:r>
            <a:r>
              <a:rPr lang="ru-RU" sz="2000" dirty="0"/>
              <a:t> </a:t>
            </a:r>
            <a:r>
              <a:rPr lang="ru-RU" sz="2000" dirty="0" err="1"/>
              <a:t>стає</a:t>
            </a:r>
            <a:r>
              <a:rPr lang="ru-RU" sz="2000" dirty="0"/>
              <a:t> все </a:t>
            </a:r>
            <a:r>
              <a:rPr lang="ru-RU" sz="2000" dirty="0" err="1"/>
              <a:t>менше</a:t>
            </a:r>
            <a:r>
              <a:rPr lang="ru-RU" sz="2000" dirty="0"/>
              <a:t> і </a:t>
            </a:r>
            <a:r>
              <a:rPr lang="ru-RU" sz="2000" dirty="0" err="1"/>
              <a:t>менше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sz="2000" dirty="0" err="1"/>
              <a:t>Сніг</a:t>
            </a:r>
            <a:r>
              <a:rPr lang="ru-RU" sz="2000" dirty="0"/>
              <a:t> </a:t>
            </a:r>
            <a:r>
              <a:rPr lang="ru-RU" sz="2000" dirty="0" err="1"/>
              <a:t>тепер</a:t>
            </a:r>
            <a:r>
              <a:rPr lang="ru-RU" sz="2000" dirty="0"/>
              <a:t> уже не той,</a:t>
            </a:r>
            <a:br>
              <a:rPr lang="ru-RU" sz="2000" dirty="0"/>
            </a:br>
            <a:r>
              <a:rPr lang="ru-RU" sz="2000" dirty="0" err="1"/>
              <a:t>Потемнів</a:t>
            </a:r>
            <a:r>
              <a:rPr lang="ru-RU" sz="2000" dirty="0"/>
              <a:t> </a:t>
            </a:r>
            <a:r>
              <a:rPr lang="ru-RU" sz="2000" dirty="0" err="1"/>
              <a:t>він</a:t>
            </a:r>
            <a:r>
              <a:rPr lang="ru-RU" sz="2000" dirty="0"/>
              <a:t> у поле.</a:t>
            </a:r>
            <a:br>
              <a:rPr lang="ru-RU" sz="2000" dirty="0"/>
            </a:br>
            <a:r>
              <a:rPr lang="ru-RU" sz="2000" dirty="0"/>
              <a:t>На озерах </a:t>
            </a:r>
            <a:r>
              <a:rPr lang="ru-RU" sz="2000" dirty="0" err="1"/>
              <a:t>тріснув</a:t>
            </a:r>
            <a:r>
              <a:rPr lang="ru-RU" sz="2000" dirty="0"/>
              <a:t> </a:t>
            </a:r>
            <a:r>
              <a:rPr lang="ru-RU" sz="2000" dirty="0" err="1"/>
              <a:t>лід</a:t>
            </a:r>
            <a:r>
              <a:rPr lang="ru-RU" sz="2000" dirty="0"/>
              <a:t> </a:t>
            </a:r>
            <a:r>
              <a:rPr lang="ru-RU" sz="2000" dirty="0" err="1"/>
              <a:t>ніби</a:t>
            </a:r>
            <a:r>
              <a:rPr lang="ru-RU" sz="2000" dirty="0"/>
              <a:t> </a:t>
            </a:r>
            <a:r>
              <a:rPr lang="ru-RU" sz="2000" dirty="0" err="1"/>
              <a:t>розкололи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sz="2000" dirty="0" err="1"/>
              <a:t>Всі</a:t>
            </a:r>
            <a:r>
              <a:rPr lang="ru-RU" sz="2000" dirty="0"/>
              <a:t> </a:t>
            </a:r>
            <a:r>
              <a:rPr lang="ru-RU" sz="2000" dirty="0" err="1"/>
              <a:t>чорніше</a:t>
            </a:r>
            <a:r>
              <a:rPr lang="ru-RU" sz="2000" dirty="0"/>
              <a:t> з </a:t>
            </a:r>
            <a:r>
              <a:rPr lang="ru-RU" sz="2000" dirty="0" err="1"/>
              <a:t>кожним</a:t>
            </a:r>
            <a:r>
              <a:rPr lang="ru-RU" sz="2000" dirty="0"/>
              <a:t> днем</a:t>
            </a:r>
            <a:br>
              <a:rPr lang="ru-RU" sz="2000" dirty="0"/>
            </a:br>
            <a:r>
              <a:rPr lang="ru-RU" sz="2000" dirty="0"/>
              <a:t>Стежки і </a:t>
            </a:r>
            <a:r>
              <a:rPr lang="ru-RU" sz="2000" dirty="0" err="1"/>
              <a:t>доріжки</a:t>
            </a:r>
            <a:r>
              <a:rPr lang="ru-RU" sz="2000" dirty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180" y="3744533"/>
            <a:ext cx="2020213" cy="226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061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12124" y="399246"/>
            <a:ext cx="8345510" cy="60659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t"/>
            <a:r>
              <a:rPr lang="ru-RU" sz="4000" b="1" dirty="0" err="1">
                <a:solidFill>
                  <a:srgbClr val="C00000"/>
                </a:solidFill>
              </a:rPr>
              <a:t>Спостереження</a:t>
            </a:r>
            <a:r>
              <a:rPr lang="ru-RU" sz="4000" b="1" dirty="0">
                <a:solidFill>
                  <a:srgbClr val="C00000"/>
                </a:solidFill>
              </a:rPr>
              <a:t> за </a:t>
            </a:r>
            <a:r>
              <a:rPr lang="ru-RU" sz="4000" b="1" dirty="0" err="1">
                <a:solidFill>
                  <a:srgbClr val="C00000"/>
                </a:solidFill>
              </a:rPr>
              <a:t>таненням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снігу</a:t>
            </a:r>
            <a:r>
              <a:rPr lang="ru-RU" sz="4000" b="1" dirty="0">
                <a:solidFill>
                  <a:srgbClr val="C00000"/>
                </a:solidFill>
              </a:rPr>
              <a:t>, першими </a:t>
            </a:r>
            <a:r>
              <a:rPr lang="ru-RU" sz="4000" b="1" dirty="0" err="1">
                <a:solidFill>
                  <a:srgbClr val="C00000"/>
                </a:solidFill>
              </a:rPr>
              <a:t>калюжами</a:t>
            </a:r>
            <a:r>
              <a:rPr lang="ru-RU" sz="4000" b="1" dirty="0">
                <a:solidFill>
                  <a:srgbClr val="C00000"/>
                </a:solidFill>
              </a:rPr>
              <a:t>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Мета: </a:t>
            </a:r>
            <a:r>
              <a:rPr lang="ru-RU" sz="2000" dirty="0" err="1"/>
              <a:t>Формувати</a:t>
            </a:r>
            <a:r>
              <a:rPr lang="ru-RU" sz="2000" dirty="0"/>
              <a:t> </a:t>
            </a:r>
            <a:r>
              <a:rPr lang="ru-RU" sz="2000" dirty="0" err="1"/>
              <a:t>поняття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, коли </a:t>
            </a:r>
            <a:r>
              <a:rPr lang="ru-RU" sz="2000" dirty="0" err="1"/>
              <a:t>тане</a:t>
            </a:r>
            <a:r>
              <a:rPr lang="ru-RU" sz="2000" dirty="0"/>
              <a:t> </a:t>
            </a:r>
            <a:r>
              <a:rPr lang="ru-RU" sz="2000" dirty="0" err="1"/>
              <a:t>сніг</a:t>
            </a:r>
            <a:r>
              <a:rPr lang="ru-RU" sz="2000" dirty="0"/>
              <a:t>,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перетворюється</a:t>
            </a:r>
            <a:r>
              <a:rPr lang="ru-RU" sz="2000" dirty="0"/>
              <a:t> у воду. Вода </a:t>
            </a:r>
            <a:r>
              <a:rPr lang="ru-RU" sz="2000" dirty="0" err="1"/>
              <a:t>збирається</a:t>
            </a:r>
            <a:r>
              <a:rPr lang="ru-RU" sz="2000" dirty="0"/>
              <a:t> в ложбинках і </a:t>
            </a:r>
            <a:r>
              <a:rPr lang="ru-RU" sz="2000" dirty="0" err="1"/>
              <a:t>утворюються</a:t>
            </a:r>
            <a:r>
              <a:rPr lang="ru-RU" sz="2000" dirty="0"/>
              <a:t> </a:t>
            </a:r>
            <a:r>
              <a:rPr lang="ru-RU" sz="2000" dirty="0" err="1"/>
              <a:t>калюжі</a:t>
            </a:r>
            <a:r>
              <a:rPr lang="ru-RU" sz="2000" dirty="0"/>
              <a:t>. Там, де </a:t>
            </a:r>
            <a:r>
              <a:rPr lang="ru-RU" sz="2000" dirty="0" err="1"/>
              <a:t>сонечко</a:t>
            </a:r>
            <a:r>
              <a:rPr lang="ru-RU" sz="2000" dirty="0"/>
              <a:t> не </a:t>
            </a:r>
            <a:r>
              <a:rPr lang="ru-RU" sz="2000" dirty="0" err="1"/>
              <a:t>потрапляє</a:t>
            </a:r>
            <a:r>
              <a:rPr lang="ru-RU" sz="2000" dirty="0"/>
              <a:t>, у </a:t>
            </a:r>
            <a:r>
              <a:rPr lang="ru-RU" sz="2000" dirty="0" err="1"/>
              <a:t>тіні</a:t>
            </a:r>
            <a:r>
              <a:rPr lang="ru-RU" sz="2000" dirty="0"/>
              <a:t> </a:t>
            </a:r>
            <a:r>
              <a:rPr lang="ru-RU" sz="2000" dirty="0" err="1"/>
              <a:t>сніг</a:t>
            </a:r>
            <a:r>
              <a:rPr lang="ru-RU" sz="2000" dirty="0"/>
              <a:t> </a:t>
            </a:r>
            <a:r>
              <a:rPr lang="ru-RU" sz="2000" dirty="0" err="1"/>
              <a:t>тане</a:t>
            </a:r>
            <a:r>
              <a:rPr lang="ru-RU" sz="2000" dirty="0"/>
              <a:t> </a:t>
            </a:r>
            <a:r>
              <a:rPr lang="ru-RU" sz="2000" dirty="0" err="1"/>
              <a:t>повільно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Звернути</a:t>
            </a:r>
            <a:r>
              <a:rPr lang="ru-RU" sz="2000" dirty="0"/>
              <a:t> </a:t>
            </a:r>
            <a:r>
              <a:rPr lang="ru-RU" sz="2000" dirty="0" err="1"/>
              <a:t>увагу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снігу</a:t>
            </a:r>
            <a:r>
              <a:rPr lang="ru-RU" sz="2000" dirty="0"/>
              <a:t> </a:t>
            </a:r>
            <a:r>
              <a:rPr lang="ru-RU" sz="2000" dirty="0" err="1"/>
              <a:t>стає</a:t>
            </a:r>
            <a:r>
              <a:rPr lang="ru-RU" sz="2000" dirty="0"/>
              <a:t> все </a:t>
            </a:r>
            <a:r>
              <a:rPr lang="ru-RU" sz="2000" dirty="0" err="1"/>
              <a:t>менше</a:t>
            </a:r>
            <a:r>
              <a:rPr lang="ru-RU" sz="2000" dirty="0"/>
              <a:t> і </a:t>
            </a:r>
            <a:r>
              <a:rPr lang="ru-RU" sz="2000" dirty="0" err="1"/>
              <a:t>менше</a:t>
            </a:r>
            <a:r>
              <a:rPr lang="ru-RU" sz="2000" dirty="0"/>
              <a:t>, а </a:t>
            </a:r>
            <a:r>
              <a:rPr lang="ru-RU" sz="2000" dirty="0" err="1"/>
              <a:t>калюж</a:t>
            </a:r>
            <a:r>
              <a:rPr lang="ru-RU" sz="2000" dirty="0"/>
              <a:t> все </a:t>
            </a:r>
            <a:r>
              <a:rPr lang="ru-RU" sz="2000" dirty="0" err="1"/>
              <a:t>більше</a:t>
            </a:r>
            <a:r>
              <a:rPr lang="ru-RU" sz="2000" dirty="0"/>
              <a:t>. </a:t>
            </a:r>
            <a:r>
              <a:rPr lang="ru-RU" sz="2000" dirty="0" err="1"/>
              <a:t>Запропонувати</a:t>
            </a:r>
            <a:r>
              <a:rPr lang="ru-RU" sz="2000" dirty="0"/>
              <a:t> </a:t>
            </a:r>
            <a:r>
              <a:rPr lang="ru-RU" sz="2000" dirty="0" err="1"/>
              <a:t>дітям</a:t>
            </a:r>
            <a:r>
              <a:rPr lang="ru-RU" sz="2000" dirty="0"/>
              <a:t> </a:t>
            </a:r>
            <a:r>
              <a:rPr lang="ru-RU" sz="2000" dirty="0" err="1"/>
              <a:t>набрати</a:t>
            </a:r>
            <a:r>
              <a:rPr lang="ru-RU" sz="2000" dirty="0"/>
              <a:t> </a:t>
            </a:r>
            <a:r>
              <a:rPr lang="ru-RU" sz="2000" dirty="0" err="1"/>
              <a:t>сніг</a:t>
            </a:r>
            <a:r>
              <a:rPr lang="ru-RU" sz="2000" dirty="0"/>
              <a:t> на </a:t>
            </a:r>
            <a:r>
              <a:rPr lang="ru-RU" sz="2000" dirty="0" err="1"/>
              <a:t>лопати</a:t>
            </a:r>
            <a:r>
              <a:rPr lang="ru-RU" sz="2000" dirty="0"/>
              <a:t> і </a:t>
            </a:r>
            <a:r>
              <a:rPr lang="ru-RU" sz="2000" dirty="0" err="1"/>
              <a:t>кинути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на </a:t>
            </a:r>
            <a:r>
              <a:rPr lang="ru-RU" sz="2000" dirty="0" err="1"/>
              <a:t>сонячну</a:t>
            </a:r>
            <a:r>
              <a:rPr lang="ru-RU" sz="2000" dirty="0"/>
              <a:t> сторону на асфальт. </a:t>
            </a:r>
            <a:r>
              <a:rPr lang="ru-RU" sz="2000" dirty="0" err="1"/>
              <a:t>Поспостерігати</a:t>
            </a:r>
            <a:r>
              <a:rPr lang="ru-RU" sz="2000" dirty="0"/>
              <a:t> як </a:t>
            </a:r>
            <a:r>
              <a:rPr lang="ru-RU" sz="2000" dirty="0" err="1"/>
              <a:t>сніг</a:t>
            </a:r>
            <a:r>
              <a:rPr lang="ru-RU" sz="2000" dirty="0"/>
              <a:t> </a:t>
            </a:r>
            <a:r>
              <a:rPr lang="ru-RU" sz="2000" dirty="0" err="1"/>
              <a:t>швидко</a:t>
            </a:r>
            <a:r>
              <a:rPr lang="ru-RU" sz="2000" dirty="0"/>
              <a:t> </a:t>
            </a:r>
            <a:r>
              <a:rPr lang="ru-RU" sz="2000" dirty="0" err="1"/>
              <a:t>тане</a:t>
            </a:r>
            <a:r>
              <a:rPr lang="ru-RU" sz="2000" dirty="0"/>
              <a:t> і </a:t>
            </a:r>
            <a:r>
              <a:rPr lang="ru-RU" sz="2000" dirty="0" err="1"/>
              <a:t>утворюється</a:t>
            </a:r>
            <a:r>
              <a:rPr lang="ru-RU" sz="2000" dirty="0"/>
              <a:t> вода.</a:t>
            </a:r>
          </a:p>
          <a:p>
            <a:pPr fontAlgn="t"/>
            <a:r>
              <a:rPr lang="ru-RU" sz="2000" dirty="0"/>
              <a:t>До нас весна </a:t>
            </a:r>
            <a:r>
              <a:rPr lang="ru-RU" sz="2000" dirty="0" err="1"/>
              <a:t>крокує</a:t>
            </a:r>
            <a:r>
              <a:rPr lang="ru-RU" sz="2000" dirty="0"/>
              <a:t> </a:t>
            </a:r>
            <a:r>
              <a:rPr lang="ru-RU" sz="2000" dirty="0" err="1"/>
              <a:t>швидкими</a:t>
            </a:r>
            <a:r>
              <a:rPr lang="ru-RU" sz="2000" dirty="0"/>
              <a:t> </a:t>
            </a:r>
            <a:r>
              <a:rPr lang="ru-RU" sz="2000" dirty="0" err="1"/>
              <a:t>кроками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І </a:t>
            </a:r>
            <a:r>
              <a:rPr lang="ru-RU" sz="2000" dirty="0" err="1"/>
              <a:t>тануть</a:t>
            </a:r>
            <a:r>
              <a:rPr lang="ru-RU" sz="2000" dirty="0"/>
              <a:t> замети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ногами</a:t>
            </a:r>
            <a:br>
              <a:rPr lang="ru-RU" sz="2000" dirty="0"/>
            </a:br>
            <a:r>
              <a:rPr lang="ru-RU" sz="2000" dirty="0" err="1"/>
              <a:t>Чорні</a:t>
            </a:r>
            <a:r>
              <a:rPr lang="ru-RU" sz="2000" dirty="0"/>
              <a:t> </a:t>
            </a:r>
            <a:r>
              <a:rPr lang="ru-RU" sz="2000" dirty="0" err="1"/>
              <a:t>проталини</a:t>
            </a:r>
            <a:r>
              <a:rPr lang="ru-RU" sz="2000" dirty="0"/>
              <a:t> на полях видно</a:t>
            </a:r>
            <a:br>
              <a:rPr lang="ru-RU" sz="2000" dirty="0"/>
            </a:br>
            <a:r>
              <a:rPr lang="ru-RU" sz="2000" dirty="0" err="1"/>
              <a:t>Видно</a:t>
            </a:r>
            <a:r>
              <a:rPr lang="ru-RU" sz="2000" dirty="0"/>
              <a:t> </a:t>
            </a:r>
            <a:r>
              <a:rPr lang="ru-RU" sz="2000" dirty="0" err="1"/>
              <a:t>дуже</a:t>
            </a:r>
            <a:r>
              <a:rPr lang="ru-RU" sz="2000" dirty="0"/>
              <a:t> </a:t>
            </a:r>
            <a:r>
              <a:rPr lang="ru-RU" sz="2000" dirty="0" err="1"/>
              <a:t>теплі</a:t>
            </a:r>
            <a:r>
              <a:rPr lang="ru-RU" sz="2000" dirty="0"/>
              <a:t> ноги у </a:t>
            </a:r>
            <a:r>
              <a:rPr lang="ru-RU" sz="2000" dirty="0" err="1"/>
              <a:t>весни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4203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12123" y="360610"/>
            <a:ext cx="8345510" cy="60659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t"/>
            <a:r>
              <a:rPr lang="ru-RU" sz="4000" b="1" dirty="0" err="1">
                <a:solidFill>
                  <a:srgbClr val="C00000"/>
                </a:solidFill>
              </a:rPr>
              <a:t>Спостереження</a:t>
            </a:r>
            <a:r>
              <a:rPr lang="ru-RU" sz="4000" b="1" dirty="0">
                <a:solidFill>
                  <a:srgbClr val="C00000"/>
                </a:solidFill>
              </a:rPr>
              <a:t> за </a:t>
            </a:r>
            <a:r>
              <a:rPr lang="ru-RU" sz="4000" b="1" dirty="0" err="1">
                <a:solidFill>
                  <a:srgbClr val="C00000"/>
                </a:solidFill>
              </a:rPr>
              <a:t>одягом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дітей</a:t>
            </a:r>
            <a:r>
              <a:rPr lang="ru-RU" sz="4000" b="1" dirty="0" smtClean="0">
                <a:solidFill>
                  <a:srgbClr val="C00000"/>
                </a:solidFill>
              </a:rPr>
              <a:t>.</a:t>
            </a:r>
          </a:p>
          <a:p>
            <a:pPr fontAlgn="t"/>
            <a:endParaRPr lang="ru-RU" sz="4000" dirty="0">
              <a:solidFill>
                <a:srgbClr val="C00000"/>
              </a:solidFill>
            </a:endParaRPr>
          </a:p>
          <a:p>
            <a:pPr fontAlgn="t"/>
            <a:r>
              <a:rPr lang="ru-RU" sz="2000" b="1" dirty="0"/>
              <a:t>Мета: </a:t>
            </a:r>
            <a:r>
              <a:rPr lang="ru-RU" sz="2000" dirty="0" err="1"/>
              <a:t>Вчити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 </a:t>
            </a:r>
            <a:r>
              <a:rPr lang="ru-RU" sz="2000" dirty="0" err="1"/>
              <a:t>встановлювати</a:t>
            </a:r>
            <a:r>
              <a:rPr lang="ru-RU" sz="2000" dirty="0"/>
              <a:t> </a:t>
            </a:r>
            <a:r>
              <a:rPr lang="ru-RU" sz="2000" dirty="0" err="1"/>
              <a:t>найпростіші</a:t>
            </a:r>
            <a:r>
              <a:rPr lang="ru-RU" sz="2000" dirty="0"/>
              <a:t> </a:t>
            </a:r>
            <a:r>
              <a:rPr lang="ru-RU" sz="2000" dirty="0" err="1"/>
              <a:t>взаємозв'язки</a:t>
            </a:r>
            <a:r>
              <a:rPr lang="ru-RU" sz="2000" dirty="0"/>
              <a:t>: </a:t>
            </a:r>
            <a:r>
              <a:rPr lang="ru-RU" sz="2000" dirty="0" err="1"/>
              <a:t>стає</a:t>
            </a:r>
            <a:r>
              <a:rPr lang="ru-RU" sz="2000" dirty="0"/>
              <a:t> </a:t>
            </a:r>
            <a:r>
              <a:rPr lang="ru-RU" sz="2000" dirty="0" err="1"/>
              <a:t>тепліше</a:t>
            </a:r>
            <a:r>
              <a:rPr lang="ru-RU" sz="2000" dirty="0"/>
              <a:t> - люди </a:t>
            </a:r>
            <a:r>
              <a:rPr lang="ru-RU" sz="2000" dirty="0" err="1"/>
              <a:t>поміняли</a:t>
            </a:r>
            <a:r>
              <a:rPr lang="ru-RU" sz="2000" dirty="0"/>
              <a:t> </a:t>
            </a:r>
            <a:r>
              <a:rPr lang="ru-RU" sz="2000" dirty="0" err="1"/>
              <a:t>одяг</a:t>
            </a:r>
            <a:r>
              <a:rPr lang="ru-RU" sz="2000" dirty="0"/>
              <a:t> на </a:t>
            </a:r>
            <a:r>
              <a:rPr lang="ru-RU" sz="2000" dirty="0" err="1"/>
              <a:t>більш</a:t>
            </a:r>
            <a:r>
              <a:rPr lang="ru-RU" sz="2000" dirty="0"/>
              <a:t> </a:t>
            </a:r>
            <a:r>
              <a:rPr lang="ru-RU" sz="2000" dirty="0" err="1"/>
              <a:t>легку</a:t>
            </a:r>
            <a:r>
              <a:rPr lang="ru-RU" sz="2000" dirty="0"/>
              <a:t> ( </a:t>
            </a:r>
            <a:r>
              <a:rPr lang="ru-RU" sz="2000" dirty="0" err="1"/>
              <a:t>зняли</a:t>
            </a:r>
            <a:r>
              <a:rPr lang="ru-RU" sz="2000" dirty="0"/>
              <a:t> </a:t>
            </a:r>
            <a:r>
              <a:rPr lang="ru-RU" sz="2000" dirty="0" err="1"/>
              <a:t>теплі</a:t>
            </a:r>
            <a:r>
              <a:rPr lang="ru-RU" sz="2000" dirty="0"/>
              <a:t> куртки, </a:t>
            </a:r>
            <a:r>
              <a:rPr lang="ru-RU" sz="2000" dirty="0" err="1"/>
              <a:t>шуби</a:t>
            </a:r>
            <a:r>
              <a:rPr lang="ru-RU" sz="2000" dirty="0"/>
              <a:t>, </a:t>
            </a:r>
            <a:r>
              <a:rPr lang="ru-RU" sz="2000" dirty="0" err="1"/>
              <a:t>хутряні</a:t>
            </a:r>
            <a:r>
              <a:rPr lang="ru-RU" sz="2000" dirty="0"/>
              <a:t> шапки і т. д)</a:t>
            </a:r>
            <a:br>
              <a:rPr lang="ru-RU" sz="2000" dirty="0"/>
            </a:br>
            <a:r>
              <a:rPr lang="ru-RU" sz="2000" dirty="0" err="1"/>
              <a:t>Зняли</a:t>
            </a:r>
            <a:r>
              <a:rPr lang="ru-RU" sz="2000" dirty="0"/>
              <a:t> шарф і рукавички,</a:t>
            </a:r>
            <a:br>
              <a:rPr lang="ru-RU" sz="2000" dirty="0"/>
            </a:br>
            <a:r>
              <a:rPr lang="ru-RU" sz="2000" dirty="0" err="1"/>
              <a:t>Зняли</a:t>
            </a:r>
            <a:r>
              <a:rPr lang="ru-RU" sz="2000" dirty="0"/>
              <a:t> шубу з башлыком,</a:t>
            </a:r>
            <a:br>
              <a:rPr lang="ru-RU" sz="2000" dirty="0"/>
            </a:br>
            <a:r>
              <a:rPr lang="ru-RU" sz="2000" dirty="0" err="1"/>
              <a:t>Розстебнули</a:t>
            </a:r>
            <a:r>
              <a:rPr lang="ru-RU" sz="2000" dirty="0"/>
              <a:t> </a:t>
            </a:r>
            <a:r>
              <a:rPr lang="ru-RU" sz="2000" dirty="0" err="1"/>
              <a:t>всі</a:t>
            </a:r>
            <a:r>
              <a:rPr lang="ru-RU" sz="2000" dirty="0"/>
              <a:t> петлички,</a:t>
            </a:r>
            <a:br>
              <a:rPr lang="ru-RU" sz="2000" dirty="0"/>
            </a:br>
            <a:r>
              <a:rPr lang="ru-RU" sz="2000" dirty="0"/>
              <a:t>До нас весна </a:t>
            </a:r>
            <a:r>
              <a:rPr lang="ru-RU" sz="2000" dirty="0" err="1"/>
              <a:t>іде</a:t>
            </a:r>
            <a:r>
              <a:rPr lang="ru-RU" sz="2000" dirty="0"/>
              <a:t> з теплом.</a:t>
            </a:r>
          </a:p>
        </p:txBody>
      </p:sp>
    </p:spTree>
    <p:extLst>
      <p:ext uri="{BB962C8B-B14F-4D97-AF65-F5344CB8AC3E}">
        <p14:creationId xmlns:p14="http://schemas.microsoft.com/office/powerpoint/2010/main" val="1314145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12124" y="399246"/>
            <a:ext cx="8345510" cy="60659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t"/>
            <a:r>
              <a:rPr lang="ru-RU" sz="4000" dirty="0">
                <a:solidFill>
                  <a:srgbClr val="C00000"/>
                </a:solidFill>
              </a:rPr>
              <a:t> </a:t>
            </a:r>
            <a:r>
              <a:rPr lang="ru-RU" sz="4000" b="1" dirty="0" err="1">
                <a:solidFill>
                  <a:srgbClr val="C00000"/>
                </a:solidFill>
              </a:rPr>
              <a:t>Спостереження</a:t>
            </a:r>
            <a:r>
              <a:rPr lang="ru-RU" sz="4000" b="1" dirty="0">
                <a:solidFill>
                  <a:srgbClr val="C00000"/>
                </a:solidFill>
              </a:rPr>
              <a:t> за </a:t>
            </a:r>
            <a:r>
              <a:rPr lang="ru-RU" sz="4000" b="1" dirty="0" err="1">
                <a:solidFill>
                  <a:srgbClr val="C00000"/>
                </a:solidFill>
              </a:rPr>
              <a:t>сонцем</a:t>
            </a:r>
            <a:r>
              <a:rPr lang="ru-RU" sz="4000" b="1" dirty="0">
                <a:solidFill>
                  <a:srgbClr val="C00000"/>
                </a:solidFill>
              </a:rPr>
              <a:t> , </a:t>
            </a:r>
            <a:r>
              <a:rPr lang="ru-RU" sz="4000" b="1" dirty="0" err="1">
                <a:solidFill>
                  <a:srgbClr val="C00000"/>
                </a:solidFill>
              </a:rPr>
              <a:t>ігри</a:t>
            </a:r>
            <a:r>
              <a:rPr lang="ru-RU" sz="4000" b="1" dirty="0">
                <a:solidFill>
                  <a:srgbClr val="C00000"/>
                </a:solidFill>
              </a:rPr>
              <a:t> з </a:t>
            </a:r>
            <a:r>
              <a:rPr lang="ru-RU" sz="4000" b="1" dirty="0" err="1">
                <a:solidFill>
                  <a:srgbClr val="C00000"/>
                </a:solidFill>
              </a:rPr>
              <a:t>сонячним</a:t>
            </a:r>
            <a:r>
              <a:rPr lang="ru-RU" sz="4000" b="1" dirty="0">
                <a:solidFill>
                  <a:srgbClr val="C00000"/>
                </a:solidFill>
              </a:rPr>
              <a:t> зайчиком.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Мета: </a:t>
            </a:r>
            <a:r>
              <a:rPr lang="ru-RU" sz="2000" dirty="0" err="1"/>
              <a:t>Продовжувати</a:t>
            </a:r>
            <a:r>
              <a:rPr lang="ru-RU" sz="2000" dirty="0"/>
              <a:t> </a:t>
            </a:r>
            <a:r>
              <a:rPr lang="ru-RU" sz="2000" dirty="0" err="1"/>
              <a:t>формувати</a:t>
            </a:r>
            <a:r>
              <a:rPr lang="ru-RU" sz="2000" dirty="0"/>
              <a:t> </a:t>
            </a:r>
            <a:r>
              <a:rPr lang="ru-RU" sz="2000" dirty="0" err="1"/>
              <a:t>поняття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навесні</a:t>
            </a:r>
            <a:r>
              <a:rPr lang="ru-RU" sz="2000" dirty="0"/>
              <a:t> </a:t>
            </a:r>
            <a:r>
              <a:rPr lang="ru-RU" sz="2000" dirty="0" err="1"/>
              <a:t>сонце</a:t>
            </a:r>
            <a:r>
              <a:rPr lang="ru-RU" sz="2000" dirty="0"/>
              <a:t> </a:t>
            </a:r>
            <a:r>
              <a:rPr lang="ru-RU" sz="2000" dirty="0" err="1"/>
              <a:t>світить</a:t>
            </a:r>
            <a:r>
              <a:rPr lang="ru-RU" sz="2000" dirty="0"/>
              <a:t>, </a:t>
            </a:r>
            <a:r>
              <a:rPr lang="ru-RU" sz="2000" dirty="0" err="1"/>
              <a:t>пригріває</a:t>
            </a:r>
            <a:r>
              <a:rPr lang="ru-RU" sz="2000" dirty="0"/>
              <a:t> землю. </a:t>
            </a:r>
            <a:r>
              <a:rPr lang="ru-RU" sz="2000" dirty="0" err="1"/>
              <a:t>Воно</a:t>
            </a:r>
            <a:r>
              <a:rPr lang="ru-RU" sz="2000" dirty="0"/>
              <a:t> </a:t>
            </a:r>
            <a:r>
              <a:rPr lang="ru-RU" sz="2000" dirty="0" err="1"/>
              <a:t>дуже</a:t>
            </a:r>
            <a:r>
              <a:rPr lang="ru-RU" sz="2000" dirty="0"/>
              <a:t> </a:t>
            </a:r>
            <a:r>
              <a:rPr lang="ru-RU" sz="2000" dirty="0" err="1"/>
              <a:t>яскраве</a:t>
            </a:r>
            <a:r>
              <a:rPr lang="ru-RU" sz="2000" dirty="0"/>
              <a:t>, тепле, </a:t>
            </a:r>
            <a:r>
              <a:rPr lang="ru-RU" sz="2000" dirty="0" err="1"/>
              <a:t>сонце</a:t>
            </a:r>
            <a:r>
              <a:rPr lang="ru-RU" sz="2000" dirty="0"/>
              <a:t> </a:t>
            </a:r>
            <a:r>
              <a:rPr lang="ru-RU" sz="2000" dirty="0" err="1"/>
              <a:t>швидко</a:t>
            </a:r>
            <a:r>
              <a:rPr lang="ru-RU" sz="2000" dirty="0"/>
              <a:t> </a:t>
            </a:r>
            <a:r>
              <a:rPr lang="ru-RU" sz="2000" dirty="0" err="1"/>
              <a:t>тане</a:t>
            </a:r>
            <a:r>
              <a:rPr lang="ru-RU" sz="2000" dirty="0"/>
              <a:t> </a:t>
            </a:r>
            <a:r>
              <a:rPr lang="ru-RU" sz="2000" dirty="0" err="1"/>
              <a:t>сніг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sz="2000" dirty="0" err="1"/>
              <a:t>Підставити</a:t>
            </a:r>
            <a:r>
              <a:rPr lang="ru-RU" sz="2000" dirty="0"/>
              <a:t> </a:t>
            </a:r>
            <a:r>
              <a:rPr lang="ru-RU" sz="2000" dirty="0" err="1"/>
              <a:t>долоньки</a:t>
            </a:r>
            <a:r>
              <a:rPr lang="ru-RU" sz="2000" dirty="0"/>
              <a:t> до </a:t>
            </a:r>
            <a:r>
              <a:rPr lang="ru-RU" sz="2000" dirty="0" err="1"/>
              <a:t>сонця</a:t>
            </a:r>
            <a:r>
              <a:rPr lang="ru-RU" sz="2000" dirty="0"/>
              <a:t>, </a:t>
            </a:r>
            <a:r>
              <a:rPr lang="ru-RU" sz="2000" dirty="0" err="1"/>
              <a:t>відчути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тепло.</a:t>
            </a:r>
            <a:br>
              <a:rPr lang="ru-RU" sz="2000" dirty="0"/>
            </a:br>
            <a:r>
              <a:rPr lang="ru-RU" sz="2000" dirty="0" err="1"/>
              <a:t>Винести</a:t>
            </a:r>
            <a:r>
              <a:rPr lang="ru-RU" sz="2000" dirty="0"/>
              <a:t> на </a:t>
            </a:r>
            <a:r>
              <a:rPr lang="ru-RU" sz="2000" dirty="0" err="1"/>
              <a:t>прогулянку</a:t>
            </a:r>
            <a:r>
              <a:rPr lang="ru-RU" sz="2000" dirty="0"/>
              <a:t> </a:t>
            </a:r>
            <a:r>
              <a:rPr lang="ru-RU" sz="2000" dirty="0" err="1"/>
              <a:t>маленьке</a:t>
            </a:r>
            <a:r>
              <a:rPr lang="ru-RU" sz="2000" dirty="0"/>
              <a:t> </a:t>
            </a:r>
            <a:r>
              <a:rPr lang="ru-RU" sz="2000" dirty="0" err="1"/>
              <a:t>дзеркало</a:t>
            </a:r>
            <a:r>
              <a:rPr lang="ru-RU" sz="2000" dirty="0"/>
              <a:t> і </a:t>
            </a:r>
            <a:r>
              <a:rPr lang="ru-RU" sz="2000" dirty="0" err="1"/>
              <a:t>пограти</a:t>
            </a:r>
            <a:r>
              <a:rPr lang="ru-RU" sz="2000" dirty="0"/>
              <a:t> з </a:t>
            </a:r>
            <a:r>
              <a:rPr lang="ru-RU" sz="2000" dirty="0" err="1"/>
              <a:t>сонячним</a:t>
            </a:r>
            <a:r>
              <a:rPr lang="ru-RU" sz="2000" dirty="0"/>
              <a:t> зайчиком.</a:t>
            </a:r>
          </a:p>
          <a:p>
            <a:pPr fontAlgn="t"/>
            <a:r>
              <a:rPr lang="ru-RU" sz="2000" dirty="0" err="1"/>
              <a:t>Сонячні</a:t>
            </a:r>
            <a:r>
              <a:rPr lang="ru-RU" sz="2000" dirty="0"/>
              <a:t> зайчики </a:t>
            </a:r>
            <a:r>
              <a:rPr lang="ru-RU" sz="2000" dirty="0" err="1"/>
              <a:t>грають</a:t>
            </a:r>
            <a:r>
              <a:rPr lang="ru-RU" sz="2000" dirty="0"/>
              <a:t> на </a:t>
            </a:r>
            <a:r>
              <a:rPr lang="ru-RU" sz="2000" dirty="0" err="1"/>
              <a:t>стіні</a:t>
            </a:r>
            <a:r>
              <a:rPr lang="ru-RU" sz="2000" dirty="0"/>
              <a:t>,</a:t>
            </a:r>
            <a:br>
              <a:rPr lang="ru-RU" sz="2000" dirty="0"/>
            </a:br>
            <a:r>
              <a:rPr lang="ru-RU" sz="2000" dirty="0"/>
              <a:t>Помани </a:t>
            </a:r>
            <a:r>
              <a:rPr lang="ru-RU" sz="2000" dirty="0" err="1"/>
              <a:t>їх</a:t>
            </a:r>
            <a:r>
              <a:rPr lang="ru-RU" sz="2000" dirty="0"/>
              <a:t> пальчиком,</a:t>
            </a:r>
            <a:br>
              <a:rPr lang="ru-RU" sz="2000" dirty="0"/>
            </a:br>
            <a:r>
              <a:rPr lang="ru-RU" sz="2000" dirty="0"/>
              <a:t>Нехай </a:t>
            </a:r>
            <a:r>
              <a:rPr lang="ru-RU" sz="2000" dirty="0" err="1"/>
              <a:t>біжать</a:t>
            </a:r>
            <a:r>
              <a:rPr lang="ru-RU" sz="2000" dirty="0"/>
              <a:t> до тебе</a:t>
            </a:r>
            <a:br>
              <a:rPr lang="ru-RU" sz="2000" dirty="0"/>
            </a:br>
            <a:r>
              <a:rPr lang="ru-RU" sz="2000" dirty="0"/>
              <a:t>Ось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світленький</a:t>
            </a:r>
            <a:r>
              <a:rPr lang="ru-RU" sz="2000" dirty="0"/>
              <a:t> </a:t>
            </a:r>
            <a:r>
              <a:rPr lang="ru-RU" sz="2000" dirty="0" err="1"/>
              <a:t>гурток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Ось, ось, ось - левей, левей.</a:t>
            </a:r>
            <a:br>
              <a:rPr lang="ru-RU" sz="2000" dirty="0"/>
            </a:br>
            <a:r>
              <a:rPr lang="ru-RU" sz="2000" dirty="0" err="1"/>
              <a:t>Втік</a:t>
            </a:r>
            <a:r>
              <a:rPr lang="ru-RU" sz="2000" dirty="0"/>
              <a:t> на стелю.</a:t>
            </a:r>
          </a:p>
        </p:txBody>
      </p:sp>
    </p:spTree>
    <p:extLst>
      <p:ext uri="{BB962C8B-B14F-4D97-AF65-F5344CB8AC3E}">
        <p14:creationId xmlns:p14="http://schemas.microsoft.com/office/powerpoint/2010/main" val="101773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50760" y="502277"/>
            <a:ext cx="8345510" cy="59500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4000" b="1" i="1" dirty="0">
                <a:solidFill>
                  <a:srgbClr val="C00000"/>
                </a:solidFill>
              </a:rPr>
              <a:t>Спостереження за </a:t>
            </a:r>
            <a:r>
              <a:rPr lang="uk-UA" sz="4000" b="1" i="1" dirty="0" smtClean="0">
                <a:solidFill>
                  <a:srgbClr val="C00000"/>
                </a:solidFill>
              </a:rPr>
              <a:t>камінцями</a:t>
            </a:r>
          </a:p>
          <a:p>
            <a:endParaRPr lang="ru-RU" sz="4000" dirty="0">
              <a:solidFill>
                <a:srgbClr val="C00000"/>
              </a:solidFill>
            </a:endParaRPr>
          </a:p>
          <a:p>
            <a:r>
              <a:rPr lang="uk-UA" sz="2000" dirty="0"/>
              <a:t> </a:t>
            </a:r>
            <a:endParaRPr lang="ru-RU" sz="2000" dirty="0"/>
          </a:p>
          <a:p>
            <a:r>
              <a:rPr lang="uk-UA" sz="2000" b="1" dirty="0"/>
              <a:t>Мета</a:t>
            </a:r>
            <a:r>
              <a:rPr lang="uk-UA" sz="2000" dirty="0"/>
              <a:t> - формувати уявлення про неживу природу.</a:t>
            </a:r>
            <a:endParaRPr lang="ru-RU" sz="2000" dirty="0"/>
          </a:p>
          <a:p>
            <a:r>
              <a:rPr lang="uk-UA" sz="2000" dirty="0"/>
              <a:t> </a:t>
            </a:r>
            <a:endParaRPr lang="ru-RU" sz="2000" dirty="0"/>
          </a:p>
          <a:p>
            <a:r>
              <a:rPr lang="uk-UA" sz="2000" b="1" dirty="0"/>
              <a:t>Бесіда </a:t>
            </a:r>
            <a:endParaRPr lang="ru-RU" sz="2000" b="1" dirty="0"/>
          </a:p>
          <a:p>
            <a:r>
              <a:rPr lang="uk-UA" sz="2000" dirty="0"/>
              <a:t> </a:t>
            </a:r>
            <a:endParaRPr lang="ru-RU" sz="2000" dirty="0"/>
          </a:p>
          <a:p>
            <a:r>
              <a:rPr lang="uk-UA" sz="2000" dirty="0"/>
              <a:t>Запропонувати дітям зібрати камінчики на майданчику.</a:t>
            </a:r>
            <a:endParaRPr lang="ru-RU" sz="2000" dirty="0"/>
          </a:p>
          <a:p>
            <a:r>
              <a:rPr lang="uk-UA" sz="2000" dirty="0"/>
              <a:t>Якими бувають камінці? Де їх ще можна знайти? Які камінці на дотик? Де їх використовують люди? Чи є в них повітря? Каміння живе чи ні?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23668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12124" y="399246"/>
            <a:ext cx="8345510" cy="60659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 err="1">
                <a:solidFill>
                  <a:srgbClr val="C00000"/>
                </a:solidFill>
              </a:rPr>
              <a:t>Спостереження</a:t>
            </a:r>
            <a:r>
              <a:rPr lang="ru-RU" sz="4000" b="1" dirty="0">
                <a:solidFill>
                  <a:srgbClr val="C00000"/>
                </a:solidFill>
              </a:rPr>
              <a:t> за собачкою</a:t>
            </a: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2000" b="1" dirty="0"/>
              <a:t>Мета: </a:t>
            </a:r>
            <a:r>
              <a:rPr lang="ru-RU" sz="2000" dirty="0" err="1"/>
              <a:t>Вчити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 </a:t>
            </a:r>
            <a:r>
              <a:rPr lang="ru-RU" sz="2000" dirty="0" err="1"/>
              <a:t>помічати</a:t>
            </a:r>
            <a:r>
              <a:rPr lang="ru-RU" sz="2000" dirty="0"/>
              <a:t> </a:t>
            </a:r>
            <a:r>
              <a:rPr lang="ru-RU" sz="2000" dirty="0" err="1"/>
              <a:t>живі</a:t>
            </a:r>
            <a:r>
              <a:rPr lang="ru-RU" sz="2000" dirty="0"/>
              <a:t> </a:t>
            </a:r>
            <a:r>
              <a:rPr lang="ru-RU" sz="2000" dirty="0" err="1"/>
              <a:t>об'єкти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час </a:t>
            </a:r>
            <a:r>
              <a:rPr lang="ru-RU" sz="2000" dirty="0" err="1"/>
              <a:t>прогулянки</a:t>
            </a:r>
            <a:r>
              <a:rPr lang="ru-RU" sz="2000" dirty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/>
              <a:t>Уточнити</a:t>
            </a:r>
            <a:r>
              <a:rPr lang="ru-RU" sz="2000" dirty="0"/>
              <a:t> </a:t>
            </a:r>
            <a:r>
              <a:rPr lang="ru-RU" sz="2000" dirty="0" err="1"/>
              <a:t>частини</a:t>
            </a:r>
            <a:r>
              <a:rPr lang="ru-RU" sz="2000" dirty="0"/>
              <a:t> </a:t>
            </a:r>
            <a:r>
              <a:rPr lang="ru-RU" sz="2000" dirty="0" err="1"/>
              <a:t>тіла</a:t>
            </a:r>
            <a:r>
              <a:rPr lang="ru-RU" sz="2000" dirty="0"/>
              <a:t> - є голова, морда, </a:t>
            </a:r>
            <a:r>
              <a:rPr lang="ru-RU" sz="2000" dirty="0" err="1"/>
              <a:t>тіло</a:t>
            </a:r>
            <a:r>
              <a:rPr lang="ru-RU" sz="2000" dirty="0"/>
              <a:t>, </a:t>
            </a:r>
            <a:r>
              <a:rPr lang="ru-RU" sz="2000" dirty="0" err="1"/>
              <a:t>хвіст</a:t>
            </a:r>
            <a:r>
              <a:rPr lang="ru-RU" sz="2000" dirty="0"/>
              <a:t>, </a:t>
            </a:r>
            <a:r>
              <a:rPr lang="ru-RU" sz="2000" dirty="0" err="1"/>
              <a:t>лапи</a:t>
            </a:r>
            <a:r>
              <a:rPr lang="ru-RU" sz="2000" dirty="0"/>
              <a:t>. </a:t>
            </a:r>
            <a:r>
              <a:rPr lang="ru-RU" sz="2000" dirty="0" err="1"/>
              <a:t>Звернути</a:t>
            </a:r>
            <a:r>
              <a:rPr lang="ru-RU" sz="2000" dirty="0"/>
              <a:t> </a:t>
            </a:r>
            <a:r>
              <a:rPr lang="ru-RU" sz="2000" dirty="0" err="1"/>
              <a:t>увагу</a:t>
            </a:r>
            <a:r>
              <a:rPr lang="ru-RU" sz="2000" dirty="0"/>
              <a:t> на </a:t>
            </a:r>
            <a:r>
              <a:rPr lang="ru-RU" sz="2000" dirty="0" err="1"/>
              <a:t>зовнішній</a:t>
            </a:r>
            <a:r>
              <a:rPr lang="ru-RU" sz="2000" dirty="0"/>
              <a:t> </a:t>
            </a:r>
            <a:r>
              <a:rPr lang="ru-RU" sz="2000" dirty="0" err="1"/>
              <a:t>вигляд</a:t>
            </a:r>
            <a:r>
              <a:rPr lang="ru-RU" sz="2000" dirty="0"/>
              <a:t> - </a:t>
            </a:r>
            <a:r>
              <a:rPr lang="ru-RU" sz="2000" dirty="0" err="1"/>
              <a:t>пухнаста</a:t>
            </a:r>
            <a:r>
              <a:rPr lang="ru-RU" sz="2000" dirty="0"/>
              <a:t>, </a:t>
            </a:r>
            <a:r>
              <a:rPr lang="ru-RU" sz="2000" dirty="0" err="1"/>
              <a:t>м'яка</a:t>
            </a:r>
            <a:r>
              <a:rPr lang="ru-RU" sz="2000" dirty="0"/>
              <a:t>, тепла, </a:t>
            </a:r>
            <a:r>
              <a:rPr lang="ru-RU" sz="2000" dirty="0" err="1"/>
              <a:t>сіра</a:t>
            </a:r>
            <a:r>
              <a:rPr lang="ru-RU" sz="2000" dirty="0"/>
              <a:t> (руда, </a:t>
            </a:r>
            <a:r>
              <a:rPr lang="ru-RU" sz="2000" dirty="0" err="1"/>
              <a:t>чорна</a:t>
            </a:r>
            <a:r>
              <a:rPr lang="ru-RU" sz="2000" dirty="0"/>
              <a:t>) велика, </a:t>
            </a:r>
            <a:r>
              <a:rPr lang="ru-RU" sz="2000" dirty="0" err="1"/>
              <a:t>маленька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вміє</a:t>
            </a:r>
            <a:r>
              <a:rPr lang="ru-RU" sz="2000" dirty="0"/>
              <a:t> </a:t>
            </a:r>
            <a:r>
              <a:rPr lang="ru-RU" sz="2000" dirty="0" err="1"/>
              <a:t>робити</a:t>
            </a:r>
            <a:r>
              <a:rPr lang="ru-RU" sz="2000" dirty="0"/>
              <a:t> собака - </a:t>
            </a:r>
            <a:r>
              <a:rPr lang="ru-RU" sz="2000" dirty="0" err="1"/>
              <a:t>бігає</a:t>
            </a:r>
            <a:r>
              <a:rPr lang="ru-RU" sz="2000" dirty="0"/>
              <a:t>, </a:t>
            </a:r>
            <a:r>
              <a:rPr lang="ru-RU" sz="2000" dirty="0" err="1"/>
              <a:t>гавкає</a:t>
            </a:r>
            <a:r>
              <a:rPr lang="ru-RU" sz="2000" dirty="0"/>
              <a:t>, </a:t>
            </a:r>
            <a:r>
              <a:rPr lang="ru-RU" sz="2000" dirty="0" err="1"/>
              <a:t>лежить</a:t>
            </a:r>
            <a:r>
              <a:rPr lang="ru-RU" sz="2000" dirty="0"/>
              <a:t>, </a:t>
            </a:r>
            <a:r>
              <a:rPr lang="ru-RU" sz="2000" dirty="0" err="1"/>
              <a:t>сидить</a:t>
            </a:r>
            <a:r>
              <a:rPr lang="ru-RU" sz="2000" dirty="0"/>
              <a:t>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/>
              <a:t>Вчити</a:t>
            </a:r>
            <a:r>
              <a:rPr lang="ru-RU" sz="2000" dirty="0"/>
              <a:t> </a:t>
            </a:r>
            <a:r>
              <a:rPr lang="ru-RU" sz="2000" dirty="0" err="1"/>
              <a:t>звукоподражать</a:t>
            </a:r>
            <a:r>
              <a:rPr lang="ru-RU" sz="2000" dirty="0"/>
              <a:t> </a:t>
            </a:r>
            <a:r>
              <a:rPr lang="ru-RU" sz="2000" dirty="0" err="1"/>
              <a:t>собаці</a:t>
            </a:r>
            <a:r>
              <a:rPr lang="ru-RU" sz="2000" dirty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До нас </a:t>
            </a:r>
            <a:r>
              <a:rPr lang="ru-RU" sz="2000" dirty="0" err="1"/>
              <a:t>прийшла</a:t>
            </a:r>
            <a:r>
              <a:rPr lang="ru-RU" sz="2000" dirty="0"/>
              <a:t> собачка,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/>
              <a:t>Розумна</a:t>
            </a:r>
            <a:r>
              <a:rPr lang="ru-RU" sz="2000" dirty="0"/>
              <a:t> собачка,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З </a:t>
            </a:r>
            <a:r>
              <a:rPr lang="ru-RU" sz="2000" dirty="0" err="1"/>
              <a:t>дітками</a:t>
            </a:r>
            <a:r>
              <a:rPr lang="ru-RU" sz="2000" dirty="0"/>
              <a:t> </a:t>
            </a:r>
            <a:r>
              <a:rPr lang="ru-RU" sz="2000" dirty="0" err="1"/>
              <a:t>грає</a:t>
            </a:r>
            <a:r>
              <a:rPr lang="ru-RU" sz="2000" dirty="0"/>
              <a:t>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/>
              <a:t>Дуже</a:t>
            </a:r>
            <a:r>
              <a:rPr lang="ru-RU" sz="2000" dirty="0"/>
              <a:t> </a:t>
            </a:r>
            <a:r>
              <a:rPr lang="ru-RU" sz="2000" dirty="0" err="1"/>
              <a:t>голосно</a:t>
            </a:r>
            <a:r>
              <a:rPr lang="ru-RU" sz="2000" dirty="0"/>
              <a:t> </a:t>
            </a:r>
            <a:r>
              <a:rPr lang="ru-RU" sz="2000" dirty="0" err="1"/>
              <a:t>гавкає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Гав - гав-гав.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180" y="3744533"/>
            <a:ext cx="2020213" cy="226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258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12124" y="399246"/>
            <a:ext cx="8345510" cy="60659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4000" b="1" i="1" dirty="0">
                <a:solidFill>
                  <a:srgbClr val="C00000"/>
                </a:solidFill>
              </a:rPr>
              <a:t>Спостереження за жучком - сонечком</a:t>
            </a:r>
            <a:endParaRPr lang="ru-RU" sz="4000" dirty="0">
              <a:solidFill>
                <a:srgbClr val="C00000"/>
              </a:solidFill>
            </a:endParaRPr>
          </a:p>
          <a:p>
            <a:r>
              <a:rPr lang="uk-UA" sz="2000" b="1" dirty="0"/>
              <a:t>Мета </a:t>
            </a:r>
            <a:r>
              <a:rPr lang="uk-UA" sz="2000" dirty="0"/>
              <a:t>- уточнити знання про комах, розвивати спостережливість, інтерес до живої природи.</a:t>
            </a:r>
            <a:endParaRPr lang="ru-RU" sz="2000" dirty="0"/>
          </a:p>
          <a:p>
            <a:r>
              <a:rPr lang="uk-UA" sz="2000" dirty="0"/>
              <a:t>Бесіда </a:t>
            </a:r>
            <a:endParaRPr lang="ru-RU" sz="2000" dirty="0"/>
          </a:p>
          <a:p>
            <a:r>
              <a:rPr lang="uk-UA" sz="2000" dirty="0"/>
              <a:t>У червоного </a:t>
            </a:r>
            <a:r>
              <a:rPr lang="uk-UA" sz="2000" dirty="0" err="1"/>
              <a:t>малятки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/>
              <a:t>На спині краплинки-цятки:</a:t>
            </a:r>
            <a:br>
              <a:rPr lang="uk-UA" sz="2000" dirty="0"/>
            </a:br>
            <a:r>
              <a:rPr lang="uk-UA" sz="2000" dirty="0"/>
              <a:t>Чорні вуса, голова,</a:t>
            </a:r>
            <a:br>
              <a:rPr lang="uk-UA" sz="2000" dirty="0"/>
            </a:br>
            <a:r>
              <a:rPr lang="uk-UA" sz="2000" dirty="0"/>
              <a:t>Любить лагідні слова.</a:t>
            </a:r>
            <a:endParaRPr lang="ru-RU" sz="2000" dirty="0"/>
          </a:p>
          <a:p>
            <a:r>
              <a:rPr lang="uk-UA" sz="2000" dirty="0"/>
              <a:t>              (Жук сонечко)</a:t>
            </a:r>
            <a:endParaRPr lang="ru-RU" sz="2000" dirty="0"/>
          </a:p>
          <a:p>
            <a:r>
              <a:rPr lang="uk-UA" sz="2000" dirty="0"/>
              <a:t>Який він? Де його можна знайти? Якого кольору? Якщо до сонечка грубо доторкнутися, то воно підібгає вусики й ніжки і </a:t>
            </a:r>
            <a:r>
              <a:rPr lang="uk-UA" sz="2000" dirty="0" err="1" smtClean="0"/>
              <a:t>завмре</a:t>
            </a:r>
            <a:r>
              <a:rPr lang="uk-UA" sz="2000" b="1" i="1" dirty="0" err="1" smtClean="0"/>
              <a:t>Підніми</a:t>
            </a:r>
            <a:r>
              <a:rPr lang="uk-UA" sz="2000" b="1" i="1" dirty="0" smtClean="0"/>
              <a:t> </a:t>
            </a:r>
            <a:r>
              <a:rPr lang="uk-UA" sz="2000" b="1" i="1" dirty="0"/>
              <a:t>руку з ним угору і проспівай:</a:t>
            </a:r>
            <a:endParaRPr lang="ru-RU" sz="2000" dirty="0"/>
          </a:p>
          <a:p>
            <a:r>
              <a:rPr lang="uk-UA" sz="2000" dirty="0"/>
              <a:t>Сонечко – сонечко!</a:t>
            </a:r>
            <a:br>
              <a:rPr lang="uk-UA" sz="2000" dirty="0"/>
            </a:br>
            <a:r>
              <a:rPr lang="uk-UA" sz="2000" dirty="0"/>
              <a:t>Полети на небо!</a:t>
            </a:r>
            <a:br>
              <a:rPr lang="uk-UA" sz="2000" dirty="0"/>
            </a:br>
            <a:r>
              <a:rPr lang="uk-UA" sz="2000" dirty="0"/>
              <a:t>Принеси нам хліба</a:t>
            </a:r>
            <a:br>
              <a:rPr lang="uk-UA" sz="2000" dirty="0"/>
            </a:br>
            <a:r>
              <a:rPr lang="uk-UA" sz="2000" dirty="0"/>
              <a:t>Чорного та білого,</a:t>
            </a:r>
            <a:br>
              <a:rPr lang="uk-UA" sz="2000" dirty="0"/>
            </a:br>
            <a:r>
              <a:rPr lang="uk-UA" sz="2000" dirty="0"/>
              <a:t>Тільки не горілого!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12991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12124" y="399246"/>
            <a:ext cx="8345510" cy="60659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4524" y="551646"/>
            <a:ext cx="8345510" cy="60659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i="1" dirty="0">
                <a:solidFill>
                  <a:srgbClr val="C00000"/>
                </a:solidFill>
              </a:rPr>
              <a:t>Спостереження за калюжами</a:t>
            </a:r>
            <a:endParaRPr lang="ru-RU" sz="4000" dirty="0">
              <a:solidFill>
                <a:srgbClr val="C00000"/>
              </a:solidFill>
            </a:endParaRPr>
          </a:p>
          <a:p>
            <a:r>
              <a:rPr lang="uk-UA" sz="2000" b="1" dirty="0"/>
              <a:t>Мета </a:t>
            </a:r>
            <a:r>
              <a:rPr lang="uk-UA" sz="2000" dirty="0"/>
              <a:t>- закріплювати знання про властивості води, кругообіг води в природі.</a:t>
            </a:r>
            <a:endParaRPr lang="ru-RU" sz="2000" dirty="0"/>
          </a:p>
          <a:p>
            <a:r>
              <a:rPr lang="uk-UA" sz="2000" b="1" dirty="0"/>
              <a:t>Бесіда </a:t>
            </a:r>
            <a:endParaRPr lang="ru-RU" sz="2000" b="1" dirty="0"/>
          </a:p>
          <a:p>
            <a:r>
              <a:rPr lang="uk-UA" sz="2000" dirty="0"/>
              <a:t>Після дощику калюжі </a:t>
            </a:r>
            <a:endParaRPr lang="ru-RU" sz="2000" dirty="0"/>
          </a:p>
          <a:p>
            <a:r>
              <a:rPr lang="uk-UA" sz="2000" dirty="0"/>
              <a:t>Мені зовсім </a:t>
            </a:r>
            <a:r>
              <a:rPr lang="uk-UA" sz="2000" dirty="0" err="1"/>
              <a:t>іне</a:t>
            </a:r>
            <a:r>
              <a:rPr lang="uk-UA" sz="2000" dirty="0"/>
              <a:t> байдужі. </a:t>
            </a:r>
            <a:endParaRPr lang="ru-RU" sz="2000" dirty="0"/>
          </a:p>
          <a:p>
            <a:r>
              <a:rPr lang="uk-UA" sz="2000" dirty="0"/>
              <a:t>І лиш тільки їх побачу, </a:t>
            </a:r>
            <a:endParaRPr lang="ru-RU" sz="2000" dirty="0"/>
          </a:p>
          <a:p>
            <a:r>
              <a:rPr lang="uk-UA" sz="2000" dirty="0"/>
              <a:t>Бігаю по них і скачу</a:t>
            </a:r>
            <a:r>
              <a:rPr lang="ru-RU" sz="2000" dirty="0"/>
              <a:t>.</a:t>
            </a:r>
          </a:p>
          <a:p>
            <a:r>
              <a:rPr lang="uk-UA" sz="2000" dirty="0"/>
              <a:t>Запропонувати дітям знайти калюжу на асфальті. Як ви гадаєте, звідки взялась калюжа? Запропонувати дітям обвести калюжу крейдою.</a:t>
            </a:r>
            <a:endParaRPr lang="ru-RU" sz="2000" dirty="0"/>
          </a:p>
          <a:p>
            <a:r>
              <a:rPr lang="uk-UA" sz="2000" dirty="0"/>
              <a:t>Через день привести дітей до калюжі. Чи змінились її розміри? Вона стала більшою чи меншою? Куди поділася вода з калюжі? Де ще можна побачити випаровування води? </a:t>
            </a:r>
            <a:endParaRPr lang="ru-RU" sz="2000" dirty="0"/>
          </a:p>
          <a:p>
            <a:r>
              <a:rPr lang="uk-UA" sz="2000" dirty="0"/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36383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12124" y="399246"/>
            <a:ext cx="8345510" cy="60659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4000" b="1" i="1" dirty="0">
                <a:solidFill>
                  <a:srgbClr val="C00000"/>
                </a:solidFill>
              </a:rPr>
              <a:t>Спостереження за грозою</a:t>
            </a:r>
            <a:endParaRPr lang="ru-RU" sz="4000" dirty="0">
              <a:solidFill>
                <a:srgbClr val="C00000"/>
              </a:solidFill>
            </a:endParaRPr>
          </a:p>
          <a:p>
            <a:r>
              <a:rPr lang="uk-UA" sz="2000" b="1" dirty="0"/>
              <a:t>Мета - </a:t>
            </a:r>
            <a:r>
              <a:rPr lang="uk-UA" sz="2000" dirty="0"/>
              <a:t>знайомити з поняттям «гроза»; формувати реальні уявлення про явище природи; збагачувати словниковий запас; розвивати спостережливість.</a:t>
            </a:r>
            <a:br>
              <a:rPr lang="uk-UA" sz="2000" dirty="0"/>
            </a:br>
            <a:r>
              <a:rPr lang="uk-UA" sz="2000" dirty="0"/>
              <a:t>Бесіда </a:t>
            </a:r>
            <a:endParaRPr lang="ru-RU" sz="2000" dirty="0"/>
          </a:p>
          <a:p>
            <a:r>
              <a:rPr lang="uk-UA" sz="2000" dirty="0"/>
              <a:t>Чути перший гуркіт грому,</a:t>
            </a:r>
            <a:br>
              <a:rPr lang="uk-UA" sz="2000" dirty="0"/>
            </a:br>
            <a:r>
              <a:rPr lang="uk-UA" sz="2000" dirty="0"/>
              <a:t>Лине ластівка додому.</a:t>
            </a:r>
            <a:br>
              <a:rPr lang="uk-UA" sz="2000" dirty="0"/>
            </a:br>
            <a:r>
              <a:rPr lang="uk-UA" sz="2000" dirty="0"/>
              <a:t>Ручаї </a:t>
            </a:r>
            <a:r>
              <a:rPr lang="uk-UA" sz="2000" dirty="0" err="1"/>
              <a:t>туркочуть</a:t>
            </a:r>
            <a:r>
              <a:rPr lang="uk-UA" sz="2000" dirty="0"/>
              <a:t> сині,</a:t>
            </a:r>
            <a:br>
              <a:rPr lang="uk-UA" sz="2000" dirty="0"/>
            </a:br>
            <a:r>
              <a:rPr lang="uk-UA" sz="2000" dirty="0"/>
              <a:t>Абрикос цвіте в долині.</a:t>
            </a:r>
            <a:br>
              <a:rPr lang="uk-UA" sz="2000" dirty="0"/>
            </a:br>
            <a:r>
              <a:rPr lang="uk-UA" sz="2000" dirty="0"/>
              <a:t>Перша бджілка вилітає,</a:t>
            </a:r>
            <a:br>
              <a:rPr lang="uk-UA" sz="2000" dirty="0"/>
            </a:br>
            <a:r>
              <a:rPr lang="uk-UA" sz="2000" dirty="0"/>
              <a:t>Красне сонце прославляє</a:t>
            </a:r>
            <a:br>
              <a:rPr lang="uk-UA" sz="2000" dirty="0"/>
            </a:br>
            <a:r>
              <a:rPr lang="uk-UA" sz="2000" dirty="0"/>
              <a:t>Сонце тепле, як яєчко</a:t>
            </a:r>
            <a:br>
              <a:rPr lang="uk-UA" sz="2000" dirty="0"/>
            </a:br>
            <a:r>
              <a:rPr lang="uk-UA" sz="2000" dirty="0"/>
              <a:t>У пташиному гніздечку.</a:t>
            </a:r>
            <a:endParaRPr lang="ru-RU" sz="2000" dirty="0"/>
          </a:p>
          <a:p>
            <a:r>
              <a:rPr lang="uk-UA" sz="2000" dirty="0"/>
              <a:t>Г. </a:t>
            </a:r>
            <a:r>
              <a:rPr lang="uk-UA" sz="2000" dirty="0" err="1" smtClean="0"/>
              <a:t>Вієру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180" y="3744533"/>
            <a:ext cx="2020213" cy="226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383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12124" y="399246"/>
            <a:ext cx="8345510" cy="60659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4000" b="1" i="1" dirty="0">
                <a:solidFill>
                  <a:srgbClr val="C00000"/>
                </a:solidFill>
              </a:rPr>
              <a:t>Спостереження за мурашками</a:t>
            </a:r>
            <a:endParaRPr lang="ru-RU" sz="4000" dirty="0">
              <a:solidFill>
                <a:srgbClr val="C00000"/>
              </a:solidFill>
            </a:endParaRPr>
          </a:p>
          <a:p>
            <a:r>
              <a:rPr lang="uk-UA" sz="2000" b="1" dirty="0"/>
              <a:t>Мета</a:t>
            </a:r>
            <a:r>
              <a:rPr lang="uk-UA" sz="2000" dirty="0"/>
              <a:t> - закріплювати знання про мурах;</a:t>
            </a:r>
            <a:endParaRPr lang="ru-RU" sz="2000" dirty="0"/>
          </a:p>
          <a:p>
            <a:r>
              <a:rPr lang="uk-UA" sz="2000" dirty="0"/>
              <a:t>виховувати інтерес до дослідницької роботи.</a:t>
            </a:r>
            <a:endParaRPr lang="ru-RU" sz="2000" dirty="0"/>
          </a:p>
          <a:p>
            <a:r>
              <a:rPr lang="uk-UA" sz="2000" dirty="0"/>
              <a:t>Бесіда</a:t>
            </a:r>
            <a:endParaRPr lang="ru-RU" sz="2000" dirty="0"/>
          </a:p>
          <a:p>
            <a:r>
              <a:rPr lang="uk-UA" sz="2000" dirty="0"/>
              <a:t>Всі мурашки роботящі, </a:t>
            </a:r>
            <a:br>
              <a:rPr lang="uk-UA" sz="2000" dirty="0"/>
            </a:br>
            <a:r>
              <a:rPr lang="uk-UA" sz="2000" dirty="0"/>
              <a:t>Серед них нема ледачих.</a:t>
            </a:r>
            <a:br>
              <a:rPr lang="uk-UA" sz="2000" dirty="0"/>
            </a:br>
            <a:r>
              <a:rPr lang="uk-UA" sz="2000" dirty="0"/>
              <a:t>Цілий день вони працюють</a:t>
            </a:r>
            <a:br>
              <a:rPr lang="uk-UA" sz="2000" dirty="0"/>
            </a:br>
            <a:r>
              <a:rPr lang="uk-UA" sz="2000" dirty="0"/>
              <a:t>І мурашник свій будують – </a:t>
            </a:r>
            <a:br>
              <a:rPr lang="uk-UA" sz="2000" dirty="0"/>
            </a:br>
            <a:r>
              <a:rPr lang="uk-UA" sz="2000" dirty="0"/>
              <a:t>Не для себе, для родини, </a:t>
            </a:r>
            <a:br>
              <a:rPr lang="uk-UA" sz="2000" dirty="0"/>
            </a:br>
            <a:r>
              <a:rPr lang="uk-UA" sz="2000" dirty="0"/>
              <a:t>Для всієї </a:t>
            </a:r>
            <a:r>
              <a:rPr lang="uk-UA" sz="2000" dirty="0" err="1"/>
              <a:t>мурашини</a:t>
            </a:r>
            <a:r>
              <a:rPr lang="uk-UA" sz="2000" dirty="0"/>
              <a:t>.</a:t>
            </a:r>
            <a:endParaRPr lang="ru-RU" sz="2000" dirty="0"/>
          </a:p>
          <a:p>
            <a:r>
              <a:rPr lang="uk-UA" sz="2000" dirty="0"/>
              <a:t>В. </a:t>
            </a:r>
            <a:r>
              <a:rPr lang="uk-UA" sz="2000" dirty="0" err="1"/>
              <a:t>Паронова</a:t>
            </a:r>
            <a:endParaRPr lang="ru-RU" sz="2000" dirty="0"/>
          </a:p>
          <a:p>
            <a:r>
              <a:rPr lang="uk-UA" sz="2000" dirty="0"/>
              <a:t>Якого розміру мурашки? Скільки мають лапок? Чи мають очі? Піднесіть до мурах тонку травинку? Що відбувається? </a:t>
            </a:r>
            <a:r>
              <a:rPr lang="uk-UA" sz="2000" dirty="0" err="1"/>
              <a:t>Мурахи</a:t>
            </a:r>
            <a:r>
              <a:rPr lang="uk-UA" sz="2000" dirty="0"/>
              <a:t> піднімають вантаж, більший ніж їх власна вага. Як пересуваються </a:t>
            </a:r>
            <a:r>
              <a:rPr lang="uk-UA" sz="2000" dirty="0" err="1"/>
              <a:t>мурахи</a:t>
            </a:r>
            <a:r>
              <a:rPr lang="uk-UA" sz="2000" dirty="0"/>
              <a:t>? Де мешкають? Яку користь приносять? Чому не можна руйнувати мурашник?</a:t>
            </a:r>
            <a:endParaRPr lang="ru-RU" sz="2000" dirty="0"/>
          </a:p>
          <a:p>
            <a:r>
              <a:rPr lang="uk-UA" sz="2000" dirty="0"/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25195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5002" y="360609"/>
            <a:ext cx="8345510" cy="60659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4000" b="1" i="1" dirty="0">
                <a:solidFill>
                  <a:srgbClr val="C00000"/>
                </a:solidFill>
              </a:rPr>
              <a:t>Спостереження за вітром</a:t>
            </a:r>
            <a:endParaRPr lang="ru-RU" sz="4000" dirty="0">
              <a:solidFill>
                <a:srgbClr val="C00000"/>
              </a:solidFill>
            </a:endParaRPr>
          </a:p>
          <a:p>
            <a:r>
              <a:rPr lang="uk-UA" sz="2000" b="1" dirty="0"/>
              <a:t>Мета - </a:t>
            </a:r>
            <a:r>
              <a:rPr lang="uk-UA" sz="2000" dirty="0"/>
              <a:t>уточнити уявлення про вітер.</a:t>
            </a:r>
            <a:br>
              <a:rPr lang="uk-UA" sz="2000" dirty="0"/>
            </a:b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/>
              <a:t>Бесіда </a:t>
            </a:r>
            <a:endParaRPr lang="ru-RU" sz="2000" dirty="0"/>
          </a:p>
          <a:p>
            <a:r>
              <a:rPr lang="uk-UA" sz="2000" dirty="0"/>
              <a:t>Вітерець-пустун кружляв - </a:t>
            </a:r>
            <a:br>
              <a:rPr lang="uk-UA" sz="2000" dirty="0"/>
            </a:br>
            <a:r>
              <a:rPr lang="uk-UA" sz="2000" dirty="0"/>
              <a:t>Капелюха з мене зняв</a:t>
            </a:r>
            <a:br>
              <a:rPr lang="uk-UA" sz="2000" dirty="0"/>
            </a:br>
            <a:r>
              <a:rPr lang="uk-UA" sz="2000" dirty="0"/>
              <a:t>І тепер гасає в лузі</a:t>
            </a:r>
            <a:br>
              <a:rPr lang="uk-UA" sz="2000" dirty="0"/>
            </a:br>
            <a:r>
              <a:rPr lang="uk-UA" sz="2000" dirty="0"/>
              <a:t>У моєму </a:t>
            </a:r>
            <a:r>
              <a:rPr lang="uk-UA" sz="2000" dirty="0" err="1"/>
              <a:t>капелюсі</a:t>
            </a:r>
            <a:r>
              <a:rPr lang="uk-UA" sz="2000" dirty="0"/>
              <a:t>.</a:t>
            </a:r>
            <a:endParaRPr lang="ru-RU" sz="2000" dirty="0"/>
          </a:p>
          <a:p>
            <a:r>
              <a:rPr lang="uk-UA" sz="2000" dirty="0"/>
              <a:t>В. Кравчук</a:t>
            </a:r>
            <a:endParaRPr lang="ru-RU" sz="2000" dirty="0"/>
          </a:p>
          <a:p>
            <a:r>
              <a:rPr lang="uk-UA" sz="2000" dirty="0"/>
              <a:t>Запропонувати дітям визначити, чи є надворі вітер. Як ви про це дізнались? Якщо хитаються тільки маленькі гілки, то як можна назвати такий вітер? Чи завжди від вітру є користь? Як можна визначити напрямок вітру?</a:t>
            </a:r>
            <a:endParaRPr lang="ru-RU" sz="2000" dirty="0"/>
          </a:p>
          <a:p>
            <a:r>
              <a:rPr lang="uk-UA" sz="2000" dirty="0"/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17666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12124" y="399246"/>
            <a:ext cx="8345510" cy="60659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4000" b="1" i="1" dirty="0">
                <a:solidFill>
                  <a:srgbClr val="C00000"/>
                </a:solidFill>
              </a:rPr>
              <a:t>Спостереження за хмарами</a:t>
            </a:r>
            <a:endParaRPr lang="ru-RU" sz="4000" b="1" dirty="0">
              <a:solidFill>
                <a:srgbClr val="C00000"/>
              </a:solidFill>
            </a:endParaRPr>
          </a:p>
          <a:p>
            <a:r>
              <a:rPr lang="uk-UA" sz="2000" b="1" dirty="0"/>
              <a:t>Мета</a:t>
            </a:r>
            <a:r>
              <a:rPr lang="uk-UA" sz="2000" dirty="0"/>
              <a:t> - продовжувати формувати усвідомлення єдності землі і неба як основу цілісного сприйняття світу.</a:t>
            </a:r>
            <a:br>
              <a:rPr lang="uk-UA" sz="2000" dirty="0"/>
            </a:br>
            <a:r>
              <a:rPr lang="uk-UA" sz="2000" dirty="0"/>
              <a:t>Бесіда </a:t>
            </a:r>
            <a:endParaRPr lang="ru-RU" sz="2000" dirty="0"/>
          </a:p>
          <a:p>
            <a:r>
              <a:rPr lang="uk-UA" sz="2000" dirty="0"/>
              <a:t>Хмара дощиком скотилась,</a:t>
            </a:r>
            <a:br>
              <a:rPr lang="uk-UA" sz="2000" dirty="0"/>
            </a:br>
            <a:r>
              <a:rPr lang="uk-UA" sz="2000" dirty="0"/>
              <a:t>Землю стала </a:t>
            </a:r>
            <a:r>
              <a:rPr lang="uk-UA" sz="2000" dirty="0" err="1"/>
              <a:t>напувать</a:t>
            </a:r>
            <a:r>
              <a:rPr lang="uk-UA" sz="2000" dirty="0"/>
              <a:t>,</a:t>
            </a:r>
            <a:br>
              <a:rPr lang="uk-UA" sz="2000" dirty="0"/>
            </a:br>
            <a:r>
              <a:rPr lang="uk-UA" sz="2000" dirty="0"/>
              <a:t>І малятам захотілось</a:t>
            </a:r>
            <a:br>
              <a:rPr lang="uk-UA" sz="2000" dirty="0"/>
            </a:br>
            <a:r>
              <a:rPr lang="uk-UA" sz="2000" dirty="0"/>
              <a:t>В полі квітів </a:t>
            </a:r>
            <a:r>
              <a:rPr lang="uk-UA" sz="2000" dirty="0" err="1"/>
              <a:t>назбирать</a:t>
            </a:r>
            <a:r>
              <a:rPr lang="uk-UA" sz="2000" dirty="0"/>
              <a:t>.</a:t>
            </a:r>
            <a:endParaRPr lang="ru-RU" sz="2000" dirty="0"/>
          </a:p>
          <a:p>
            <a:r>
              <a:rPr lang="uk-UA" sz="2000" dirty="0"/>
              <a:t>О. </a:t>
            </a:r>
            <a:r>
              <a:rPr lang="uk-UA" sz="2000" dirty="0" err="1"/>
              <a:t>Роговенко</a:t>
            </a:r>
            <a:endParaRPr lang="ru-RU" sz="2000" dirty="0"/>
          </a:p>
          <a:p>
            <a:r>
              <a:rPr lang="uk-UA" sz="2000" dirty="0"/>
              <a:t>Подивіться на небо, що ви бачите? Якого вони кольору? Швидко чи повільно вони рухаються? Із чим їх можна порівняти? На що вони схожі? Що несуть у собі хмари? Якщо на небі хмари, чи завжди бувають опади?</a:t>
            </a:r>
            <a:endParaRPr lang="ru-RU" sz="2000" dirty="0"/>
          </a:p>
          <a:p>
            <a:r>
              <a:rPr lang="uk-UA" sz="2000" dirty="0"/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08494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12124" y="399246"/>
            <a:ext cx="8345510" cy="60659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 err="1">
                <a:solidFill>
                  <a:srgbClr val="C00000"/>
                </a:solidFill>
              </a:rPr>
              <a:t>Спостереження</a:t>
            </a:r>
            <a:r>
              <a:rPr lang="ru-RU" sz="4000" b="1" dirty="0">
                <a:solidFill>
                  <a:srgbClr val="C00000"/>
                </a:solidFill>
              </a:rPr>
              <a:t> за </a:t>
            </a:r>
            <a:r>
              <a:rPr lang="ru-RU" sz="4000" b="1" dirty="0" err="1">
                <a:solidFill>
                  <a:srgbClr val="C00000"/>
                </a:solidFill>
              </a:rPr>
              <a:t>вітром</a:t>
            </a:r>
            <a:r>
              <a:rPr lang="ru-RU" sz="4000" b="1" dirty="0">
                <a:solidFill>
                  <a:srgbClr val="C00000"/>
                </a:solidFill>
              </a:rPr>
              <a:t>. </a:t>
            </a:r>
            <a:r>
              <a:rPr lang="ru-RU" sz="4000" b="1" dirty="0" err="1">
                <a:solidFill>
                  <a:srgbClr val="C00000"/>
                </a:solidFill>
              </a:rPr>
              <a:t>Ігри</a:t>
            </a:r>
            <a:r>
              <a:rPr lang="ru-RU" sz="4000" b="1" dirty="0">
                <a:solidFill>
                  <a:srgbClr val="C00000"/>
                </a:solidFill>
              </a:rPr>
              <a:t> з </a:t>
            </a:r>
            <a:r>
              <a:rPr lang="ru-RU" sz="4000" b="1" dirty="0" err="1">
                <a:solidFill>
                  <a:srgbClr val="C00000"/>
                </a:solidFill>
              </a:rPr>
              <a:t>султанчік</a:t>
            </a:r>
            <a:r>
              <a:rPr lang="ru-RU" sz="4000" b="1" dirty="0">
                <a:solidFill>
                  <a:srgbClr val="C00000"/>
                </a:solidFill>
              </a:rPr>
              <a:t>.</a:t>
            </a: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2000" b="1" dirty="0"/>
              <a:t>Мета: </a:t>
            </a:r>
            <a:r>
              <a:rPr lang="ru-RU" sz="2000" dirty="0" err="1"/>
              <a:t>Продовжувати</a:t>
            </a:r>
            <a:r>
              <a:rPr lang="ru-RU" sz="2000" dirty="0"/>
              <a:t> </a:t>
            </a:r>
            <a:r>
              <a:rPr lang="ru-RU" sz="2000" dirty="0" err="1"/>
              <a:t>знайомити</a:t>
            </a:r>
            <a:r>
              <a:rPr lang="ru-RU" sz="2000" dirty="0"/>
              <a:t> з </a:t>
            </a:r>
            <a:r>
              <a:rPr lang="ru-RU" sz="2000" dirty="0" err="1"/>
              <a:t>природним</a:t>
            </a:r>
            <a:r>
              <a:rPr lang="ru-RU" sz="2000" dirty="0"/>
              <a:t> </a:t>
            </a:r>
            <a:r>
              <a:rPr lang="ru-RU" sz="2000" dirty="0" err="1"/>
              <a:t>явищем</a:t>
            </a:r>
            <a:r>
              <a:rPr lang="ru-RU" sz="2000" dirty="0"/>
              <a:t> - </a:t>
            </a:r>
            <a:r>
              <a:rPr lang="ru-RU" sz="2000" dirty="0" err="1"/>
              <a:t>вітром</a:t>
            </a:r>
            <a:r>
              <a:rPr lang="ru-RU" sz="2000" dirty="0"/>
              <a:t>. </a:t>
            </a:r>
            <a:r>
              <a:rPr lang="ru-RU" sz="2000" dirty="0" err="1"/>
              <a:t>Активізувати</a:t>
            </a:r>
            <a:r>
              <a:rPr lang="ru-RU" sz="2000" dirty="0"/>
              <a:t> </a:t>
            </a:r>
            <a:r>
              <a:rPr lang="ru-RU" sz="2000" dirty="0" err="1"/>
              <a:t>мовлення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 - </a:t>
            </a:r>
            <a:r>
              <a:rPr lang="ru-RU" sz="2000" dirty="0" err="1"/>
              <a:t>вітер</a:t>
            </a:r>
            <a:r>
              <a:rPr lang="ru-RU" sz="2000" dirty="0"/>
              <a:t>, </a:t>
            </a:r>
            <a:r>
              <a:rPr lang="ru-RU" sz="2000" dirty="0" err="1"/>
              <a:t>вітерець</a:t>
            </a:r>
            <a:r>
              <a:rPr lang="ru-RU" sz="2000" dirty="0"/>
              <a:t>, </a:t>
            </a:r>
            <a:r>
              <a:rPr lang="ru-RU" sz="2000" dirty="0" err="1"/>
              <a:t>вітрисько</a:t>
            </a:r>
            <a:r>
              <a:rPr lang="ru-RU" sz="2000" dirty="0"/>
              <a:t>, </a:t>
            </a:r>
            <a:r>
              <a:rPr lang="ru-RU" sz="2000" dirty="0" err="1"/>
              <a:t>дме</a:t>
            </a:r>
            <a:r>
              <a:rPr lang="ru-RU" sz="2000" dirty="0"/>
              <a:t>, </a:t>
            </a:r>
            <a:r>
              <a:rPr lang="ru-RU" sz="2000" dirty="0" err="1"/>
              <a:t>хитає</a:t>
            </a:r>
            <a:r>
              <a:rPr lang="ru-RU" sz="2000" dirty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/>
              <a:t>Вітер</a:t>
            </a:r>
            <a:r>
              <a:rPr lang="ru-RU" sz="2000" dirty="0"/>
              <a:t> жене хмари по небу. </a:t>
            </a:r>
            <a:r>
              <a:rPr lang="ru-RU" sz="2000" dirty="0" err="1"/>
              <a:t>Дме</a:t>
            </a:r>
            <a:r>
              <a:rPr lang="ru-RU" sz="2000" dirty="0"/>
              <a:t> </a:t>
            </a:r>
            <a:r>
              <a:rPr lang="ru-RU" sz="2000" dirty="0" err="1"/>
              <a:t>вітер</a:t>
            </a:r>
            <a:r>
              <a:rPr lang="ru-RU" sz="2000" dirty="0"/>
              <a:t> - </a:t>
            </a:r>
            <a:r>
              <a:rPr lang="ru-RU" sz="2000" dirty="0" err="1"/>
              <a:t>хитаються</a:t>
            </a:r>
            <a:r>
              <a:rPr lang="ru-RU" sz="2000" dirty="0"/>
              <a:t> дерева. </a:t>
            </a:r>
            <a:r>
              <a:rPr lang="ru-RU" sz="2000" dirty="0" err="1"/>
              <a:t>Шелестять</a:t>
            </a:r>
            <a:r>
              <a:rPr lang="ru-RU" sz="2000" dirty="0"/>
              <a:t> султанчики.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/>
              <a:t>Вітер</a:t>
            </a:r>
            <a:r>
              <a:rPr lang="ru-RU" sz="2000" dirty="0"/>
              <a:t>, </a:t>
            </a:r>
            <a:r>
              <a:rPr lang="ru-RU" sz="2000" dirty="0" err="1"/>
              <a:t>вітерець</a:t>
            </a:r>
            <a:r>
              <a:rPr lang="ru-RU" sz="2000" dirty="0"/>
              <a:t>, </a:t>
            </a:r>
            <a:r>
              <a:rPr lang="ru-RU" sz="2000" dirty="0" err="1"/>
              <a:t>вітрисько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/>
              <a:t>Ти</a:t>
            </a:r>
            <a:r>
              <a:rPr lang="ru-RU" sz="2000" dirty="0"/>
              <a:t> </a:t>
            </a:r>
            <a:r>
              <a:rPr lang="ru-RU" sz="2000" dirty="0" err="1"/>
              <a:t>чого</a:t>
            </a:r>
            <a:r>
              <a:rPr lang="ru-RU" sz="2000" dirty="0"/>
              <a:t> по </a:t>
            </a:r>
            <a:r>
              <a:rPr lang="ru-RU" sz="2000" dirty="0" err="1"/>
              <a:t>світлу</a:t>
            </a:r>
            <a:r>
              <a:rPr lang="ru-RU" sz="2000" dirty="0"/>
              <a:t> рыщешь?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/>
              <a:t>Краще</a:t>
            </a:r>
            <a:r>
              <a:rPr lang="ru-RU" sz="2000" dirty="0"/>
              <a:t> </a:t>
            </a:r>
            <a:r>
              <a:rPr lang="ru-RU" sz="2000" dirty="0" err="1"/>
              <a:t>менше</a:t>
            </a:r>
            <a:r>
              <a:rPr lang="ru-RU" sz="2000" dirty="0"/>
              <a:t> крути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вулиці</a:t>
            </a:r>
            <a:r>
              <a:rPr lang="ru-RU" sz="2000" dirty="0"/>
              <a:t> мети.</a:t>
            </a:r>
          </a:p>
        </p:txBody>
      </p:sp>
    </p:spTree>
    <p:extLst>
      <p:ext uri="{BB962C8B-B14F-4D97-AF65-F5344CB8AC3E}">
        <p14:creationId xmlns:p14="http://schemas.microsoft.com/office/powerpoint/2010/main" val="31142116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335</Words>
  <Application>Microsoft Office PowerPoint</Application>
  <PresentationFormat>Экран (4:3)</PresentationFormat>
  <Paragraphs>76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Надик</dc:creator>
  <cp:lastModifiedBy>Надик</cp:lastModifiedBy>
  <cp:revision>5</cp:revision>
  <dcterms:created xsi:type="dcterms:W3CDTF">2021-06-19T09:18:48Z</dcterms:created>
  <dcterms:modified xsi:type="dcterms:W3CDTF">2021-09-04T15:20:15Z</dcterms:modified>
</cp:coreProperties>
</file>