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0"/>
  </p:notesMasterIdLst>
  <p:sldIdLst>
    <p:sldId id="256" r:id="rId2"/>
    <p:sldId id="325" r:id="rId3"/>
    <p:sldId id="326" r:id="rId4"/>
    <p:sldId id="264" r:id="rId5"/>
    <p:sldId id="314" r:id="rId6"/>
    <p:sldId id="323" r:id="rId7"/>
    <p:sldId id="328" r:id="rId8"/>
    <p:sldId id="329" r:id="rId9"/>
    <p:sldId id="272" r:id="rId10"/>
    <p:sldId id="330" r:id="rId11"/>
    <p:sldId id="331" r:id="rId12"/>
    <p:sldId id="332" r:id="rId13"/>
    <p:sldId id="333" r:id="rId14"/>
    <p:sldId id="343" r:id="rId15"/>
    <p:sldId id="334" r:id="rId16"/>
    <p:sldId id="342" r:id="rId17"/>
    <p:sldId id="292" r:id="rId18"/>
    <p:sldId id="303" r:id="rId19"/>
    <p:sldId id="318" r:id="rId20"/>
    <p:sldId id="317" r:id="rId21"/>
    <p:sldId id="316" r:id="rId22"/>
    <p:sldId id="299" r:id="rId23"/>
    <p:sldId id="347" r:id="rId24"/>
    <p:sldId id="335" r:id="rId25"/>
    <p:sldId id="274" r:id="rId26"/>
    <p:sldId id="346" r:id="rId27"/>
    <p:sldId id="336" r:id="rId28"/>
    <p:sldId id="281" r:id="rId29"/>
    <p:sldId id="339" r:id="rId30"/>
    <p:sldId id="344" r:id="rId31"/>
    <p:sldId id="345" r:id="rId32"/>
    <p:sldId id="287" r:id="rId33"/>
    <p:sldId id="265" r:id="rId34"/>
    <p:sldId id="337" r:id="rId35"/>
    <p:sldId id="338" r:id="rId36"/>
    <p:sldId id="283" r:id="rId37"/>
    <p:sldId id="319" r:id="rId38"/>
    <p:sldId id="320" r:id="rId39"/>
    <p:sldId id="321" r:id="rId40"/>
    <p:sldId id="341" r:id="rId41"/>
    <p:sldId id="340" r:id="rId42"/>
    <p:sldId id="266" r:id="rId43"/>
    <p:sldId id="288" r:id="rId44"/>
    <p:sldId id="289" r:id="rId45"/>
    <p:sldId id="290" r:id="rId46"/>
    <p:sldId id="301" r:id="rId47"/>
    <p:sldId id="324" r:id="rId48"/>
    <p:sldId id="32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 snapToGrid="0">
      <p:cViewPr>
        <p:scale>
          <a:sx n="111" d="100"/>
          <a:sy n="111" d="100"/>
        </p:scale>
        <p:origin x="-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3F6BBC-C4F5-4822-AB88-4C2C539AC95D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41A2A2-8827-4B21-B5E8-AE72B31B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4043-5062-4B66-9484-61B68783F1C6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87F84-3BDB-4AD3-B1E5-A69813406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CC4B-8E26-42BB-A1E8-3AE3F9BC74E1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ED77-DE0F-43FA-AF45-012FCD3A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F298-B17A-4386-9219-4DB2BD62682E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C3E4-2084-4FAE-941A-215621B74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8EB4-6DF8-4031-8E41-3BEB3FB55500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5A39-875A-4550-ACF6-5DC8DE37F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CD7D-B781-4E62-B468-6577779E9927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7135-CA57-4546-B543-2C7A26424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161E-AC6E-44FC-82D6-2C0A00739EF5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0414-A8B7-4361-8ABF-9A357A75D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C95A-BF64-4A94-BBAD-435D5E369C8C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B5E4-59E1-4504-933D-B23556A02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01E4-E58F-4F8D-B1EE-20B592077F5A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FBA0-A5AC-4C8D-9173-00FA59CE3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97C4-AE77-483B-AD3F-15C550EBA8CA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D0F5-18CC-4EFD-A1DE-CE08F694B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F096-BC55-4A75-B27F-A39B0F2EA0A0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6D9C-331B-4E78-BD96-AB3413A4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B1DB-6799-4E57-A3AE-929523746C97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9D15-4B86-400B-83CB-2F69714E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4AA7-DB6A-4893-90D4-7CE6CE2A8E33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F1F4-21B6-44D8-B293-AFA9BCA1A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E741FE-C0E0-4B2A-BB2A-DE151D17BF80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29858A-4AB1-40F6-9786-059AC2955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9063"/>
            <a:ext cx="9144000" cy="1243012"/>
          </a:xfrm>
        </p:spPr>
        <p:txBody>
          <a:bodyPr anchor="b"/>
          <a:lstStyle/>
          <a:p>
            <a:pPr algn="ctr" eaLnBrk="1" hangingPunct="1">
              <a:lnSpc>
                <a:spcPct val="75000"/>
              </a:lnSpc>
            </a:pPr>
            <a:r>
              <a:rPr lang="ru-RU" sz="4000" b="1" dirty="0" err="1" smtClean="0"/>
              <a:t>Морфофункціональні</a:t>
            </a:r>
            <a:r>
              <a:rPr lang="ru-RU" sz="4000" b="1" i="1" dirty="0" smtClean="0"/>
              <a:t> </a:t>
            </a:r>
            <a:r>
              <a:rPr lang="ru-RU" sz="4000" b="1" dirty="0" err="1" smtClean="0"/>
              <a:t>особливості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серцево-судинної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системи</a:t>
            </a:r>
            <a:r>
              <a:rPr lang="ru-RU" sz="4000" b="1" dirty="0" smtClean="0"/>
              <a:t> ССС </a:t>
            </a:r>
            <a:r>
              <a:rPr lang="ru-RU" sz="4000" b="1" dirty="0" err="1" smtClean="0"/>
              <a:t>дитини</a:t>
            </a:r>
            <a:endParaRPr lang="ru-RU" sz="4000" b="1" dirty="0" smtClean="0"/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5046663" y="1574800"/>
            <a:ext cx="409733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uk-UA" sz="2800">
                <a:solidFill>
                  <a:schemeClr val="tx1"/>
                </a:solidFill>
              </a:rPr>
              <a:t>План</a:t>
            </a:r>
          </a:p>
          <a:p>
            <a:pPr indent="449263" algn="ctr"/>
            <a:endParaRPr lang="uk-UA" sz="1600">
              <a:solidFill>
                <a:schemeClr val="tx1"/>
              </a:solidFill>
            </a:endParaRP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Будова серця. Вікові морфологічні і функціональні особливості.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Показники роботи серцево-судинної системи. Вікові особливості.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Регуляція кровообігу.</a:t>
            </a:r>
          </a:p>
          <a:p>
            <a:pPr indent="449263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Склад крові. Вікові особливості.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6675"/>
            <a:ext cx="508635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АФО серцево-судинної системи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  <a:spcBef>
                <a:spcPts val="900"/>
              </a:spcBef>
              <a:buFont typeface="Arial" charset="0"/>
              <a:buNone/>
              <a:defRPr/>
            </a:pPr>
            <a:r>
              <a:rPr lang="uk-UA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uk-UA" sz="32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Серце новонародженого і дітей раннього віку</a:t>
            </a:r>
            <a:r>
              <a:rPr lang="uk-UA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lnSpc>
                <a:spcPct val="75000"/>
              </a:lnSpc>
              <a:spcBef>
                <a:spcPts val="900"/>
              </a:spcBef>
              <a:defRPr/>
            </a:pPr>
            <a:r>
              <a:rPr lang="uk-UA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Займає значний об’єм грудної клітки і розташовано вище, ніж у дорослого. Це пов’язано з більш високим стоянням діафрагми.</a:t>
            </a:r>
          </a:p>
          <a:p>
            <a:pPr eaLnBrk="1" hangingPunct="1">
              <a:lnSpc>
                <a:spcPct val="75000"/>
              </a:lnSpc>
              <a:spcBef>
                <a:spcPts val="900"/>
              </a:spcBef>
              <a:defRPr/>
            </a:pPr>
            <a:r>
              <a:rPr lang="uk-UA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Частіше серце розташовано упоперек, рідше косо і за формою наближається до округлої або кульоподібної і проєцюється між 4-7 грудними хребцями. </a:t>
            </a:r>
            <a:endParaRPr 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Особливості форми серця</a:t>
            </a:r>
            <a:endParaRPr lang="ru-RU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427163"/>
            <a:ext cx="8401050" cy="4989512"/>
          </a:xfrm>
        </p:spPr>
        <p:txBody>
          <a:bodyPr/>
          <a:lstStyle/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Обумовлені не тільки особливостями його розміщення, але й співвідношенням  розмірів його порожнин.</a:t>
            </a:r>
          </a:p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Серце новонародженого характеризується відносно більшими розмірами передсердь і недостатнім розвитком шлуночків (</a:t>
            </a:r>
            <a:r>
              <a:rPr lang="uk-UA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праве передсердя більше</a:t>
            </a:r>
            <a:r>
              <a:rPr lang="uk-UA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лівого</a:t>
            </a: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).</a:t>
            </a: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15950"/>
            <a:ext cx="8229600" cy="5900738"/>
          </a:xfrm>
        </p:spPr>
        <p:txBody>
          <a:bodyPr/>
          <a:lstStyle/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серці новонародженого -недорозвиненість стінки лівого шлуночка.</a:t>
            </a:r>
          </a:p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Товщина стінок лівого і правого шлуночка однакові (1:1).</a:t>
            </a:r>
          </a:p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 віком збільшується лівий шлуночок, і до 1 року співвідношення дорівнює (1:1,5).</a:t>
            </a:r>
          </a:p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5 років – 1:2.</a:t>
            </a:r>
          </a:p>
          <a:p>
            <a:pPr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14 років – 1:2,76.</a:t>
            </a: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5" y="2153541"/>
            <a:ext cx="4725825" cy="451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" y="2110812"/>
            <a:ext cx="3566311" cy="46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8" y="484188"/>
            <a:ext cx="9015412" cy="606901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увесь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ріод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росту товщина стінки лівого шлуночка збільшується у 3 рази, а товщина правого – тільки на 1/3.</a:t>
            </a:r>
          </a:p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новонароджених відносно більша маса серця по відношенню до маси його тіла:  - 0,8%, а у дорослих – 0,4%.</a:t>
            </a:r>
          </a:p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 віком відбувається збільшення маси серця: до 8 міс. - маса подвоюється, до 3 років – потроюється, а до 15–річного віку - збільшується у 10 разів.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27" y="427666"/>
            <a:ext cx="8622707" cy="298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>
              <a:lnSpc>
                <a:spcPct val="7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Відношення маси серця до маси тіла підвищується нерівномірно.</a:t>
            </a:r>
          </a:p>
          <a:p>
            <a:pPr marL="228600" lvl="0" indent="-228600" eaLnBrk="0" hangingPunct="0">
              <a:lnSpc>
                <a:spcPct val="7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Мінімальна маса серця по відношенню до маси тіла спостерігається у віці 5-6 міс. (0,38%), у 8 років у  хлопчиків – 0,44%, у 12 років у </a:t>
            </a:r>
            <a:r>
              <a:rPr lang="uk-UA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дівчаток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 – 0,48%.</a:t>
            </a:r>
          </a:p>
          <a:p>
            <a:pPr marL="228600" lvl="0" indent="-228600" eaLnBrk="0" hangingPunct="0">
              <a:lnSpc>
                <a:spcPct val="7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Клінічне значення: у ці вікові періоди необхідно дуже уважно відноситися до стану серця дитини, до фізичних та психоемоційних навантажень, так як можливі різні ускладнення та захворювання серця.</a:t>
            </a: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3" y="3666184"/>
            <a:ext cx="7639940" cy="28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3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Ріст серця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4734370" cy="5481637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ts val="70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Нерівномірний.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Найбільш інтенсивний - у дітей 1 року життя, </a:t>
            </a:r>
          </a:p>
          <a:p>
            <a:pPr marL="0" indent="0">
              <a:lnSpc>
                <a:spcPct val="75000"/>
              </a:lnSpc>
              <a:spcBef>
                <a:spcPts val="70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 також у пре- та пубертатному періоді.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Об’єм серця на 1 році життя збільшується у 2 рази.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 7 років у 5 разів.</a:t>
            </a:r>
          </a:p>
          <a:p>
            <a:pPr>
              <a:lnSpc>
                <a:spcPct val="75000"/>
              </a:lnSpc>
              <a:spcBef>
                <a:spcPts val="700"/>
              </a:spcBef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14 років – у 7 разів.</a:t>
            </a:r>
          </a:p>
          <a:p>
            <a:pPr marL="0" indent="0">
              <a:lnSpc>
                <a:spcPct val="75000"/>
              </a:lnSpc>
              <a:spcBef>
                <a:spcPts val="700"/>
              </a:spcBef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91" y="786213"/>
            <a:ext cx="4247259" cy="40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385" y="546931"/>
            <a:ext cx="52385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hangingPunct="0">
              <a:lnSpc>
                <a:spcPct val="75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Стимулятором росту лівого шлуночка є зростаючий судинний опір та підвищення з віком </a:t>
            </a:r>
            <a:r>
              <a:rPr lang="uk-UA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артеріального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тиску.</a:t>
            </a:r>
          </a:p>
          <a:p>
            <a:pPr marL="228600" lvl="0" indent="-228600" eaLnBrk="0" hangingPunct="0">
              <a:lnSpc>
                <a:spcPct val="7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Оболонки серця </a:t>
            </a:r>
            <a:r>
              <a:rPr lang="uk-UA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макроскопічно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 не мають чіткого диференціювання, </a:t>
            </a:r>
            <a:r>
              <a:rPr lang="uk-UA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створки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 клапанів сформовані недостатньо, сосочкові (папілярні м’язи) недорозвинені.</a:t>
            </a:r>
          </a:p>
          <a:p>
            <a:pPr marL="228600" lvl="0" indent="-228600" eaLnBrk="0" hangingPunct="0">
              <a:lnSpc>
                <a:spcPct val="7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Сухожилля папілярних м’язів  в 2 рази                         коротше, ніж у дорослих. Це сприяє тому,                          що у дітей часто відмічається відносна                  недостатність клапанів серця і шум               функціонального характеру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83" y="1384419"/>
            <a:ext cx="3477733" cy="37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8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54013"/>
            <a:ext cx="8440738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47650"/>
            <a:ext cx="8401050" cy="9667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00"/>
                </a:solidFill>
              </a:rPr>
              <a:t>Серцевий цикл</a:t>
            </a:r>
            <a:r>
              <a:rPr lang="ru-RU" sz="2000" smtClean="0"/>
              <a:t>– </a:t>
            </a:r>
            <a:r>
              <a:rPr lang="ru-RU" sz="2000" b="1" smtClean="0"/>
              <a:t>це послідовність подій, які проходять під час одного скорочення серця. Тривалість менше 0,8 сек.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000250" y="1357313"/>
            <a:ext cx="2211388" cy="7048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Передсердя</a:t>
            </a:r>
            <a:r>
              <a:rPr lang="ru-RU" sz="2400" b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929188" y="1357313"/>
            <a:ext cx="2308225" cy="703262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rgbClr val="C00000"/>
                </a:solidFill>
                <a:latin typeface="Georgia" pitchFamily="18" charset="0"/>
              </a:rPr>
              <a:t>Шлуночки</a:t>
            </a:r>
            <a:endParaRPr lang="ru-RU" sz="24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643188" y="3786188"/>
            <a:ext cx="3714750" cy="11557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Georgia" pitchFamily="18" charset="0"/>
              </a:rPr>
              <a:t>II</a:t>
            </a:r>
            <a:r>
              <a:rPr lang="ru-RU">
                <a:solidFill>
                  <a:srgbClr val="FF3300"/>
                </a:solidFill>
                <a:latin typeface="Georgia" pitchFamily="18" charset="0"/>
              </a:rPr>
              <a:t> фаза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Стулкові клапани закриті</a:t>
            </a:r>
            <a:endParaRPr lang="ru-RU">
              <a:solidFill>
                <a:srgbClr val="FF3300"/>
              </a:solidFill>
              <a:latin typeface="Georgia" pitchFamily="18" charset="0"/>
            </a:endParaRPr>
          </a:p>
          <a:p>
            <a:pPr algn="ctr"/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Тривалість– 0, 3 с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627313" y="2420938"/>
            <a:ext cx="3671887" cy="108108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Georgia" pitchFamily="18" charset="0"/>
              </a:rPr>
              <a:t>I</a:t>
            </a:r>
            <a:r>
              <a:rPr lang="ru-RU">
                <a:solidFill>
                  <a:srgbClr val="FF3300"/>
                </a:solidFill>
                <a:latin typeface="Georgia" pitchFamily="18" charset="0"/>
              </a:rPr>
              <a:t> фаза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Стулкові клапани відкриті.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Півмісяцеві закриті.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Тривалість – 0,1 с.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2643188" y="5072063"/>
            <a:ext cx="3729037" cy="155733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Georgia" pitchFamily="18" charset="0"/>
              </a:rPr>
              <a:t>III</a:t>
            </a:r>
            <a:r>
              <a:rPr lang="ru-RU">
                <a:solidFill>
                  <a:srgbClr val="FF3300"/>
                </a:solidFill>
                <a:latin typeface="Georgia" pitchFamily="18" charset="0"/>
              </a:rPr>
              <a:t> фаза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Повне 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розслаблення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серця.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Тривалість – 0,4 с..</a:t>
            </a: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250825" y="2492375"/>
            <a:ext cx="194468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Систола</a:t>
            </a: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 (скорочення)</a:t>
            </a:r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6443663" y="2565400"/>
            <a:ext cx="2484437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Діастола</a:t>
            </a:r>
            <a:endParaRPr lang="ru-RU" b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(розслаблення)</a:t>
            </a:r>
          </a:p>
          <a:p>
            <a:pPr algn="ctr"/>
            <a:endParaRPr lang="ru-RU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1753" name="AutoShape 11"/>
          <p:cNvSpPr>
            <a:spLocks noChangeArrowheads="1"/>
          </p:cNvSpPr>
          <p:nvPr/>
        </p:nvSpPr>
        <p:spPr bwMode="auto">
          <a:xfrm>
            <a:off x="6572250" y="3857625"/>
            <a:ext cx="22669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Систола </a:t>
            </a: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(скорочення)</a:t>
            </a:r>
          </a:p>
        </p:txBody>
      </p:sp>
      <p:sp>
        <p:nvSpPr>
          <p:cNvPr id="31754" name="AutoShape 12"/>
          <p:cNvSpPr>
            <a:spLocks noChangeArrowheads="1"/>
          </p:cNvSpPr>
          <p:nvPr/>
        </p:nvSpPr>
        <p:spPr bwMode="auto">
          <a:xfrm>
            <a:off x="179388" y="3929063"/>
            <a:ext cx="2178050" cy="650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Діастола</a:t>
            </a:r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(розслаблення)</a:t>
            </a:r>
          </a:p>
        </p:txBody>
      </p:sp>
      <p:sp>
        <p:nvSpPr>
          <p:cNvPr id="31755" name="AutoShape 13"/>
          <p:cNvSpPr>
            <a:spLocks noChangeArrowheads="1"/>
          </p:cNvSpPr>
          <p:nvPr/>
        </p:nvSpPr>
        <p:spPr bwMode="auto">
          <a:xfrm>
            <a:off x="395288" y="5229225"/>
            <a:ext cx="1871662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Діастола</a:t>
            </a:r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(розслаблення)</a:t>
            </a:r>
          </a:p>
          <a:p>
            <a:pPr algn="ctr"/>
            <a:endParaRPr lang="ru-RU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1756" name="AutoShape 14"/>
          <p:cNvSpPr>
            <a:spLocks noChangeArrowheads="1"/>
          </p:cNvSpPr>
          <p:nvPr/>
        </p:nvSpPr>
        <p:spPr bwMode="auto">
          <a:xfrm>
            <a:off x="6732588" y="5229225"/>
            <a:ext cx="1979612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Georgia" pitchFamily="18" charset="0"/>
              </a:rPr>
              <a:t>Діастола</a:t>
            </a:r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0">
                <a:solidFill>
                  <a:schemeClr val="tx1"/>
                </a:solidFill>
                <a:latin typeface="Georgia" pitchFamily="18" charset="0"/>
              </a:rPr>
              <a:t>(розслаблення)</a:t>
            </a:r>
          </a:p>
        </p:txBody>
      </p:sp>
      <p:sp>
        <p:nvSpPr>
          <p:cNvPr id="31757" name="AutoShape 15"/>
          <p:cNvSpPr>
            <a:spLocks noChangeArrowheads="1"/>
          </p:cNvSpPr>
          <p:nvPr/>
        </p:nvSpPr>
        <p:spPr bwMode="auto">
          <a:xfrm rot="2313062">
            <a:off x="2233613" y="2041525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1758" name="AutoShape 16"/>
          <p:cNvSpPr>
            <a:spLocks noChangeArrowheads="1"/>
          </p:cNvSpPr>
          <p:nvPr/>
        </p:nvSpPr>
        <p:spPr bwMode="auto">
          <a:xfrm rot="-3006841">
            <a:off x="6585744" y="2034381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179388" y="6165850"/>
            <a:ext cx="2228850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Систола - 0, 1 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Діастола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- 0, 7 с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6732588" y="6237288"/>
            <a:ext cx="20574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Систола - 0, 3 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Дістола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- 0, 5 с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401638"/>
            <a:ext cx="8832850" cy="61515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altLang="ru-RU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Серцево-судинна система включає</a:t>
            </a: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Серце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Великі магістральні судини (аорта, легенева артерія);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Коронарні судини (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вінцеві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судини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лат.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corona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вінець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—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кровоносні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судини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живлять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тканини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серця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Периферичні кровоносні судини (артерії та вени);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Капіляри</a:t>
            </a:r>
            <a:endParaRPr lang="ru-RU" alt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20688"/>
            <a:ext cx="8229600" cy="588962"/>
          </a:xfrm>
        </p:spPr>
        <p:txBody>
          <a:bodyPr lIns="0" rIns="0" bIns="0" anchor="b">
            <a:normAutofit/>
          </a:bodyPr>
          <a:lstStyle/>
          <a:p>
            <a:pPr eaLnBrk="1" hangingPunct="1">
              <a:defRPr/>
            </a:pPr>
            <a:r>
              <a:rPr lang="ru-RU" sz="3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АВТОМАТІЯ СЕРЦЕВОГО М</a:t>
            </a:r>
            <a:r>
              <a:rPr lang="ru-RU" sz="31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’</a:t>
            </a:r>
            <a:r>
              <a:rPr lang="ru-RU" sz="3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ЯЗА -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>
          <a:xfrm>
            <a:off x="228600" y="1131888"/>
            <a:ext cx="8650288" cy="5581650"/>
          </a:xfrm>
        </p:spPr>
        <p:txBody>
          <a:bodyPr/>
          <a:lstStyle/>
          <a:p>
            <a:pPr marL="273050" indent="-273050" eaLnBrk="1" hangingPunct="1">
              <a:buFont typeface="Arial" charset="0"/>
              <a:buNone/>
            </a:pPr>
            <a:r>
              <a:rPr lang="ru-RU" sz="2200" dirty="0" smtClean="0"/>
              <a:t>   -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здатність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серця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ритмічно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скорочуватися</a:t>
            </a:r>
            <a:r>
              <a:rPr lang="ru-RU" sz="2200" b="1" dirty="0" smtClean="0"/>
              <a:t> без </a:t>
            </a:r>
            <a:r>
              <a:rPr lang="ru-RU" sz="2200" b="1" dirty="0" err="1" smtClean="0"/>
              <a:t>зовнішніх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подразників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участі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нервової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електричних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імпульсів,що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виникають</a:t>
            </a:r>
            <a:r>
              <a:rPr lang="ru-RU" sz="2200" b="1" dirty="0" smtClean="0"/>
              <a:t> у самому </a:t>
            </a:r>
            <a:r>
              <a:rPr lang="ru-RU" sz="2200" b="1" dirty="0" err="1" smtClean="0"/>
              <a:t>серці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Специфічна</a:t>
            </a:r>
            <a:r>
              <a:rPr lang="ru-RU" sz="2200" b="1" dirty="0" smtClean="0"/>
              <a:t> мускулатура </a:t>
            </a:r>
            <a:r>
              <a:rPr lang="ru-RU" sz="2200" b="1" dirty="0" err="1" smtClean="0"/>
              <a:t>утворює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сердці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провідникову</a:t>
            </a:r>
            <a:r>
              <a:rPr lang="ru-RU" sz="2200" b="1" dirty="0" smtClean="0"/>
              <a:t> систему </a:t>
            </a:r>
            <a:r>
              <a:rPr lang="ru-RU" sz="2200" b="1" dirty="0" err="1" smtClean="0"/>
              <a:t>зі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скупченням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вузлів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водіїв</a:t>
            </a:r>
            <a:r>
              <a:rPr lang="ru-RU" sz="2200" b="1" dirty="0" smtClean="0"/>
              <a:t> ритму.</a:t>
            </a:r>
            <a:r>
              <a:rPr lang="ru-RU" sz="2200" dirty="0" smtClean="0"/>
              <a:t> </a:t>
            </a:r>
            <a:r>
              <a:rPr lang="ru-RU" sz="2200" dirty="0" err="1" smtClean="0"/>
              <a:t>Пазухо-передсердний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вузол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передсердно-шлунковий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вузол</a:t>
            </a:r>
            <a:r>
              <a:rPr lang="ru-RU" sz="2200" dirty="0" smtClean="0"/>
              <a:t> (пучок </a:t>
            </a:r>
            <a:r>
              <a:rPr lang="ru-RU" sz="2200" dirty="0" err="1" smtClean="0"/>
              <a:t>Гісса</a:t>
            </a:r>
            <a:r>
              <a:rPr lang="ru-RU" sz="2200" dirty="0" smtClean="0"/>
              <a:t>, </a:t>
            </a:r>
            <a:r>
              <a:rPr lang="ru-RU" sz="2200" dirty="0" err="1" smtClean="0"/>
              <a:t>ніжки</a:t>
            </a:r>
            <a:r>
              <a:rPr lang="ru-RU" sz="2200" dirty="0" smtClean="0"/>
              <a:t> </a:t>
            </a:r>
            <a:r>
              <a:rPr lang="ru-RU" sz="2200" dirty="0" err="1" smtClean="0"/>
              <a:t>Гісса</a:t>
            </a:r>
            <a:r>
              <a:rPr lang="ru-RU" sz="2200" dirty="0" smtClean="0"/>
              <a:t> </a:t>
            </a:r>
            <a:r>
              <a:rPr lang="ru-RU" sz="2200" dirty="0" err="1" smtClean="0"/>
              <a:t>гілки</a:t>
            </a:r>
            <a:r>
              <a:rPr lang="ru-RU" sz="2200" dirty="0" smtClean="0"/>
              <a:t> та волокна </a:t>
            </a:r>
            <a:r>
              <a:rPr lang="ru-RU" sz="2200" dirty="0" err="1" smtClean="0"/>
              <a:t>Пуркін’є</a:t>
            </a:r>
            <a:r>
              <a:rPr lang="ru-RU" sz="2200" dirty="0" smtClean="0"/>
              <a:t>)</a:t>
            </a:r>
            <a:endParaRPr lang="ru-RU" sz="2200" dirty="0" smtClean="0"/>
          </a:p>
        </p:txBody>
      </p:sp>
      <p:pic>
        <p:nvPicPr>
          <p:cNvPr id="32771" name="Picture 2" descr="C:\Documents and Settings\rc\Local Settings\Temporary Internet Files\Content.IE5\8HALUA0Z\MCj042356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757488"/>
            <a:ext cx="24034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916238" y="3141663"/>
            <a:ext cx="1857375" cy="1344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33CC"/>
                </a:solidFill>
                <a:latin typeface="Constantia" pitchFamily="18" charset="0"/>
                <a:cs typeface="Arial" charset="0"/>
              </a:rPr>
              <a:t>Синусний вузол-водій ритму серця в правому передсерді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463" y="4437063"/>
            <a:ext cx="1857375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33CC"/>
                </a:solidFill>
                <a:latin typeface="Constantia" pitchFamily="18" charset="0"/>
                <a:cs typeface="Arial" charset="0"/>
              </a:rPr>
              <a:t>Провідникова система</a:t>
            </a:r>
            <a:r>
              <a:rPr lang="ru-RU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ru-RU">
                <a:solidFill>
                  <a:srgbClr val="0033CC"/>
                </a:solidFill>
                <a:latin typeface="Constantia" pitchFamily="18" charset="0"/>
                <a:cs typeface="Arial" charset="0"/>
              </a:rPr>
              <a:t>серця</a:t>
            </a:r>
            <a:r>
              <a:rPr lang="ru-RU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125" y="5516563"/>
            <a:ext cx="2185988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33CC"/>
                </a:solidFill>
                <a:latin typeface="Constantia" pitchFamily="18" charset="0"/>
                <a:cs typeface="Arial" charset="0"/>
              </a:rPr>
              <a:t>Скоротлива мускулатура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 rot="19249326">
            <a:off x="6948488" y="4292600"/>
            <a:ext cx="731837" cy="1217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9249326">
            <a:off x="5076825" y="3213100"/>
            <a:ext cx="731838" cy="1217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931" y="751344"/>
            <a:ext cx="8075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10101"/>
                </a:solidFill>
                <a:latin typeface="Roboto"/>
              </a:rPr>
              <a:t>Ударний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(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систолічний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)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об’єм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крові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(УОК)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—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це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кількість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біологічної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рідини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, яке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серце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викидає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за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одне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скорочення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.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r>
              <a:rPr lang="ru-RU" b="0" dirty="0" err="1" smtClean="0">
                <a:solidFill>
                  <a:srgbClr val="010101"/>
                </a:solidFill>
                <a:latin typeface="Roboto"/>
              </a:rPr>
              <a:t>Цей</a:t>
            </a:r>
            <a:r>
              <a:rPr lang="ru-RU" b="0" dirty="0" smtClean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показник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взаємопов’язаний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з рядом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інших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. До них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відносяться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хвилинний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обсяг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крові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(МОК) —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кількість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, яка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викидається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одним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шлуночком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за 1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хвилину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,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r>
              <a:rPr lang="ru-RU" b="0" dirty="0" smtClean="0">
                <a:solidFill>
                  <a:srgbClr val="010101"/>
                </a:solidFill>
                <a:latin typeface="Roboto"/>
              </a:rPr>
              <a:t>а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також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число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серцевих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Roboto"/>
              </a:rPr>
              <a:t>скорочень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(ЧСС) —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це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сума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стиснень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серця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за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одиницю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виміру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часу.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endParaRPr lang="ru-RU" b="0" dirty="0">
              <a:solidFill>
                <a:srgbClr val="010101"/>
              </a:solidFill>
              <a:latin typeface="Roboto"/>
            </a:endParaRPr>
          </a:p>
          <a:p>
            <a:r>
              <a:rPr lang="ru-RU" b="0" dirty="0" smtClean="0">
                <a:solidFill>
                  <a:srgbClr val="010101"/>
                </a:solidFill>
                <a:latin typeface="Roboto"/>
              </a:rPr>
              <a:t>Формула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для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розрахунку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МОК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виглядає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наступним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чином: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r>
              <a:rPr lang="ru-RU" b="0" dirty="0" smtClean="0">
                <a:solidFill>
                  <a:srgbClr val="010101"/>
                </a:solidFill>
                <a:latin typeface="Roboto"/>
              </a:rPr>
              <a:t>МОК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= УО * ЧСС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r>
              <a:rPr lang="ru-RU" b="0" dirty="0" err="1" smtClean="0">
                <a:solidFill>
                  <a:srgbClr val="010101"/>
                </a:solidFill>
                <a:latin typeface="Roboto"/>
              </a:rPr>
              <a:t>Наприклад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, УО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дорівнює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60 мл, а ЧСС в 1 </a:t>
            </a:r>
            <a:r>
              <a:rPr lang="ru-RU" b="0" dirty="0" err="1">
                <a:solidFill>
                  <a:srgbClr val="010101"/>
                </a:solidFill>
                <a:latin typeface="Roboto"/>
              </a:rPr>
              <a:t>хвилину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 — 70, </a:t>
            </a:r>
            <a:endParaRPr lang="ru-RU" b="0" dirty="0" smtClean="0">
              <a:solidFill>
                <a:srgbClr val="010101"/>
              </a:solidFill>
              <a:latin typeface="Roboto"/>
            </a:endParaRPr>
          </a:p>
          <a:p>
            <a:r>
              <a:rPr lang="ru-RU" b="0" dirty="0" err="1" smtClean="0">
                <a:solidFill>
                  <a:srgbClr val="010101"/>
                </a:solidFill>
                <a:latin typeface="Roboto"/>
              </a:rPr>
              <a:t>тоді</a:t>
            </a:r>
            <a:r>
              <a:rPr lang="ru-RU" b="0" dirty="0" smtClean="0">
                <a:solidFill>
                  <a:srgbClr val="010101"/>
                </a:solidFill>
                <a:latin typeface="Roboto"/>
              </a:rPr>
              <a:t> </a:t>
            </a:r>
            <a:r>
              <a:rPr lang="ru-RU" b="0" dirty="0">
                <a:solidFill>
                  <a:srgbClr val="010101"/>
                </a:solidFill>
                <a:latin typeface="Roboto"/>
              </a:rPr>
              <a:t>МОК становить 60 * 70 = 4200 мл.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848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393700"/>
            <a:ext cx="8858250" cy="6464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новонароджених систолічний (ударний)  об’єм та хвилинний об’єм крові значно менші, ніж у дорослих.</a:t>
            </a:r>
          </a:p>
          <a:p>
            <a:pPr>
              <a:lnSpc>
                <a:spcPct val="75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Скоротлива функція серця (ЧСС) - у дітей більша , ніж у дорослих: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 новонароджених – 140-160 за хв.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міс – 130-135 за хв.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рік – 120-125 за хв.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років – 100 за хв.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років – 80-85 за хв.</a:t>
            </a:r>
          </a:p>
          <a:p>
            <a:pPr>
              <a:lnSpc>
                <a:spcPct val="75000"/>
              </a:lnSpc>
              <a:spcBef>
                <a:spcPts val="500"/>
              </a:spcBef>
              <a:defRPr/>
            </a:pP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старше 12 років - 70-75 за хв.</a:t>
            </a:r>
            <a:endParaRPr 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80975"/>
            <a:ext cx="8704262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374" y="564022"/>
            <a:ext cx="86312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Roboto"/>
              </a:rPr>
              <a:t>В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артеріальному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тиску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виділяють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два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показники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: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31F20"/>
                </a:solidFill>
                <a:latin typeface="Roboto"/>
              </a:rPr>
              <a:t>систолічний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(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верхній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)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показує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силу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впливу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на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стінки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артерій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під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час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викиду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крові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серцем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31F20"/>
                </a:solidFill>
                <a:latin typeface="Roboto"/>
              </a:rPr>
              <a:t>діастолічний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(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нижній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) 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відображає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опір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периферичних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судин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.</a:t>
            </a:r>
          </a:p>
          <a:p>
            <a:r>
              <a:rPr lang="ru-RU" b="0" dirty="0" err="1">
                <a:solidFill>
                  <a:srgbClr val="231F20"/>
                </a:solidFill>
                <a:latin typeface="Roboto"/>
              </a:rPr>
              <a:t>Артеріальний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вимірюється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в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міліметрах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ртутного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стовпа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(мм рт. ст.). При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цьому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, першим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вказується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значення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систолічного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тиску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, а другим 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діастолічного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.</a:t>
            </a:r>
          </a:p>
          <a:p>
            <a:r>
              <a:rPr lang="ru-RU" b="0" dirty="0" err="1">
                <a:solidFill>
                  <a:srgbClr val="231F20"/>
                </a:solidFill>
                <a:latin typeface="Roboto"/>
              </a:rPr>
              <a:t>Досить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часто особи,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що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вперше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зіткнулися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з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підвищеним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або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зниженим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тиском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, не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знають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,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який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має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бути в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нормі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.</a:t>
            </a:r>
          </a:p>
          <a:p>
            <a:r>
              <a:rPr lang="ru-RU" dirty="0" err="1">
                <a:solidFill>
                  <a:srgbClr val="231F20"/>
                </a:solidFill>
                <a:latin typeface="Roboto"/>
              </a:rPr>
              <a:t>Рівні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нормального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артеріального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Roboto"/>
              </a:rPr>
              <a:t>тиску</a:t>
            </a:r>
            <a:r>
              <a:rPr lang="ru-RU" dirty="0">
                <a:solidFill>
                  <a:srgbClr val="231F20"/>
                </a:solidFill>
                <a:latin typeface="Roboto"/>
              </a:rPr>
              <a:t>:</a:t>
            </a:r>
          </a:p>
          <a:p>
            <a:pPr>
              <a:buFont typeface="Arial"/>
              <a:buChar char="•"/>
            </a:pPr>
            <a:r>
              <a:rPr lang="ru-RU" b="0" dirty="0" err="1">
                <a:solidFill>
                  <a:srgbClr val="231F20"/>
                </a:solidFill>
                <a:latin typeface="Roboto"/>
              </a:rPr>
              <a:t>оптимальний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, при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якому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верхній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становить не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більше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120 мм рт. ст., а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діастолічний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менше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80 мм рт. ст.;</a:t>
            </a:r>
          </a:p>
          <a:p>
            <a:pPr>
              <a:buFont typeface="Arial"/>
              <a:buChar char="•"/>
            </a:pPr>
            <a:r>
              <a:rPr lang="ru-RU" b="0" dirty="0" err="1">
                <a:solidFill>
                  <a:srgbClr val="231F20"/>
                </a:solidFill>
                <a:latin typeface="Roboto"/>
              </a:rPr>
              <a:t>нормальний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артеріальний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це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в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діапазоні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120-129 мм рт. ст. (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систолічний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) і 80-84 мм рт. ст. (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діастолічний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);</a:t>
            </a:r>
          </a:p>
          <a:p>
            <a:pPr>
              <a:buFont typeface="Arial"/>
              <a:buChar char="•"/>
            </a:pPr>
            <a:r>
              <a:rPr lang="ru-RU" b="0" dirty="0" err="1">
                <a:solidFill>
                  <a:srgbClr val="231F20"/>
                </a:solidFill>
                <a:latin typeface="Roboto"/>
              </a:rPr>
              <a:t>підвищений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нормальний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–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систолічний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тиск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становить 130-139 мм рт. ст., а </a:t>
            </a:r>
            <a:r>
              <a:rPr lang="ru-RU" b="0" dirty="0" err="1">
                <a:solidFill>
                  <a:srgbClr val="231F20"/>
                </a:solidFill>
                <a:latin typeface="Roboto"/>
              </a:rPr>
              <a:t>діастолічний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 – 85-89 мм рт. ст</a:t>
            </a:r>
            <a:r>
              <a:rPr lang="ru-RU" b="0" dirty="0" smtClean="0">
                <a:solidFill>
                  <a:srgbClr val="231F20"/>
                </a:solidFill>
                <a:latin typeface="Roboto"/>
              </a:rPr>
              <a:t>.</a:t>
            </a:r>
          </a:p>
          <a:p>
            <a:pPr>
              <a:buFont typeface="Arial"/>
              <a:buChar char="•"/>
            </a:pPr>
            <a:endParaRPr lang="uk-UA" b="0" i="0" dirty="0">
              <a:solidFill>
                <a:srgbClr val="231F20"/>
              </a:solidFill>
              <a:effectLst/>
              <a:latin typeface="Roboto"/>
            </a:endParaRPr>
          </a:p>
          <a:p>
            <a:pPr>
              <a:buFont typeface="Arial"/>
              <a:buChar char="•"/>
            </a:pPr>
            <a:r>
              <a:rPr lang="uk-UA" b="0" dirty="0" smtClean="0">
                <a:solidFill>
                  <a:srgbClr val="231F20"/>
                </a:solidFill>
                <a:latin typeface="Roboto"/>
              </a:rPr>
              <a:t>120 /80 </a:t>
            </a:r>
            <a:r>
              <a:rPr lang="ru-RU" b="0" dirty="0">
                <a:solidFill>
                  <a:srgbClr val="231F20"/>
                </a:solidFill>
                <a:latin typeface="Roboto"/>
              </a:rPr>
              <a:t>мм рт. ст., </a:t>
            </a:r>
            <a:endParaRPr lang="ru-RU" b="0" dirty="0" smtClean="0">
              <a:solidFill>
                <a:srgbClr val="231F20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uk-UA" b="0" i="0" dirty="0" smtClean="0">
                <a:solidFill>
                  <a:srgbClr val="231F20"/>
                </a:solidFill>
                <a:effectLst/>
                <a:latin typeface="Roboto"/>
              </a:rPr>
              <a:t>90+2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Roboto"/>
              </a:rPr>
              <a:t>n</a:t>
            </a:r>
            <a:r>
              <a:rPr lang="uk-UA" b="0" i="0" dirty="0" smtClean="0">
                <a:solidFill>
                  <a:srgbClr val="231F20"/>
                </a:solidFill>
                <a:effectLst/>
                <a:latin typeface="Roboto"/>
              </a:rPr>
              <a:t>/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Roboto"/>
              </a:rPr>
              <a:t> </a:t>
            </a:r>
            <a:r>
              <a:rPr lang="uk-UA" b="0" dirty="0" smtClean="0">
                <a:solidFill>
                  <a:srgbClr val="231F20"/>
                </a:solidFill>
                <a:latin typeface="Roboto"/>
              </a:rPr>
              <a:t>60+</a:t>
            </a:r>
            <a:r>
              <a:rPr lang="en-US" b="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b="0" dirty="0" smtClean="0">
                <a:solidFill>
                  <a:srgbClr val="231F20"/>
                </a:solidFill>
                <a:latin typeface="Roboto"/>
              </a:rPr>
              <a:t>n</a:t>
            </a:r>
            <a:r>
              <a:rPr lang="uk-UA" b="0" dirty="0" smtClean="0">
                <a:solidFill>
                  <a:srgbClr val="231F20"/>
                </a:solidFill>
                <a:latin typeface="Roboto"/>
              </a:rPr>
              <a:t> </a:t>
            </a:r>
            <a:r>
              <a:rPr lang="en-US" b="0" dirty="0">
                <a:solidFill>
                  <a:srgbClr val="231F20"/>
                </a:solidFill>
                <a:latin typeface="Roboto"/>
              </a:rPr>
              <a:t>n</a:t>
            </a:r>
            <a:r>
              <a:rPr lang="uk-UA" b="0" dirty="0">
                <a:solidFill>
                  <a:srgbClr val="231F20"/>
                </a:solidFill>
                <a:latin typeface="Roboto"/>
              </a:rPr>
              <a:t> рік дитини </a:t>
            </a:r>
            <a:endParaRPr lang="ru-RU" b="0" i="0" dirty="0">
              <a:solidFill>
                <a:srgbClr val="231F2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2373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19088"/>
            <a:ext cx="8229600" cy="649287"/>
          </a:xfrm>
        </p:spPr>
        <p:txBody>
          <a:bodyPr/>
          <a:lstStyle/>
          <a:p>
            <a:pPr>
              <a:defRPr/>
            </a:pPr>
            <a:r>
              <a:rPr lang="uk-UA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Артеріальний тиск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47738"/>
            <a:ext cx="9144000" cy="591026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дітей менший, ніж у дорослих.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Більш низький тиск обумовлений меншою скоротливою та нагнітаючою функцією серця, відносно більшим просвітом артерій, недостатнім розвитком еластичних волокон артерій.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Систолічний АТ при народженні дорівнює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76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мм.рт.ст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дітей до 1 року його можна  розрахувати за формулою: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76+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де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вік дитини у місяцях.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1 рік </a:t>
            </a:r>
            <a:r>
              <a:rPr lang="uk-UA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АТс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складає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 </a:t>
            </a:r>
            <a:r>
              <a:rPr lang="uk-UA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мм.рт.ст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і у подальшому зростає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 </a:t>
            </a:r>
            <a:r>
              <a:rPr lang="uk-UA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мм.рт.ст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кожен рік.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Орієнтовна формула: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90+2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де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вік дитини (у роках)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Величина </a:t>
            </a:r>
            <a:r>
              <a:rPr lang="uk-UA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АТд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складає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½-1/3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систолічного.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Орієнтовна формула: 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60+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де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вік дитини (у роках).</a:t>
            </a: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7013"/>
            <a:ext cx="860425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idx="1"/>
          </p:nvPr>
        </p:nvSpPr>
        <p:spPr>
          <a:xfrm>
            <a:off x="136525" y="280988"/>
            <a:ext cx="9007475" cy="6370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 smtClean="0"/>
              <a:t>Кров'яний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у 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b="1" i="1" u="sng" dirty="0" smtClean="0"/>
              <a:t>легко </a:t>
            </a:r>
            <a:r>
              <a:rPr lang="ru-RU" sz="2400" b="1" i="1" u="sng" dirty="0" err="1" smtClean="0"/>
              <a:t>змінюється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під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впливом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різних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зовнішніх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чинників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u="sng" dirty="0" smtClean="0"/>
              <a:t>переходу </a:t>
            </a:r>
            <a:r>
              <a:rPr lang="ru-RU" sz="2400" u="sng" dirty="0" err="1" smtClean="0"/>
              <a:t>тіла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із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сидячого</a:t>
            </a:r>
            <a:r>
              <a:rPr lang="ru-RU" sz="2400" u="sng" dirty="0" smtClean="0"/>
              <a:t>  </a:t>
            </a:r>
            <a:r>
              <a:rPr lang="ru-RU" sz="2400" u="sng" dirty="0" err="1" smtClean="0"/>
              <a:t>положення</a:t>
            </a:r>
            <a:r>
              <a:rPr lang="ru-RU" sz="2400" u="sng" dirty="0" smtClean="0"/>
              <a:t> в </a:t>
            </a:r>
            <a:r>
              <a:rPr lang="ru-RU" sz="2400" u="sng" dirty="0" err="1" smtClean="0"/>
              <a:t>горизонтальне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кров'яний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у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 </a:t>
            </a:r>
            <a:r>
              <a:rPr lang="ru-RU" sz="2400" dirty="0" smtClean="0">
                <a:cs typeface="Calibri" pitchFamily="34" charset="0"/>
              </a:rPr>
              <a:t>↑</a:t>
            </a:r>
            <a:r>
              <a:rPr lang="ru-RU" sz="2400" dirty="0" smtClean="0"/>
              <a:t> на 10-20 мм </a:t>
            </a:r>
            <a:r>
              <a:rPr lang="ru-RU" sz="2400" dirty="0" err="1" smtClean="0"/>
              <a:t>рт.ст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На </a:t>
            </a:r>
            <a:r>
              <a:rPr lang="ru-RU" sz="2400" dirty="0" err="1" smtClean="0"/>
              <a:t>кров'яний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u="sng" dirty="0" err="1" smtClean="0"/>
              <a:t>кліматичні</a:t>
            </a:r>
            <a:r>
              <a:rPr lang="ru-RU" sz="2400" u="sng" dirty="0" smtClean="0"/>
              <a:t>    та </a:t>
            </a:r>
            <a:r>
              <a:rPr lang="ru-RU" sz="2400" u="sng" dirty="0" err="1" smtClean="0"/>
              <a:t>географічні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 (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нижий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</a:t>
            </a:r>
            <a:r>
              <a:rPr lang="ru-RU" sz="2400" dirty="0" smtClean="0"/>
              <a:t> 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7886700" cy="81438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ФУНКЦІЇ ОРГАНІВ КРОВООБІГУ</a:t>
            </a:r>
            <a:endParaRPr lang="ru-RU" altLang="ru-RU" sz="36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Доставка кисню та поживних речовин гормонів до всіх органів і тканин.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Виведення з організму СО</a:t>
            </a:r>
            <a:r>
              <a:rPr lang="uk-UA" altLang="ru-RU" sz="40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та інших продуктів обміну, що підтримує постійність внутрішнього гомеостазу.</a:t>
            </a:r>
          </a:p>
          <a:p>
            <a:pPr eaLnBrk="1" hangingPunct="1">
              <a:defRPr/>
            </a:pPr>
            <a:r>
              <a:rPr lang="uk-UA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Підтримання артеріального тиску.</a:t>
            </a:r>
            <a:endParaRPr lang="ru-RU" alt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13" y="299102"/>
            <a:ext cx="7886700" cy="4168701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крові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дітей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різко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змінюється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впливом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u="sng" dirty="0" err="1">
                <a:solidFill>
                  <a:srgbClr val="000000"/>
                </a:solidFill>
              </a:rPr>
              <a:t>емоцій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систолічний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Calibri" pitchFamily="34" charset="0"/>
              </a:rPr>
              <a:t>↑</a:t>
            </a:r>
            <a:r>
              <a:rPr lang="ru-RU" sz="2400" dirty="0">
                <a:solidFill>
                  <a:srgbClr val="000000"/>
                </a:solidFill>
              </a:rPr>
              <a:t> на 20-40 мм </a:t>
            </a:r>
            <a:r>
              <a:rPr lang="ru-RU" sz="2400" dirty="0" err="1">
                <a:solidFill>
                  <a:srgbClr val="000000"/>
                </a:solidFill>
              </a:rPr>
              <a:t>рт.ст</a:t>
            </a:r>
            <a:r>
              <a:rPr lang="ru-RU" sz="2400" dirty="0">
                <a:solidFill>
                  <a:srgbClr val="000000"/>
                </a:solidFill>
              </a:rPr>
              <a:t>., </a:t>
            </a:r>
            <a:r>
              <a:rPr lang="ru-RU" sz="2400" dirty="0" err="1">
                <a:solidFill>
                  <a:srgbClr val="000000"/>
                </a:solidFill>
              </a:rPr>
              <a:t>діастолічний</a:t>
            </a:r>
            <a:r>
              <a:rPr lang="ru-RU" sz="2400" dirty="0">
                <a:solidFill>
                  <a:srgbClr val="000000"/>
                </a:solidFill>
              </a:rPr>
              <a:t> - на </a:t>
            </a:r>
            <a:r>
              <a:rPr lang="ru-RU" sz="2400" dirty="0" err="1">
                <a:solidFill>
                  <a:srgbClr val="000000"/>
                </a:solidFill>
              </a:rPr>
              <a:t>дещо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меншу</a:t>
            </a:r>
            <a:r>
              <a:rPr lang="ru-RU" sz="2400" dirty="0">
                <a:solidFill>
                  <a:srgbClr val="000000"/>
                </a:solidFill>
              </a:rPr>
              <a:t> величину.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У </a:t>
            </a:r>
            <a:r>
              <a:rPr lang="ru-RU" sz="2400" dirty="0" err="1">
                <a:solidFill>
                  <a:srgbClr val="000000"/>
                </a:solidFill>
              </a:rPr>
              <a:t>грудних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дітей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спостерігають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Calibri" pitchFamily="34" charset="0"/>
              </a:rPr>
              <a:t>↑</a:t>
            </a:r>
            <a:r>
              <a:rPr lang="ru-RU" sz="2400" dirty="0" err="1">
                <a:solidFill>
                  <a:srgbClr val="000000"/>
                </a:solidFill>
              </a:rPr>
              <a:t>тиску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під</a:t>
            </a:r>
            <a:r>
              <a:rPr lang="ru-RU" sz="2400" dirty="0">
                <a:solidFill>
                  <a:srgbClr val="000000"/>
                </a:solidFill>
              </a:rPr>
              <a:t> час </a:t>
            </a:r>
            <a:r>
              <a:rPr lang="ru-RU" sz="2400" dirty="0" err="1">
                <a:solidFill>
                  <a:srgbClr val="000000"/>
                </a:solidFill>
              </a:rPr>
              <a:t>прийому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їжі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err="1" smtClean="0">
                <a:solidFill>
                  <a:srgbClr val="000000"/>
                </a:solidFill>
              </a:rPr>
              <a:t>Уранці</a:t>
            </a: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кров'яний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 у них </a:t>
            </a:r>
            <a:r>
              <a:rPr lang="ru-RU" sz="2400" dirty="0" err="1">
                <a:solidFill>
                  <a:srgbClr val="000000"/>
                </a:solidFill>
              </a:rPr>
              <a:t>буває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нижчий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ніж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увечері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5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6374"/>
            <a:ext cx="7886700" cy="592058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На </a:t>
            </a:r>
            <a:r>
              <a:rPr lang="ru-RU" sz="2400" dirty="0" err="1">
                <a:solidFill>
                  <a:srgbClr val="000000"/>
                </a:solidFill>
              </a:rPr>
              <a:t>кров'яний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впливають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u="sng" dirty="0" err="1">
                <a:solidFill>
                  <a:srgbClr val="000000"/>
                </a:solidFill>
              </a:rPr>
              <a:t>заняття</a:t>
            </a:r>
            <a:r>
              <a:rPr lang="ru-RU" sz="2400" u="sng" dirty="0">
                <a:solidFill>
                  <a:srgbClr val="000000"/>
                </a:solidFill>
              </a:rPr>
              <a:t> у </a:t>
            </a:r>
            <a:r>
              <a:rPr lang="ru-RU" sz="2400" u="sng" dirty="0" err="1">
                <a:solidFill>
                  <a:srgbClr val="000000"/>
                </a:solidFill>
              </a:rPr>
              <a:t>школі</a:t>
            </a:r>
            <a:r>
              <a:rPr lang="ru-RU" sz="2400" dirty="0">
                <a:solidFill>
                  <a:srgbClr val="000000"/>
                </a:solidFill>
              </a:rPr>
              <a:t>. З початку </a:t>
            </a:r>
            <a:r>
              <a:rPr lang="ru-RU" sz="2400" dirty="0" err="1">
                <a:solidFill>
                  <a:srgbClr val="000000"/>
                </a:solidFill>
              </a:rPr>
              <a:t>навчального</a:t>
            </a:r>
            <a:r>
              <a:rPr lang="ru-RU" sz="2400" dirty="0">
                <a:solidFill>
                  <a:srgbClr val="000000"/>
                </a:solidFill>
              </a:rPr>
              <a:t> дня </a:t>
            </a:r>
            <a:r>
              <a:rPr lang="ru-RU" sz="2400" dirty="0" err="1">
                <a:solidFill>
                  <a:srgbClr val="000000"/>
                </a:solidFill>
              </a:rPr>
              <a:t>відзначають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підвищення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діастолічного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від</a:t>
            </a:r>
            <a:r>
              <a:rPr lang="ru-RU" sz="2400" dirty="0">
                <a:solidFill>
                  <a:srgbClr val="000000"/>
                </a:solidFill>
              </a:rPr>
              <a:t>  уроку до уроку та </a:t>
            </a:r>
            <a:r>
              <a:rPr lang="ru-RU" sz="2400" dirty="0" err="1">
                <a:solidFill>
                  <a:srgbClr val="000000"/>
                </a:solidFill>
              </a:rPr>
              <a:t>пониження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систолічного</a:t>
            </a:r>
            <a:r>
              <a:rPr lang="ru-RU" sz="2400" dirty="0">
                <a:solidFill>
                  <a:srgbClr val="000000"/>
                </a:solidFill>
              </a:rPr>
              <a:t>  (</a:t>
            </a:r>
            <a:r>
              <a:rPr lang="ru-RU" sz="2400" dirty="0" err="1">
                <a:solidFill>
                  <a:srgbClr val="000000"/>
                </a:solidFill>
              </a:rPr>
              <a:t>тобто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зменшується</a:t>
            </a:r>
            <a:r>
              <a:rPr lang="ru-RU" sz="2400" dirty="0">
                <a:solidFill>
                  <a:srgbClr val="000000"/>
                </a:solidFill>
              </a:rPr>
              <a:t>    </a:t>
            </a:r>
            <a:r>
              <a:rPr lang="ru-RU" sz="2400" dirty="0" err="1">
                <a:solidFill>
                  <a:srgbClr val="000000"/>
                </a:solidFill>
              </a:rPr>
              <a:t>пульсовий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). До </a:t>
            </a:r>
            <a:r>
              <a:rPr lang="ru-RU" sz="2400" dirty="0" err="1">
                <a:solidFill>
                  <a:srgbClr val="000000"/>
                </a:solidFill>
              </a:rPr>
              <a:t>кінця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навчального</a:t>
            </a:r>
            <a:r>
              <a:rPr lang="ru-RU" sz="2400" dirty="0">
                <a:solidFill>
                  <a:srgbClr val="000000"/>
                </a:solidFill>
              </a:rPr>
              <a:t> дня </a:t>
            </a:r>
            <a:r>
              <a:rPr lang="ru-RU" sz="2400" dirty="0" err="1">
                <a:solidFill>
                  <a:srgbClr val="000000"/>
                </a:solidFill>
              </a:rPr>
              <a:t>артерільний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підвищується</a:t>
            </a:r>
            <a:r>
              <a:rPr lang="ru-RU" sz="2400" dirty="0">
                <a:solidFill>
                  <a:srgbClr val="000000"/>
                </a:solidFill>
              </a:rPr>
              <a:t>. За </a:t>
            </a:r>
            <a:r>
              <a:rPr lang="ru-RU" sz="2400" dirty="0" err="1">
                <a:solidFill>
                  <a:srgbClr val="000000"/>
                </a:solidFill>
              </a:rPr>
              <a:t>наявності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уроків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праці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фізкультури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відзначено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менше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зниження</a:t>
            </a:r>
            <a:r>
              <a:rPr lang="ru-RU" sz="2400" dirty="0">
                <a:solidFill>
                  <a:srgbClr val="000000"/>
                </a:solidFill>
              </a:rPr>
              <a:t> пульсового </a:t>
            </a:r>
            <a:r>
              <a:rPr lang="ru-RU" sz="2400" dirty="0" err="1">
                <a:solidFill>
                  <a:srgbClr val="000000"/>
                </a:solidFill>
              </a:rPr>
              <a:t>тиску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</a:t>
            </a:r>
            <a:r>
              <a:rPr lang="ru-RU" sz="2400" dirty="0">
                <a:solidFill>
                  <a:srgbClr val="000000"/>
                </a:solidFill>
              </a:rPr>
              <a:t> час </a:t>
            </a:r>
            <a:r>
              <a:rPr lang="ru-RU" sz="2400" u="sng" dirty="0" err="1">
                <a:solidFill>
                  <a:srgbClr val="000000"/>
                </a:solidFill>
              </a:rPr>
              <a:t>м'язової</a:t>
            </a:r>
            <a:r>
              <a:rPr lang="ru-RU" sz="2400" u="sng" dirty="0">
                <a:solidFill>
                  <a:srgbClr val="000000"/>
                </a:solidFill>
              </a:rPr>
              <a:t>    </a:t>
            </a:r>
            <a:r>
              <a:rPr lang="ru-RU" sz="2400" u="sng" dirty="0" err="1">
                <a:solidFill>
                  <a:srgbClr val="000000"/>
                </a:solidFill>
              </a:rPr>
              <a:t>роботи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дітей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підвищується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систолічний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дещо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знижується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dirty="0" err="1">
                <a:solidFill>
                  <a:srgbClr val="000000"/>
                </a:solidFill>
              </a:rPr>
              <a:t>діастолічний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тиск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14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87325"/>
            <a:ext cx="8543925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52413"/>
            <a:ext cx="8636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7886700" cy="7413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en-US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ЄМ ЦИРКУЛЮЮЧОЇ КРОВІ</a:t>
            </a:r>
            <a:endParaRPr lang="ru-RU" alt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143000"/>
            <a:ext cx="8878887" cy="51816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ОЦК коливається за рахунок крові, що знаходиться у депо (селезінка, печінка, легені).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ОЦК у новонароджених – 147 мл/кг, </a:t>
            </a: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1-3 р. – 67,5-78,5 мл/кг, </a:t>
            </a: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4-6 р.- 65,3- 79,7 мл/кг, </a:t>
            </a: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7-9 р. – 70,5-88,5 мл/кг, </a:t>
            </a: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10-14 років – 66,5-83,5 мл/кг.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хлопчиків ОЦК більший, ніж у </a:t>
            </a:r>
            <a:r>
              <a:rPr lang="uk-UA" alt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дівчаток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Збільшення ОЦК: під час м</a:t>
            </a:r>
            <a:r>
              <a:rPr lang="ru-RU" alt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язово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ї роботи, при підвищеній </a:t>
            </a:r>
            <a:r>
              <a:rPr lang="en-US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повітря, гіпоксії, серцевій недостатності, при вроджених вадах серця.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Зменшення ОЦК спостерігається при кровотечах, судинній недостатності (колапс, шок, непритомність), під час сну.</a:t>
            </a:r>
            <a:endParaRPr lang="ru-RU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7886700" cy="7413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ШВИДКІСТЬ КРОВОПЛИНУ У ДІТЕЙ</a:t>
            </a:r>
            <a:endParaRPr lang="ru-RU" alt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143000"/>
            <a:ext cx="8778875" cy="5554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Швидкість кровоплину – час (у сек), необхідний для проходження часткою крові певного шляху в ССС. Вона залежить від АТ, хвилинного об</a:t>
            </a:r>
            <a:r>
              <a:rPr lang="en-US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єму крові, стану периферійних судин, в</a:t>
            </a:r>
            <a:r>
              <a:rPr lang="en-US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язкості крові.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Швидкість кровоплину на відрізку рука-вухо: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- 4-6 років – 5,0 (3,5-7,2) м/сек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- 7-10 років – 5,1 (3,0-7,2) м/сек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- 11-14 років – 6,3 (4,4-10,5) м/сек.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defRPr/>
            </a:pPr>
            <a:r>
              <a:rPr lang="uk-UA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Пришвидшення кровоплину буває під час фізичного і емоційного навантаження, при анемії, ін.захв-х.</a:t>
            </a:r>
            <a:endParaRPr lang="ru-RU" alt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298450"/>
            <a:ext cx="8759825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000125"/>
          </a:xfrm>
        </p:spPr>
        <p:txBody>
          <a:bodyPr lIns="0" rIns="0" bIns="0" anchor="b"/>
          <a:lstStyle/>
          <a:p>
            <a:pPr eaLnBrk="1" hangingPunct="1"/>
            <a:r>
              <a:rPr lang="ru-RU" sz="4600" u="sng" smtClean="0"/>
              <a:t>Регуляція роботи серця</a:t>
            </a:r>
          </a:p>
        </p:txBody>
      </p:sp>
      <p:sp>
        <p:nvSpPr>
          <p:cNvPr id="47106" name="Текст 4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4040188" cy="658812"/>
          </a:xfrm>
        </p:spPr>
        <p:txBody>
          <a:bodyPr lIns="45720" tIns="0" rIns="45720" b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700" b="1" smtClean="0">
                <a:solidFill>
                  <a:srgbClr val="C00000"/>
                </a:solidFill>
              </a:rPr>
              <a:t>нервова</a:t>
            </a:r>
          </a:p>
        </p:txBody>
      </p:sp>
      <p:sp>
        <p:nvSpPr>
          <p:cNvPr id="4710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643438" y="1557338"/>
            <a:ext cx="4041775" cy="654050"/>
          </a:xfrm>
        </p:spPr>
        <p:txBody>
          <a:bodyPr lIns="45720" tIns="0" rIns="45720" b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гуморальна</a:t>
            </a:r>
          </a:p>
        </p:txBody>
      </p:sp>
      <p:sp>
        <p:nvSpPr>
          <p:cNvPr id="47108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50825" y="2133600"/>
            <a:ext cx="4040188" cy="3846513"/>
          </a:xfrm>
        </p:spPr>
        <p:txBody>
          <a:bodyPr tIns="0"/>
          <a:lstStyle/>
          <a:p>
            <a:pPr marL="273050" indent="-273050" algn="ctr" eaLnBrk="1" hangingPunct="1"/>
            <a:endParaRPr lang="ru-RU" smtClean="0"/>
          </a:p>
          <a:p>
            <a:pPr marL="273050" indent="-273050" algn="ctr" eaLnBrk="1" hangingPunct="1"/>
            <a:r>
              <a:rPr lang="ru-RU" smtClean="0"/>
              <a:t>Рецептори знаходяться</a:t>
            </a:r>
            <a:br>
              <a:rPr lang="ru-RU" smtClean="0"/>
            </a:br>
            <a:r>
              <a:rPr lang="ru-RU" smtClean="0"/>
              <a:t>у середині порожнини серця  </a:t>
            </a:r>
            <a:br>
              <a:rPr lang="ru-RU" smtClean="0"/>
            </a:br>
            <a:r>
              <a:rPr lang="ru-RU" smtClean="0"/>
              <a:t>та великих судин.</a:t>
            </a:r>
          </a:p>
        </p:txBody>
      </p:sp>
      <p:sp>
        <p:nvSpPr>
          <p:cNvPr id="47109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572000" y="2268538"/>
            <a:ext cx="3873500" cy="3697287"/>
          </a:xfrm>
        </p:spPr>
        <p:txBody>
          <a:bodyPr tIns="0"/>
          <a:lstStyle/>
          <a:p>
            <a:pPr marL="273050" indent="-273050" algn="ctr" eaLnBrk="1" hangingPunct="1"/>
            <a:endParaRPr lang="ru-RU" smtClean="0"/>
          </a:p>
          <a:p>
            <a:pPr marL="273050" indent="-273050" algn="ctr" eaLnBrk="1" hangingPunct="1"/>
            <a:r>
              <a:rPr lang="ru-RU" smtClean="0"/>
              <a:t>Гормони - біологічно активні речовини, що виробляються залозами внутрішньої секреції. </a:t>
            </a:r>
            <a:endParaRPr lang="ru-RU" sz="220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059113" y="981075"/>
            <a:ext cx="857250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981075"/>
            <a:ext cx="857250" cy="71437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701675"/>
          </a:xfrm>
        </p:spPr>
        <p:txBody>
          <a:bodyPr lIns="0" rIns="0" bIns="0" anchor="b"/>
          <a:lstStyle/>
          <a:p>
            <a:pPr eaLnBrk="1" hangingPunct="1"/>
            <a:r>
              <a:rPr lang="ru-RU" sz="4800" u="sng" smtClean="0">
                <a:solidFill>
                  <a:srgbClr val="C00000"/>
                </a:solidFill>
              </a:rPr>
              <a:t>Нервова   регуляція</a:t>
            </a:r>
          </a:p>
        </p:txBody>
      </p:sp>
      <p:sp>
        <p:nvSpPr>
          <p:cNvPr id="48130" name="Текст 7"/>
          <p:cNvSpPr>
            <a:spLocks noGrp="1"/>
          </p:cNvSpPr>
          <p:nvPr>
            <p:ph type="body" idx="4294967295"/>
          </p:nvPr>
        </p:nvSpPr>
        <p:spPr>
          <a:xfrm>
            <a:off x="468313" y="1557338"/>
            <a:ext cx="4040187" cy="1500187"/>
          </a:xfrm>
        </p:spPr>
        <p:txBody>
          <a:bodyPr lIns="45720" tIns="0" rIns="45720" b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900" b="1" smtClean="0">
                <a:solidFill>
                  <a:schemeClr val="tx2"/>
                </a:solidFill>
              </a:rPr>
              <a:t>Парасимпатичний </a:t>
            </a:r>
            <a:br>
              <a:rPr lang="ru-RU" sz="2900" b="1" smtClean="0">
                <a:solidFill>
                  <a:schemeClr val="tx2"/>
                </a:solidFill>
              </a:rPr>
            </a:br>
            <a:r>
              <a:rPr lang="ru-RU" sz="2900" b="1" smtClean="0">
                <a:solidFill>
                  <a:schemeClr val="tx2"/>
                </a:solidFill>
              </a:rPr>
              <a:t>нерв</a:t>
            </a:r>
            <a:br>
              <a:rPr lang="ru-RU" sz="2900" b="1" smtClean="0">
                <a:solidFill>
                  <a:schemeClr val="tx2"/>
                </a:solidFill>
              </a:rPr>
            </a:br>
            <a:r>
              <a:rPr lang="ru-RU" sz="2900" b="1" smtClean="0">
                <a:solidFill>
                  <a:schemeClr val="tx2"/>
                </a:solidFill>
              </a:rPr>
              <a:t>(блукаючий)</a:t>
            </a:r>
          </a:p>
        </p:txBody>
      </p:sp>
      <p:sp>
        <p:nvSpPr>
          <p:cNvPr id="48131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4643438" y="1557338"/>
            <a:ext cx="4041775" cy="1031875"/>
          </a:xfrm>
        </p:spPr>
        <p:txBody>
          <a:bodyPr lIns="45720" tIns="0" rIns="45720" b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900" b="1" smtClean="0">
                <a:solidFill>
                  <a:schemeClr val="tx2"/>
                </a:solidFill>
              </a:rPr>
              <a:t>Симпатичний </a:t>
            </a:r>
            <a:br>
              <a:rPr lang="ru-RU" sz="2900" b="1" smtClean="0">
                <a:solidFill>
                  <a:schemeClr val="tx2"/>
                </a:solidFill>
              </a:rPr>
            </a:br>
            <a:r>
              <a:rPr lang="ru-RU" sz="2900" b="1" smtClean="0">
                <a:solidFill>
                  <a:schemeClr val="tx2"/>
                </a:solidFill>
              </a:rPr>
              <a:t>нерв</a:t>
            </a:r>
          </a:p>
        </p:txBody>
      </p:sp>
      <p:sp>
        <p:nvSpPr>
          <p:cNvPr id="48132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3429000"/>
            <a:ext cx="4040188" cy="2574925"/>
          </a:xfrm>
        </p:spPr>
        <p:txBody>
          <a:bodyPr tIns="0"/>
          <a:lstStyle/>
          <a:p>
            <a:pPr marL="273050" indent="-273050" algn="ctr" eaLnBrk="1" hangingPunct="1"/>
            <a:r>
              <a:rPr lang="ru-RU" b="1" smtClean="0">
                <a:solidFill>
                  <a:srgbClr val="0070C0"/>
                </a:solidFill>
              </a:rPr>
              <a:t>Уповільнює роботу серця</a:t>
            </a:r>
          </a:p>
        </p:txBody>
      </p:sp>
      <p:sp>
        <p:nvSpPr>
          <p:cNvPr id="48133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932363" y="2924175"/>
            <a:ext cx="4041775" cy="3146425"/>
          </a:xfrm>
        </p:spPr>
        <p:txBody>
          <a:bodyPr tIns="0"/>
          <a:lstStyle/>
          <a:p>
            <a:pPr marL="273050" indent="-273050" algn="ctr" eaLnBrk="1" hangingPunct="1"/>
            <a:endParaRPr lang="ru-RU" smtClean="0">
              <a:solidFill>
                <a:srgbClr val="0070C0"/>
              </a:solidFill>
            </a:endParaRPr>
          </a:p>
          <a:p>
            <a:pPr marL="273050" indent="-273050" algn="ctr" eaLnBrk="1" hangingPunct="1"/>
            <a:r>
              <a:rPr lang="ru-RU" b="1" smtClean="0">
                <a:solidFill>
                  <a:srgbClr val="0070C0"/>
                </a:solidFill>
              </a:rPr>
              <a:t>Підсилює роботу серця</a:t>
            </a:r>
          </a:p>
        </p:txBody>
      </p:sp>
      <p:pic>
        <p:nvPicPr>
          <p:cNvPr id="48134" name="Picture 4" descr="C:\Documents and Settings\rc\Local Settings\Temporary Internet Files\Content.IE5\SPYX0B2R\MCHM00304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286250"/>
            <a:ext cx="1643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Line 8"/>
          <p:cNvSpPr>
            <a:spLocks noChangeShapeType="1"/>
          </p:cNvSpPr>
          <p:nvPr/>
        </p:nvSpPr>
        <p:spPr bwMode="auto">
          <a:xfrm flipH="1">
            <a:off x="2771775" y="1052513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2195513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5867400" y="11255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6659563" y="25654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695325"/>
          </a:xfrm>
        </p:spPr>
        <p:txBody>
          <a:bodyPr lIns="0" rIns="0" bIns="0" anchor="b"/>
          <a:lstStyle/>
          <a:p>
            <a:pPr eaLnBrk="1" hangingPunct="1"/>
            <a:r>
              <a:rPr lang="ru-RU" sz="4600" u="sng" smtClean="0">
                <a:solidFill>
                  <a:srgbClr val="C00000"/>
                </a:solidFill>
              </a:rPr>
              <a:t>Гуморальна   регуляція</a:t>
            </a:r>
            <a:endParaRPr lang="ru-RU" smtClean="0"/>
          </a:p>
        </p:txBody>
      </p:sp>
      <p:sp>
        <p:nvSpPr>
          <p:cNvPr id="49154" name="Текст 2"/>
          <p:cNvSpPr>
            <a:spLocks noGrp="1"/>
          </p:cNvSpPr>
          <p:nvPr>
            <p:ph type="body" idx="4294967295"/>
          </p:nvPr>
        </p:nvSpPr>
        <p:spPr>
          <a:xfrm>
            <a:off x="628650" y="2071688"/>
            <a:ext cx="3871913" cy="633412"/>
          </a:xfrm>
        </p:spPr>
        <p:txBody>
          <a:bodyPr lIns="45720" tIns="0" rIns="45720" bIns="0" anchor="ctr"/>
          <a:lstStyle/>
          <a:p>
            <a:pPr marL="0" indent="0" algn="ctr" eaLnBrk="1" hangingPunct="1">
              <a:buFont typeface="Arial" charset="0"/>
              <a:buNone/>
            </a:pPr>
            <a:endParaRPr lang="ru-RU" sz="2600" b="1" i="1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i="1" smtClean="0">
                <a:solidFill>
                  <a:srgbClr val="0070C0"/>
                </a:solidFill>
              </a:rPr>
              <a:t>Сповільнює роботу серця</a:t>
            </a:r>
            <a:endParaRPr lang="ru-RU" sz="2600" b="1" smtClean="0">
              <a:solidFill>
                <a:schemeClr val="tx2"/>
              </a:solidFill>
            </a:endParaRPr>
          </a:p>
        </p:txBody>
      </p:sp>
      <p:sp>
        <p:nvSpPr>
          <p:cNvPr id="4915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41850" y="2076450"/>
            <a:ext cx="3873500" cy="889000"/>
          </a:xfrm>
        </p:spPr>
        <p:txBody>
          <a:bodyPr lIns="45720" tIns="0" rIns="45720" bIns="0" anchor="ctr"/>
          <a:lstStyle/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ru-RU" sz="1400" b="1" i="1" smtClean="0">
              <a:solidFill>
                <a:srgbClr val="0070C0"/>
              </a:solidFill>
            </a:endParaRP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ru-RU" sz="2500" b="1" i="1" smtClean="0">
                <a:solidFill>
                  <a:srgbClr val="0070C0"/>
                </a:solidFill>
              </a:rPr>
              <a:t>Підсилює роботу серця</a:t>
            </a:r>
            <a:endParaRPr lang="ru-RU" sz="1400" b="1" smtClean="0">
              <a:solidFill>
                <a:schemeClr val="tx2"/>
              </a:solidFill>
            </a:endParaRPr>
          </a:p>
        </p:txBody>
      </p:sp>
      <p:sp>
        <p:nvSpPr>
          <p:cNvPr id="49156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79388" y="3568700"/>
            <a:ext cx="4040187" cy="3289300"/>
          </a:xfrm>
        </p:spPr>
        <p:txBody>
          <a:bodyPr tIns="0"/>
          <a:lstStyle/>
          <a:p>
            <a:pPr marL="273050" indent="-273050" algn="ctr" eaLnBrk="1" hangingPunct="1"/>
            <a:r>
              <a:rPr lang="ru-RU" sz="2200" smtClean="0"/>
              <a:t>Ацетілхолін</a:t>
            </a:r>
            <a:br>
              <a:rPr lang="ru-RU" sz="2200" smtClean="0"/>
            </a:br>
            <a:r>
              <a:rPr lang="ru-RU" sz="2200" smtClean="0"/>
              <a:t>(є медіатором</a:t>
            </a:r>
            <a:br>
              <a:rPr lang="ru-RU" sz="2200" smtClean="0"/>
            </a:br>
            <a:r>
              <a:rPr lang="ru-RU" sz="2200" smtClean="0"/>
              <a:t>багатьох синапсів),</a:t>
            </a:r>
            <a:br>
              <a:rPr lang="ru-RU" sz="2200" smtClean="0"/>
            </a:br>
            <a:r>
              <a:rPr lang="ru-RU" sz="2200" smtClean="0"/>
              <a:t>йони калію.</a:t>
            </a:r>
          </a:p>
        </p:txBody>
      </p:sp>
      <p:sp>
        <p:nvSpPr>
          <p:cNvPr id="49157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292725" y="3568700"/>
            <a:ext cx="3683000" cy="3289300"/>
          </a:xfrm>
        </p:spPr>
        <p:txBody>
          <a:bodyPr tIns="0"/>
          <a:lstStyle/>
          <a:p>
            <a:pPr marL="273050" indent="-273050" algn="ctr" eaLnBrk="1" hangingPunct="1"/>
            <a:r>
              <a:rPr lang="ru-RU" sz="2400" smtClean="0"/>
              <a:t>Адреналін,</a:t>
            </a:r>
            <a:br>
              <a:rPr lang="ru-RU" sz="2400" smtClean="0"/>
            </a:br>
            <a:r>
              <a:rPr lang="ru-RU" sz="2400" smtClean="0"/>
              <a:t>норадреналін,</a:t>
            </a:r>
            <a:br>
              <a:rPr lang="ru-RU" sz="2400" smtClean="0"/>
            </a:br>
            <a:r>
              <a:rPr lang="ru-RU" sz="2400" smtClean="0"/>
              <a:t>серотонін,</a:t>
            </a:r>
            <a:br>
              <a:rPr lang="ru-RU" sz="2400" smtClean="0"/>
            </a:br>
            <a:r>
              <a:rPr lang="ru-RU" sz="2400" smtClean="0"/>
              <a:t>тироксин,</a:t>
            </a:r>
            <a:br>
              <a:rPr lang="ru-RU" sz="2400" smtClean="0"/>
            </a:br>
            <a:r>
              <a:rPr lang="ru-RU" sz="2400" smtClean="0"/>
              <a:t>йони кальцію.</a:t>
            </a:r>
          </a:p>
        </p:txBody>
      </p:sp>
      <p:pic>
        <p:nvPicPr>
          <p:cNvPr id="49158" name="Picture 2" descr="C:\Documents and Settings\rc\Local Settings\Temporary Internet Files\Content.IE5\8HALUA0Z\MCj042356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3783013"/>
            <a:ext cx="20097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Line 8"/>
          <p:cNvSpPr>
            <a:spLocks noChangeShapeType="1"/>
          </p:cNvSpPr>
          <p:nvPr/>
        </p:nvSpPr>
        <p:spPr bwMode="auto">
          <a:xfrm flipH="1">
            <a:off x="2124075" y="1268413"/>
            <a:ext cx="11525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5580063" y="1268413"/>
            <a:ext cx="936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1979613" y="29241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6948488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2213"/>
            <a:ext cx="498951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Объект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1190625"/>
            <a:ext cx="5002212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829627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493713"/>
            <a:ext cx="7312025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34950"/>
            <a:ext cx="844867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90500"/>
            <a:ext cx="8302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98438"/>
            <a:ext cx="8612187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36538"/>
            <a:ext cx="8724900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198438"/>
            <a:ext cx="86868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315913"/>
            <a:ext cx="7232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Транспорт речовин » Народна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280988"/>
            <a:ext cx="8574087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153988" y="128588"/>
            <a:ext cx="8872537" cy="6842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 b="1" i="1" u="sng" smtClean="0"/>
              <a:t>Анатомо-фізіологічні особливості серцево-судинної системи у дітей різного віку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0" y="884238"/>
            <a:ext cx="9144000" cy="581342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Анатомічно серце новонародженого розташоване більш краніально за рахунок високого стояння діафрагми.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Значно більший об'єм серця відносно об'єму грудної клітки.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Форма серця куляста.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Правий та лівий шлуночки приблизно однакові за об'ємом і товщиною стінки на момент народження.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Після народження інтенсивно ростуть ліві відділи серця за рахунок збільшення судинного опору та артеріального тиску.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Темп росту магістральних судин менший, ніж темп росту серця.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У новонароджених співвідношення діаметрів легеневої артерії та аорти інше (аорта – 16 мм, легенева артерія – 21 мм); у віці 10-12 років їх діаметр стає однаковим, а в дорослих аорта завжди більша за легеневу артерію (аорта – 80 мм, легенева артерія – 74 мм).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Кровоносні судини новонароджених мають тонку стінку, у них недостатньо розвинені м'язові та еластичні волокна.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У новонароджених просвіт відповідних артерій та вен однаковий.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Капіляри в дітей добре розвинені, відносно широкі й короткі.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Пульс у дітей усіх вікових категорій більш частий, ніж у дорослих, за рахунок більш інтенсивного обміну речовин та пізнього розвитку вагусної іннервації серця.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1800" b="1" smtClean="0"/>
              <a:t>• Артеріальний тиск у дітей менший, ніж у дорослих. Для орієнтовного розрахунку артеріального тиску (мм рт. ст.) у дітей старше 1 року можна використовувати формулу: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1800" b="1" smtClean="0"/>
              <a:t>систолічний артеріальний тиск = 90 + 2n, діастолічний артеріальний тиск 60 + 2n, де n – вік дітей у роках.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80975" y="153988"/>
            <a:ext cx="8820150" cy="576262"/>
          </a:xfrm>
        </p:spPr>
        <p:txBody>
          <a:bodyPr/>
          <a:lstStyle/>
          <a:p>
            <a:pPr algn="ctr"/>
            <a:r>
              <a:rPr lang="ru-RU" sz="2800" b="1" smtClean="0"/>
              <a:t>ФУНКЦІЇ СЕРЦЯ</a:t>
            </a:r>
            <a:r>
              <a:rPr lang="ru-RU" sz="4000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0" y="617538"/>
            <a:ext cx="9290050" cy="624046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b="1" i="1" u="sng" smtClean="0"/>
              <a:t>Головна функція – нагнітальна</a:t>
            </a:r>
            <a:r>
              <a:rPr lang="ru-RU" sz="2400" b="1" smtClean="0"/>
              <a:t> – перекачування крові з венозної системи в артеріальну.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 b="1" smtClean="0"/>
              <a:t>1. </a:t>
            </a:r>
            <a:r>
              <a:rPr lang="ru-RU" sz="2400" b="1" i="1" u="sng" smtClean="0"/>
              <a:t>Генерація кров'яного тиску</a:t>
            </a:r>
            <a:r>
              <a:rPr lang="ru-RU" sz="2400" b="1" smtClean="0"/>
              <a:t> (скорочення серця виробляють кров'яний тиск, який забезпечує рух крові по кровоносних судинах).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 b="1" smtClean="0"/>
              <a:t> 2. </a:t>
            </a:r>
            <a:r>
              <a:rPr lang="ru-RU" sz="2400" b="1" i="1" u="sng" smtClean="0"/>
              <a:t>Напрямок руху крові</a:t>
            </a:r>
            <a:r>
              <a:rPr lang="ru-RU" sz="2400" b="1" smtClean="0"/>
              <a:t> (серце відокремлює малий і великий кола кровообігу і забезпечує оксигенацію крові, що тече до тканин).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 b="1" smtClean="0"/>
              <a:t> 3. </a:t>
            </a:r>
            <a:r>
              <a:rPr lang="ru-RU" sz="2400" b="1" i="1" u="sng" smtClean="0"/>
              <a:t>Забезпечення одностороннього кровотоку</a:t>
            </a:r>
            <a:r>
              <a:rPr lang="ru-RU" sz="2400" b="1" smtClean="0"/>
              <a:t> (клапани серця забезпечують односторонній потік крові через серце і кровоносні судини).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 b="1" smtClean="0"/>
              <a:t> 4. </a:t>
            </a:r>
            <a:r>
              <a:rPr lang="ru-RU" sz="2400" b="1" i="1" u="sng" smtClean="0"/>
              <a:t>Регуляція кровопостачання</a:t>
            </a:r>
            <a:r>
              <a:rPr lang="ru-RU" sz="2400" b="1" smtClean="0"/>
              <a:t> (зміни сили скорочень серця регулюють кровопостачання тканин у залежності від зміни їх метаболічних потреб (під час відпочинку, фізичної активності, при зміні положення тіла)).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 b="1" smtClean="0"/>
              <a:t> 5. </a:t>
            </a:r>
            <a:r>
              <a:rPr lang="ru-RU" sz="2400" b="1" i="1" u="sng" smtClean="0"/>
              <a:t>Ендокринна функція</a:t>
            </a:r>
            <a:r>
              <a:rPr lang="ru-RU" sz="2400" b="1" smtClean="0"/>
              <a:t> (міоцити передсердь секретують натрійуретичний гормон </a:t>
            </a:r>
            <a:r>
              <a:rPr lang="ru-RU" sz="2400" smtClean="0"/>
              <a:t>у відповідь на </a:t>
            </a:r>
            <a:r>
              <a:rPr lang="ru-RU" sz="2400" smtClean="0">
                <a:cs typeface="Calibri" pitchFamily="34" charset="0"/>
              </a:rPr>
              <a:t>↑</a:t>
            </a:r>
            <a:r>
              <a:rPr lang="ru-RU" sz="2400" smtClean="0"/>
              <a:t> об'єму крові, що надходить до серця і спричинює розтягування стінок передсердь. Інші фактори, зокрема, підвищення концентрації </a:t>
            </a:r>
            <a:r>
              <a:rPr lang="uk-UA" sz="2400" smtClean="0"/>
              <a:t>іонів </a:t>
            </a:r>
            <a:r>
              <a:rPr lang="en-US" sz="2400" smtClean="0"/>
              <a:t>Na</a:t>
            </a:r>
            <a:r>
              <a:rPr lang="uk-UA" sz="2400" smtClean="0"/>
              <a:t> </a:t>
            </a:r>
            <a:r>
              <a:rPr lang="ru-RU" sz="2400" smtClean="0"/>
              <a:t>у крові, також можуть стимулювати виділення даного гормону </a:t>
            </a:r>
            <a:r>
              <a:rPr lang="ru-RU" sz="2400" smtClean="0">
                <a:cs typeface="Calibri" pitchFamily="34" charset="0"/>
              </a:rPr>
              <a:t>→</a:t>
            </a:r>
            <a:r>
              <a:rPr lang="ru-RU" sz="2400" smtClean="0"/>
              <a:t> </a:t>
            </a:r>
            <a:r>
              <a:rPr lang="ru-RU" sz="2400" b="1" smtClean="0"/>
              <a:t>регулює артеріальний тиск, екскрецію натрію і хлору нирками (</a:t>
            </a:r>
            <a:r>
              <a:rPr lang="ru-RU" sz="2400" smtClean="0">
                <a:cs typeface="Calibri" pitchFamily="34" charset="0"/>
              </a:rPr>
              <a:t>↓</a:t>
            </a:r>
            <a:r>
              <a:rPr lang="ru-RU" sz="2400" smtClean="0"/>
              <a:t> реабсорбцію </a:t>
            </a:r>
            <a:r>
              <a:rPr lang="en-US" sz="2400" smtClean="0"/>
              <a:t>Na</a:t>
            </a:r>
            <a:r>
              <a:rPr lang="ru-RU" sz="2400" smtClean="0"/>
              <a:t> у ниркових канальцях, </a:t>
            </a:r>
            <a:r>
              <a:rPr lang="uk-UA" sz="2400" smtClean="0"/>
              <a:t>у</a:t>
            </a:r>
            <a:r>
              <a:rPr lang="ru-RU" sz="2400" smtClean="0"/>
              <a:t>наслідок чого </a:t>
            </a:r>
            <a:r>
              <a:rPr lang="en-US" sz="2400" smtClean="0"/>
              <a:t>Na</a:t>
            </a:r>
            <a:r>
              <a:rPr lang="ru-RU" sz="2400" smtClean="0"/>
              <a:t> разом із великою кількістю води виводяться з організму у складі сечі)</a:t>
            </a:r>
            <a:r>
              <a:rPr lang="ru-RU" sz="2400" b="1" smtClean="0"/>
              <a:t>, секрецію реніну).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476250"/>
            <a:ext cx="8202612" cy="741363"/>
          </a:xfrm>
          <a:ln>
            <a:solidFill>
              <a:srgbClr val="660033"/>
            </a:solidFill>
          </a:ln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uk-UA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Кровообіг новонародженого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1676400"/>
            <a:ext cx="3625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 rot="380412">
            <a:off x="1066800" y="4572000"/>
            <a:ext cx="3133725" cy="333375"/>
          </a:xfrm>
          <a:prstGeom prst="rightArrow">
            <a:avLst>
              <a:gd name="adj1" fmla="val 50000"/>
              <a:gd name="adj2" fmla="val 2350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2238" y="4887913"/>
            <a:ext cx="2538412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</a:rPr>
              <a:t>Овальное в</a:t>
            </a:r>
            <a:r>
              <a:rPr lang="uk-UA" dirty="0">
                <a:solidFill>
                  <a:schemeClr val="tx1"/>
                </a:solidFill>
              </a:rPr>
              <a:t>і</a:t>
            </a:r>
            <a:r>
              <a:rPr lang="ru-RU" dirty="0" err="1">
                <a:solidFill>
                  <a:schemeClr val="tx1"/>
                </a:solidFill>
              </a:rPr>
              <a:t>кно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міжпередсердній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err="1">
                <a:solidFill>
                  <a:schemeClr val="tx1"/>
                </a:solidFill>
              </a:rPr>
              <a:t>перегородці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</a:rPr>
              <a:t>викид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змішаної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крові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</a:rPr>
              <a:t>з правого </a:t>
            </a:r>
            <a:r>
              <a:rPr lang="ru-RU" sz="1600" dirty="0" err="1">
                <a:solidFill>
                  <a:schemeClr val="tx1"/>
                </a:solidFill>
              </a:rPr>
              <a:t>передсердя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</a:rPr>
              <a:t>у </a:t>
            </a:r>
            <a:r>
              <a:rPr lang="ru-RU" sz="1600" dirty="0" err="1">
                <a:solidFill>
                  <a:schemeClr val="tx1"/>
                </a:solidFill>
              </a:rPr>
              <a:t>ліве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передсердя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-9597395">
            <a:off x="4724400" y="3886200"/>
            <a:ext cx="3133725" cy="333375"/>
          </a:xfrm>
          <a:prstGeom prst="rightArrow">
            <a:avLst>
              <a:gd name="adj1" fmla="val 50000"/>
              <a:gd name="adj2" fmla="val 2350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248400" y="4629150"/>
            <a:ext cx="249713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>
                <a:solidFill>
                  <a:schemeClr val="tx1"/>
                </a:solidFill>
              </a:rPr>
              <a:t>Артеріальна</a:t>
            </a:r>
          </a:p>
          <a:p>
            <a:pPr>
              <a:lnSpc>
                <a:spcPct val="75000"/>
              </a:lnSpc>
            </a:pPr>
            <a:r>
              <a:rPr lang="ru-RU">
                <a:solidFill>
                  <a:schemeClr val="tx1"/>
                </a:solidFill>
              </a:rPr>
              <a:t>протока (Боталова)</a:t>
            </a:r>
          </a:p>
          <a:p>
            <a:pPr>
              <a:lnSpc>
                <a:spcPct val="75000"/>
              </a:lnSpc>
            </a:pPr>
            <a:endParaRPr lang="ru-RU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</a:rPr>
              <a:t>(викид венозної крові 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</a:rPr>
              <a:t>з легеневого стовбура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</a:rPr>
              <a:t>в аорту – нижче місця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</a:rPr>
              <a:t>відхождення сонних і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</a:rPr>
              <a:t>підключичних артерій)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505200" y="5410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1"/>
                </a:solidFill>
                <a:latin typeface="Arial Black" pitchFamily="34" charset="0"/>
              </a:rPr>
              <a:t>ПП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19600" y="60198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1"/>
                </a:solidFill>
                <a:latin typeface="Arial Black" pitchFamily="34" charset="0"/>
              </a:rPr>
              <a:t>ПЖ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648200" y="43434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1"/>
                </a:solidFill>
                <a:latin typeface="Arial Black" pitchFamily="34" charset="0"/>
              </a:rPr>
              <a:t>ЛП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257800" y="54864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1"/>
                </a:solidFill>
                <a:latin typeface="Arial Black" pitchFamily="34" charset="0"/>
              </a:rPr>
              <a:t>ЛЖ</a:t>
            </a:r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3124200" y="5105400"/>
            <a:ext cx="1143000" cy="914400"/>
          </a:xfrm>
          <a:custGeom>
            <a:avLst/>
            <a:gdLst>
              <a:gd name="T0" fmla="*/ 0 w 672"/>
              <a:gd name="T1" fmla="*/ 0 h 528"/>
              <a:gd name="T2" fmla="*/ 2147483647 w 672"/>
              <a:gd name="T3" fmla="*/ 2147483647 h 528"/>
              <a:gd name="T4" fmla="*/ 2147483647 w 672"/>
              <a:gd name="T5" fmla="*/ 2147483647 h 528"/>
              <a:gd name="T6" fmla="*/ 2147483647 w 672"/>
              <a:gd name="T7" fmla="*/ 2147483647 h 528"/>
              <a:gd name="T8" fmla="*/ 2147483647 w 672"/>
              <a:gd name="T9" fmla="*/ 2147483647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528"/>
              <a:gd name="T17" fmla="*/ 672 w 67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528">
                <a:moveTo>
                  <a:pt x="0" y="0"/>
                </a:moveTo>
                <a:cubicBezTo>
                  <a:pt x="32" y="48"/>
                  <a:pt x="64" y="96"/>
                  <a:pt x="96" y="144"/>
                </a:cubicBezTo>
                <a:cubicBezTo>
                  <a:pt x="128" y="192"/>
                  <a:pt x="144" y="240"/>
                  <a:pt x="192" y="288"/>
                </a:cubicBezTo>
                <a:cubicBezTo>
                  <a:pt x="240" y="336"/>
                  <a:pt x="304" y="392"/>
                  <a:pt x="384" y="432"/>
                </a:cubicBezTo>
                <a:cubicBezTo>
                  <a:pt x="464" y="472"/>
                  <a:pt x="624" y="512"/>
                  <a:pt x="672" y="52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3416300" y="4953000"/>
            <a:ext cx="622300" cy="1143000"/>
          </a:xfrm>
          <a:custGeom>
            <a:avLst/>
            <a:gdLst>
              <a:gd name="T0" fmla="*/ 2147483647 w 392"/>
              <a:gd name="T1" fmla="*/ 2147483647 h 720"/>
              <a:gd name="T2" fmla="*/ 2147483647 w 392"/>
              <a:gd name="T3" fmla="*/ 2147483647 h 720"/>
              <a:gd name="T4" fmla="*/ 2147483647 w 392"/>
              <a:gd name="T5" fmla="*/ 2147483647 h 720"/>
              <a:gd name="T6" fmla="*/ 2147483647 w 392"/>
              <a:gd name="T7" fmla="*/ 2147483647 h 720"/>
              <a:gd name="T8" fmla="*/ 2147483647 w 39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"/>
              <a:gd name="T16" fmla="*/ 0 h 720"/>
              <a:gd name="T17" fmla="*/ 392 w 392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" h="720">
                <a:moveTo>
                  <a:pt x="8" y="720"/>
                </a:moveTo>
                <a:cubicBezTo>
                  <a:pt x="4" y="704"/>
                  <a:pt x="0" y="688"/>
                  <a:pt x="8" y="624"/>
                </a:cubicBezTo>
                <a:cubicBezTo>
                  <a:pt x="16" y="560"/>
                  <a:pt x="24" y="424"/>
                  <a:pt x="56" y="336"/>
                </a:cubicBezTo>
                <a:cubicBezTo>
                  <a:pt x="88" y="248"/>
                  <a:pt x="144" y="152"/>
                  <a:pt x="200" y="96"/>
                </a:cubicBezTo>
                <a:cubicBezTo>
                  <a:pt x="256" y="40"/>
                  <a:pt x="360" y="16"/>
                  <a:pt x="392" y="0"/>
                </a:cubicBezTo>
              </a:path>
            </a:pathLst>
          </a:custGeom>
          <a:noFill/>
          <a:ln w="76200" cap="flat" cmpd="sng">
            <a:solidFill>
              <a:srgbClr val="6512C0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4343400" y="5486400"/>
            <a:ext cx="355600" cy="546100"/>
          </a:xfrm>
          <a:custGeom>
            <a:avLst/>
            <a:gdLst>
              <a:gd name="T0" fmla="*/ 0 w 224"/>
              <a:gd name="T1" fmla="*/ 2147483647 h 344"/>
              <a:gd name="T2" fmla="*/ 2147483647 w 224"/>
              <a:gd name="T3" fmla="*/ 2147483647 h 344"/>
              <a:gd name="T4" fmla="*/ 2147483647 w 224"/>
              <a:gd name="T5" fmla="*/ 2147483647 h 344"/>
              <a:gd name="T6" fmla="*/ 2147483647 w 224"/>
              <a:gd name="T7" fmla="*/ 2147483647 h 344"/>
              <a:gd name="T8" fmla="*/ 0 w 224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344"/>
              <a:gd name="T17" fmla="*/ 224 w 224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344">
                <a:moveTo>
                  <a:pt x="0" y="336"/>
                </a:moveTo>
                <a:cubicBezTo>
                  <a:pt x="56" y="340"/>
                  <a:pt x="112" y="344"/>
                  <a:pt x="144" y="336"/>
                </a:cubicBezTo>
                <a:cubicBezTo>
                  <a:pt x="176" y="328"/>
                  <a:pt x="184" y="312"/>
                  <a:pt x="192" y="288"/>
                </a:cubicBezTo>
                <a:cubicBezTo>
                  <a:pt x="200" y="264"/>
                  <a:pt x="224" y="240"/>
                  <a:pt x="192" y="192"/>
                </a:cubicBezTo>
                <a:cubicBezTo>
                  <a:pt x="160" y="144"/>
                  <a:pt x="32" y="32"/>
                  <a:pt x="0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4724400" y="4648200"/>
            <a:ext cx="660400" cy="800100"/>
          </a:xfrm>
          <a:custGeom>
            <a:avLst/>
            <a:gdLst>
              <a:gd name="T0" fmla="*/ 0 w 416"/>
              <a:gd name="T1" fmla="*/ 2147483647 h 504"/>
              <a:gd name="T2" fmla="*/ 2147483647 w 416"/>
              <a:gd name="T3" fmla="*/ 2147483647 h 504"/>
              <a:gd name="T4" fmla="*/ 2147483647 w 416"/>
              <a:gd name="T5" fmla="*/ 2147483647 h 504"/>
              <a:gd name="T6" fmla="*/ 2147483647 w 416"/>
              <a:gd name="T7" fmla="*/ 2147483647 h 504"/>
              <a:gd name="T8" fmla="*/ 2147483647 w 416"/>
              <a:gd name="T9" fmla="*/ 2147483647 h 504"/>
              <a:gd name="T10" fmla="*/ 2147483647 w 416"/>
              <a:gd name="T11" fmla="*/ 2147483647 h 504"/>
              <a:gd name="T12" fmla="*/ 2147483647 w 416"/>
              <a:gd name="T13" fmla="*/ 2147483647 h 5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6"/>
              <a:gd name="T22" fmla="*/ 0 h 504"/>
              <a:gd name="T23" fmla="*/ 416 w 416"/>
              <a:gd name="T24" fmla="*/ 504 h 5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6" h="504">
                <a:moveTo>
                  <a:pt x="0" y="48"/>
                </a:moveTo>
                <a:cubicBezTo>
                  <a:pt x="64" y="24"/>
                  <a:pt x="128" y="0"/>
                  <a:pt x="192" y="48"/>
                </a:cubicBezTo>
                <a:cubicBezTo>
                  <a:pt x="256" y="96"/>
                  <a:pt x="352" y="272"/>
                  <a:pt x="384" y="336"/>
                </a:cubicBezTo>
                <a:cubicBezTo>
                  <a:pt x="416" y="400"/>
                  <a:pt x="384" y="408"/>
                  <a:pt x="384" y="432"/>
                </a:cubicBezTo>
                <a:cubicBezTo>
                  <a:pt x="384" y="456"/>
                  <a:pt x="408" y="472"/>
                  <a:pt x="384" y="480"/>
                </a:cubicBezTo>
                <a:cubicBezTo>
                  <a:pt x="360" y="488"/>
                  <a:pt x="296" y="504"/>
                  <a:pt x="240" y="480"/>
                </a:cubicBezTo>
                <a:cubicBezTo>
                  <a:pt x="184" y="456"/>
                  <a:pt x="80" y="360"/>
                  <a:pt x="48" y="336"/>
                </a:cubicBezTo>
              </a:path>
            </a:pathLst>
          </a:custGeom>
          <a:noFill/>
          <a:ln w="76200" cap="flat" cmpd="sng">
            <a:solidFill>
              <a:srgbClr val="6512C0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182563" y="1414463"/>
            <a:ext cx="23495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 народження відбувається перебудова системи кровообігу дитини.</a:t>
            </a:r>
          </a:p>
          <a:p>
            <a:pPr>
              <a:lnSpc>
                <a:spcPct val="85000"/>
              </a:lnSpc>
              <a:defRPr/>
            </a:pP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Припиняється плацентарний кровообіг, зупиняється функціонування пупкової вени, венозної протоки.</a:t>
            </a: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6100763" y="1371600"/>
            <a:ext cx="304323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першим вдихом дитини наступає спазм артеріальної (Боталової) протоки.</a:t>
            </a:r>
          </a:p>
          <a:p>
            <a:pPr>
              <a:lnSpc>
                <a:spcPct val="75000"/>
              </a:lnSpc>
              <a:defRPr/>
            </a:pP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повному обсязі починає функціонувати мале коло кровообігу.</a:t>
            </a:r>
          </a:p>
          <a:p>
            <a:pPr>
              <a:lnSpc>
                <a:spcPct val="70000"/>
              </a:lnSpc>
              <a:spcBef>
                <a:spcPts val="300"/>
              </a:spcBef>
              <a:buFont typeface="Arial" charset="0"/>
              <a:buNone/>
              <a:defRPr/>
            </a:pP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Легеневі судини новонародженого зберігають властивість звужуватись у відповідь на гіпоксемію, гіперкапнію             та ацидоз</a:t>
            </a:r>
            <a:endParaRPr lang="ru-RU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6" grpId="0" animBg="1"/>
      <p:bldP spid="16398" grpId="0"/>
      <p:bldP spid="16399" grpId="0"/>
      <p:bldP spid="16400" grpId="0"/>
      <p:bldP spid="16401" grpId="0"/>
      <p:bldP spid="16402" grpId="0" animBg="1"/>
      <p:bldP spid="16404" grpId="0" animBg="1"/>
      <p:bldP spid="16405" grpId="0" animBg="1"/>
      <p:bldP spid="164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1600200"/>
            <a:ext cx="3289300" cy="4924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212850"/>
          </a:xfrm>
          <a:ln>
            <a:solidFill>
              <a:srgbClr val="660033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660033"/>
                </a:solidFill>
                <a:latin typeface="Arial Black" pitchFamily="34" charset="0"/>
              </a:rPr>
              <a:t>СИСТЕМА КРОВООБІГУ</a:t>
            </a:r>
            <a:br>
              <a:rPr lang="ru-RU" sz="280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rgbClr val="660033"/>
                </a:solidFill>
                <a:latin typeface="Arial Black" pitchFamily="34" charset="0"/>
              </a:rPr>
              <a:t>НОВОНАРОЖДЕНОГО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10200" y="1524000"/>
            <a:ext cx="29241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</a:rPr>
              <a:t>Боталова протока закрита </a:t>
            </a:r>
          </a:p>
          <a:p>
            <a:r>
              <a:rPr lang="ru-RU" sz="1600">
                <a:solidFill>
                  <a:schemeClr val="tx1"/>
                </a:solidFill>
              </a:rPr>
              <a:t>(заростає до 2-5 міс)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26828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</a:rPr>
              <a:t>Овальное вікно закрите </a:t>
            </a:r>
          </a:p>
          <a:p>
            <a:r>
              <a:rPr lang="ru-RU" sz="1600">
                <a:solidFill>
                  <a:schemeClr val="tx1"/>
                </a:solidFill>
              </a:rPr>
              <a:t>(заростає до 5-7 міс)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27924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</a:rPr>
              <a:t>Венозна протока закрита </a:t>
            </a:r>
          </a:p>
          <a:p>
            <a:r>
              <a:rPr lang="ru-RU" sz="1600">
                <a:solidFill>
                  <a:schemeClr val="tx1"/>
                </a:solidFill>
              </a:rPr>
              <a:t>(заростає до 2 міс)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9925" y="5434013"/>
            <a:ext cx="23844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</a:rPr>
              <a:t>Пупочні артерії і вена</a:t>
            </a:r>
          </a:p>
          <a:p>
            <a:r>
              <a:rPr lang="ru-RU" sz="1600">
                <a:solidFill>
                  <a:schemeClr val="tx1"/>
                </a:solidFill>
              </a:rPr>
              <a:t>(заростають до 2 міс)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98438"/>
            <a:ext cx="86947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2156</Words>
  <Application>Microsoft Office PowerPoint</Application>
  <PresentationFormat>Экран (4:3)</PresentationFormat>
  <Paragraphs>219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Морфофункціональні особливості серцево-судинної системи ССС дитини</vt:lpstr>
      <vt:lpstr>Презентация PowerPoint</vt:lpstr>
      <vt:lpstr>ФУНКЦІЇ ОРГАНІВ КРОВООБІГУ</vt:lpstr>
      <vt:lpstr>Презентация PowerPoint</vt:lpstr>
      <vt:lpstr>Презентация PowerPoint</vt:lpstr>
      <vt:lpstr>ФУНКЦІЇ СЕРЦЯ </vt:lpstr>
      <vt:lpstr>Кровообіг новонародженого</vt:lpstr>
      <vt:lpstr>СИСТЕМА КРОВООБІГУ НОВОНАРОЖДЕНОГО</vt:lpstr>
      <vt:lpstr>Презентация PowerPoint</vt:lpstr>
      <vt:lpstr>АФО серцево-судинної системи</vt:lpstr>
      <vt:lpstr>Особливості форми серця</vt:lpstr>
      <vt:lpstr>Презентация PowerPoint</vt:lpstr>
      <vt:lpstr>Презентация PowerPoint</vt:lpstr>
      <vt:lpstr>Презентация PowerPoint</vt:lpstr>
      <vt:lpstr>Ріст серця</vt:lpstr>
      <vt:lpstr>Презентация PowerPoint</vt:lpstr>
      <vt:lpstr>Презентация PowerPoint</vt:lpstr>
      <vt:lpstr>Презентация PowerPoint</vt:lpstr>
      <vt:lpstr>Серцевий цикл– це послідовність подій, які проходять під час одного скорочення серця. Тривалість менше 0,8 сек.</vt:lpstr>
      <vt:lpstr>АВТОМАТІЯ СЕРЦЕВОГО М’ЯЗА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Артеріальний тиск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ОБ’ЄМ ЦИРКУЛЮЮЧОЇ КРОВІ</vt:lpstr>
      <vt:lpstr>ШВИДКІСТЬ КРОВОПЛИНУ У ДІТЕЙ</vt:lpstr>
      <vt:lpstr>Презентация PowerPoint</vt:lpstr>
      <vt:lpstr>Регуляція роботи серця</vt:lpstr>
      <vt:lpstr>Нервова   регуляція</vt:lpstr>
      <vt:lpstr>Гуморальна   регуляція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Анатомо-фізіологічні особливості серцево-судинної системи у дітей різного віку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57</cp:revision>
  <dcterms:created xsi:type="dcterms:W3CDTF">2016-11-12T15:02:45Z</dcterms:created>
  <dcterms:modified xsi:type="dcterms:W3CDTF">2022-10-03T10:55:40Z</dcterms:modified>
</cp:coreProperties>
</file>