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300" r:id="rId2"/>
    <p:sldId id="329" r:id="rId3"/>
    <p:sldId id="301" r:id="rId4"/>
    <p:sldId id="302" r:id="rId5"/>
    <p:sldId id="303" r:id="rId6"/>
    <p:sldId id="304" r:id="rId7"/>
    <p:sldId id="305" r:id="rId8"/>
    <p:sldId id="306" r:id="rId9"/>
    <p:sldId id="333" r:id="rId10"/>
    <p:sldId id="331" r:id="rId11"/>
    <p:sldId id="330" r:id="rId12"/>
    <p:sldId id="311" r:id="rId13"/>
    <p:sldId id="258" r:id="rId14"/>
    <p:sldId id="270" r:id="rId15"/>
    <p:sldId id="274" r:id="rId16"/>
    <p:sldId id="275" r:id="rId17"/>
    <p:sldId id="327" r:id="rId18"/>
    <p:sldId id="328" r:id="rId19"/>
    <p:sldId id="310" r:id="rId20"/>
    <p:sldId id="307" r:id="rId21"/>
    <p:sldId id="276" r:id="rId22"/>
    <p:sldId id="277" r:id="rId23"/>
    <p:sldId id="312" r:id="rId24"/>
    <p:sldId id="325" r:id="rId25"/>
    <p:sldId id="324" r:id="rId26"/>
    <p:sldId id="334" r:id="rId27"/>
    <p:sldId id="317" r:id="rId28"/>
    <p:sldId id="332" r:id="rId29"/>
    <p:sldId id="31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A489F-E01B-45C6-AAD9-53D7B1683BF2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8E09-AE68-4B5B-9246-076E6B585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F8E09-AE68-4B5B-9246-076E6B58539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0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52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0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99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3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8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A3B2-3DB9-42A7-AD31-1AB3AC47D7D1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3530C8-8568-4D9E-8995-6815FFCFA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4.wdp"/><Relationship Id="rId4" Type="http://schemas.openxmlformats.org/officeDocument/2006/relationships/image" Target="../media/image45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8.wdp"/><Relationship Id="rId4" Type="http://schemas.openxmlformats.org/officeDocument/2006/relationships/image" Target="../media/image49.png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microsoft.com/office/2007/relationships/hdphoto" Target="../media/hdphoto12.wdp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585"/>
            <a:ext cx="11482939" cy="316350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Визначений інтеграл. Формула Ньютона - </a:t>
            </a:r>
            <a:r>
              <a:rPr lang="uk-UA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Лейбніца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b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Основні властивості та обчислення визначених інтегралів.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8521" y="3080084"/>
            <a:ext cx="8595359" cy="370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7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5007" y="274638"/>
            <a:ext cx="870123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Встановити відповідність між інтегралами та їх значеннями:</a:t>
            </a:r>
            <a:endParaRPr lang="ru-RU" altLang="ru-RU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38376" y="1600200"/>
            <a:ext cx="378142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u="sng" dirty="0" smtClean="0"/>
              <a:t>ІНТЕГРАЛИ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1)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3)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4)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5)</a:t>
            </a:r>
            <a:endParaRPr lang="ru-RU" altLang="ru-RU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3495675" cy="490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u="sng" dirty="0" smtClean="0"/>
              <a:t>ЇХ ЗНАЧЕННЯ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А)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Б)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В)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Г)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dirty="0" smtClean="0"/>
              <a:t>Д)</a:t>
            </a:r>
            <a:endParaRPr lang="ru-RU" altLang="ru-RU" dirty="0" smtClean="0"/>
          </a:p>
        </p:txBody>
      </p:sp>
      <p:graphicFrame>
        <p:nvGraphicFramePr>
          <p:cNvPr id="5125" name="Object 8"/>
          <p:cNvGraphicFramePr>
            <a:graphicFrameLocks noChangeAspect="1"/>
          </p:cNvGraphicFramePr>
          <p:nvPr>
            <p:extLst/>
          </p:nvPr>
        </p:nvGraphicFramePr>
        <p:xfrm>
          <a:off x="2758500" y="2766219"/>
          <a:ext cx="12604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Уравнение" r:id="rId3" imgW="469800" imgH="279360" progId="Equation.3">
                  <p:embed/>
                </p:oleObj>
              </mc:Choice>
              <mc:Fallback>
                <p:oleObj name="Уравнение" r:id="rId3" imgW="469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500" y="2766219"/>
                        <a:ext cx="1260475" cy="74930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24343"/>
              </p:ext>
            </p:extLst>
          </p:nvPr>
        </p:nvGraphicFramePr>
        <p:xfrm>
          <a:off x="2804997" y="3571875"/>
          <a:ext cx="121397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Уравнение" r:id="rId5" imgW="304560" imgH="393480" progId="Equation.3">
                  <p:embed/>
                </p:oleObj>
              </mc:Choice>
              <mc:Fallback>
                <p:oleObj name="Уравнение" r:id="rId5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997" y="3571875"/>
                        <a:ext cx="1213977" cy="10795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43765"/>
              </p:ext>
            </p:extLst>
          </p:nvPr>
        </p:nvGraphicFramePr>
        <p:xfrm>
          <a:off x="2738439" y="4786313"/>
          <a:ext cx="128053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8" name="Формула" r:id="rId7" imgW="457200" imgH="279400" progId="Equation.3">
                  <p:embed/>
                </p:oleObj>
              </mc:Choice>
              <mc:Fallback>
                <p:oleObj name="Формула" r:id="rId7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4786313"/>
                        <a:ext cx="1280535" cy="70485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19903"/>
              </p:ext>
            </p:extLst>
          </p:nvPr>
        </p:nvGraphicFramePr>
        <p:xfrm>
          <a:off x="2702719" y="5604671"/>
          <a:ext cx="131625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Формула" r:id="rId9" imgW="508000" imgH="279400" progId="Equation.3">
                  <p:embed/>
                </p:oleObj>
              </mc:Choice>
              <mc:Fallback>
                <p:oleObj name="Формула" r:id="rId9" imgW="508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719" y="5604671"/>
                        <a:ext cx="1316255" cy="674687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40448"/>
              </p:ext>
            </p:extLst>
          </p:nvPr>
        </p:nvGraphicFramePr>
        <p:xfrm>
          <a:off x="6954980" y="2104090"/>
          <a:ext cx="1296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Формула" r:id="rId11" imgW="494870" imgH="203024" progId="Equation.3">
                  <p:embed/>
                </p:oleObj>
              </mc:Choice>
              <mc:Fallback>
                <p:oleObj name="Формула" r:id="rId11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980" y="2104090"/>
                        <a:ext cx="1296987" cy="5207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2416"/>
              </p:ext>
            </p:extLst>
          </p:nvPr>
        </p:nvGraphicFramePr>
        <p:xfrm>
          <a:off x="6959601" y="2852738"/>
          <a:ext cx="12239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Формула" r:id="rId13" imgW="507780" imgH="393529" progId="Equation.3">
                  <p:embed/>
                </p:oleObj>
              </mc:Choice>
              <mc:Fallback>
                <p:oleObj name="Формула" r:id="rId13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2852738"/>
                        <a:ext cx="1223963" cy="95091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326386"/>
              </p:ext>
            </p:extLst>
          </p:nvPr>
        </p:nvGraphicFramePr>
        <p:xfrm>
          <a:off x="6888163" y="3933826"/>
          <a:ext cx="1873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Формула" r:id="rId15" imgW="698197" imgH="177723" progId="Equation.3">
                  <p:embed/>
                </p:oleObj>
              </mc:Choice>
              <mc:Fallback>
                <p:oleObj name="Формула" r:id="rId15" imgW="69819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3933826"/>
                        <a:ext cx="1873250" cy="4857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1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63428"/>
              </p:ext>
            </p:extLst>
          </p:nvPr>
        </p:nvGraphicFramePr>
        <p:xfrm>
          <a:off x="6888164" y="4581525"/>
          <a:ext cx="13684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Формула" r:id="rId17" imgW="609600" imgH="419100" progId="Equation.3">
                  <p:embed/>
                </p:oleObj>
              </mc:Choice>
              <mc:Fallback>
                <p:oleObj name="Формула" r:id="rId17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4581525"/>
                        <a:ext cx="1368425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76642"/>
              </p:ext>
            </p:extLst>
          </p:nvPr>
        </p:nvGraphicFramePr>
        <p:xfrm>
          <a:off x="6973888" y="5589589"/>
          <a:ext cx="1193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Уравнение" r:id="rId19" imgW="495000" imgH="419040" progId="Equation.3">
                  <p:embed/>
                </p:oleObj>
              </mc:Choice>
              <mc:Fallback>
                <p:oleObj name="Уравнение" r:id="rId19" imgW="495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5589589"/>
                        <a:ext cx="1193800" cy="10318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2952"/>
              </p:ext>
            </p:extLst>
          </p:nvPr>
        </p:nvGraphicFramePr>
        <p:xfrm>
          <a:off x="2640013" y="1989139"/>
          <a:ext cx="1441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Уравнение" r:id="rId21" imgW="558720" imgH="279360" progId="Equation.3">
                  <p:embed/>
                </p:oleObj>
              </mc:Choice>
              <mc:Fallback>
                <p:oleObj name="Уравнение" r:id="rId21" imgW="558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989139"/>
                        <a:ext cx="1441450" cy="7207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4109921" y="2349306"/>
            <a:ext cx="242163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Штриховая стрелка вправо 5"/>
          <p:cNvSpPr/>
          <p:nvPr/>
        </p:nvSpPr>
        <p:spPr>
          <a:xfrm rot="1819278">
            <a:off x="3658365" y="3130409"/>
            <a:ext cx="3681391" cy="3451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20438515" flipH="1" flipV="1">
            <a:off x="3796028" y="2658397"/>
            <a:ext cx="3335731" cy="135363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1163234">
            <a:off x="3597112" y="5326981"/>
            <a:ext cx="3504814" cy="3150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004684">
            <a:off x="3629649" y="5410673"/>
            <a:ext cx="3524753" cy="2996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20740753">
            <a:off x="3619256" y="3892868"/>
            <a:ext cx="3640047" cy="323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6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0" y="477543"/>
            <a:ext cx="871296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644" y="741144"/>
            <a:ext cx="894186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 на відрізку 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uk-UA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Означення.</a:t>
            </a:r>
            <a:r>
              <a:rPr lang="uk-UA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Фігура, що належить площині </a:t>
            </a:r>
            <a:r>
              <a:rPr lang="en-US" sz="4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відрізком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 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прямими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кривою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</a:t>
            </a:r>
            <a:r>
              <a:rPr lang="ru-RU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 </a:t>
            </a:r>
            <a:r>
              <a:rPr lang="uk-UA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криволінійною</a:t>
            </a:r>
            <a:r>
              <a:rPr lang="ru-RU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трапецією</a:t>
            </a:r>
            <a:r>
              <a:rPr lang="ru-RU" sz="4800" b="1" dirty="0">
                <a:solidFill>
                  <a:srgbClr val="CC0000"/>
                </a:solidFill>
                <a:cs typeface="Times New Roman" pitchFamily="18" charset="0"/>
              </a:rPr>
              <a:t>.</a:t>
            </a:r>
            <a:r>
              <a:rPr lang="ru-RU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7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95" y="649698"/>
            <a:ext cx="8816741" cy="238706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uk-UA" alt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Зауваження</a:t>
            </a:r>
            <a:r>
              <a:rPr lang="uk-UA" altLang="ru-RU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uk-UA" altLang="ru-RU" sz="4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uk-UA" altLang="ru-RU" sz="4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uk-UA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Прямі  </a:t>
            </a:r>
            <a:r>
              <a:rPr lang="en-US" altLang="ru-RU" sz="4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en-US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en-US" altLang="ru-RU" sz="4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  і  </a:t>
            </a:r>
            <a:r>
              <a:rPr lang="en-US" altLang="ru-RU" sz="4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x</a:t>
            </a:r>
            <a:r>
              <a:rPr lang="en-US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=</a:t>
            </a:r>
            <a:r>
              <a:rPr lang="en-US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en-US" altLang="ru-RU" sz="4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4800" dirty="0">
                <a:solidFill>
                  <a:schemeClr val="tx1"/>
                </a:solidFill>
                <a:latin typeface="Times New Roman" panose="02020603050405020304" pitchFamily="18" charset="0"/>
              </a:rPr>
              <a:t>можуть виродитись </a:t>
            </a:r>
            <a:r>
              <a:rPr lang="uk-UA" altLang="ru-RU" sz="4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 точки. </a:t>
            </a:r>
            <a:endParaRPr lang="uk-UA" altLang="ru-RU"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endParaRPr lang="ru-RU" sz="2800" dirty="0"/>
          </a:p>
          <a:p>
            <a:endParaRPr lang="ru-RU" dirty="0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602700" y="3532472"/>
            <a:ext cx="8637516" cy="3108960"/>
            <a:chOff x="457" y="2334"/>
            <a:chExt cx="2793" cy="1811"/>
          </a:xfrm>
        </p:grpSpPr>
        <p:graphicFrame>
          <p:nvGraphicFramePr>
            <p:cNvPr id="5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9961571"/>
                </p:ext>
              </p:extLst>
            </p:nvPr>
          </p:nvGraphicFramePr>
          <p:xfrm>
            <a:off x="457" y="2363"/>
            <a:ext cx="2793" cy="1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" name="Picture" r:id="rId3" imgW="2618640" imgH="1644120" progId="Word.Picture.8">
                    <p:embed/>
                  </p:oleObj>
                </mc:Choice>
                <mc:Fallback>
                  <p:oleObj name="Picture" r:id="rId3" imgW="2618640" imgH="164412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" y="2363"/>
                          <a:ext cx="2793" cy="1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2"/>
            <p:cNvGraphicFramePr>
              <a:graphicFrameLocks noChangeAspect="1"/>
            </p:cNvGraphicFramePr>
            <p:nvPr/>
          </p:nvGraphicFramePr>
          <p:xfrm>
            <a:off x="921" y="3926"/>
            <a:ext cx="161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" name="Формула" r:id="rId5" imgW="126835" imgH="139518" progId="Equation.3">
                    <p:embed/>
                  </p:oleObj>
                </mc:Choice>
                <mc:Fallback>
                  <p:oleObj name="Формула" r:id="rId5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" y="3926"/>
                          <a:ext cx="161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3"/>
            <p:cNvGraphicFramePr>
              <a:graphicFrameLocks noChangeAspect="1"/>
            </p:cNvGraphicFramePr>
            <p:nvPr/>
          </p:nvGraphicFramePr>
          <p:xfrm>
            <a:off x="496" y="3887"/>
            <a:ext cx="19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1" name="Формула" r:id="rId7" imgW="152202" imgH="177569" progId="Equation.3">
                    <p:embed/>
                  </p:oleObj>
                </mc:Choice>
                <mc:Fallback>
                  <p:oleObj name="Формула" r:id="rId7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3887"/>
                          <a:ext cx="19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4"/>
            <p:cNvGraphicFramePr>
              <a:graphicFrameLocks noChangeAspect="1"/>
            </p:cNvGraphicFramePr>
            <p:nvPr/>
          </p:nvGraphicFramePr>
          <p:xfrm>
            <a:off x="828" y="3676"/>
            <a:ext cx="193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2" name="Формула" r:id="rId9" imgW="152268" imgH="164957" progId="Equation.3">
                    <p:embed/>
                  </p:oleObj>
                </mc:Choice>
                <mc:Fallback>
                  <p:oleObj name="Формула" r:id="rId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" y="3676"/>
                          <a:ext cx="193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6"/>
            <p:cNvGraphicFramePr>
              <a:graphicFrameLocks noChangeAspect="1"/>
            </p:cNvGraphicFramePr>
            <p:nvPr/>
          </p:nvGraphicFramePr>
          <p:xfrm>
            <a:off x="1731" y="2714"/>
            <a:ext cx="64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" name="Формула" r:id="rId11" imgW="596641" imgH="203112" progId="Equation.3">
                    <p:embed/>
                  </p:oleObj>
                </mc:Choice>
                <mc:Fallback>
                  <p:oleObj name="Формула" r:id="rId11" imgW="59664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2714"/>
                          <a:ext cx="64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7"/>
            <p:cNvGraphicFramePr>
              <a:graphicFrameLocks noChangeAspect="1"/>
            </p:cNvGraphicFramePr>
            <p:nvPr/>
          </p:nvGraphicFramePr>
          <p:xfrm>
            <a:off x="495" y="2334"/>
            <a:ext cx="193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" name="Формула" r:id="rId13" imgW="152334" imgH="190417" progId="Equation.3">
                    <p:embed/>
                  </p:oleObj>
                </mc:Choice>
                <mc:Fallback>
                  <p:oleObj name="Формула" r:id="rId13" imgW="15233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" y="2334"/>
                          <a:ext cx="193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8"/>
            <p:cNvGraphicFramePr>
              <a:graphicFrameLocks noChangeAspect="1"/>
            </p:cNvGraphicFramePr>
            <p:nvPr/>
          </p:nvGraphicFramePr>
          <p:xfrm>
            <a:off x="2929" y="3913"/>
            <a:ext cx="17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" name="Формула" r:id="rId15" imgW="139639" imgH="152334" progId="Equation.3">
                    <p:embed/>
                  </p:oleObj>
                </mc:Choice>
                <mc:Fallback>
                  <p:oleObj name="Формула" r:id="rId15" imgW="139639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" y="3913"/>
                          <a:ext cx="177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9"/>
            <p:cNvGraphicFramePr>
              <a:graphicFrameLocks noChangeAspect="1"/>
            </p:cNvGraphicFramePr>
            <p:nvPr/>
          </p:nvGraphicFramePr>
          <p:xfrm>
            <a:off x="2678" y="3920"/>
            <a:ext cx="168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6" name="Формула" r:id="rId17" imgW="126725" imgH="177415" progId="Equation.3">
                    <p:embed/>
                  </p:oleObj>
                </mc:Choice>
                <mc:Fallback>
                  <p:oleObj name="Формула" r:id="rId17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" y="3920"/>
                          <a:ext cx="168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70"/>
            <p:cNvGraphicFramePr>
              <a:graphicFrameLocks noChangeAspect="1"/>
            </p:cNvGraphicFramePr>
            <p:nvPr/>
          </p:nvGraphicFramePr>
          <p:xfrm>
            <a:off x="2788" y="3659"/>
            <a:ext cx="209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7" name="Формула" r:id="rId19" imgW="152268" imgH="164957" progId="Equation.3">
                    <p:embed/>
                  </p:oleObj>
                </mc:Choice>
                <mc:Fallback>
                  <p:oleObj name="Формула" r:id="rId19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" y="3659"/>
                          <a:ext cx="209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71"/>
            <p:cNvGraphicFramePr>
              <a:graphicFrameLocks noChangeAspect="1"/>
            </p:cNvGraphicFramePr>
            <p:nvPr/>
          </p:nvGraphicFramePr>
          <p:xfrm>
            <a:off x="2787" y="2452"/>
            <a:ext cx="197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8" name="Формула" r:id="rId21" imgW="152202" imgH="177569" progId="Equation.3">
                    <p:embed/>
                  </p:oleObj>
                </mc:Choice>
                <mc:Fallback>
                  <p:oleObj name="Формула" r:id="rId21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" y="2452"/>
                          <a:ext cx="197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46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636" y="67376"/>
            <a:ext cx="9153625" cy="672755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None/>
              <a:tabLst>
                <a:tab pos="1441450" algn="l"/>
              </a:tabLst>
              <a:defRPr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  <a:tabLst>
                <a:tab pos="1441450" algn="l"/>
              </a:tabLst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uk-UA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 від функції  </a:t>
            </a:r>
            <a:r>
              <a:rPr lang="en-US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на 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відрізку</a:t>
            </a:r>
            <a:r>
              <a:rPr lang="uk-UA" altLang="ru-RU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від  </a:t>
            </a:r>
            <a:r>
              <a:rPr lang="en-US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en-US" alt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  <a:buNone/>
              <a:tabLst>
                <a:tab pos="1441450" algn="l"/>
              </a:tabLst>
              <a:defRPr/>
            </a:pPr>
            <a:endParaRPr lang="ru-RU" alt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100000"/>
              </a:spcBef>
              <a:buNone/>
              <a:tabLst>
                <a:tab pos="1441450" algn="l"/>
              </a:tabLst>
              <a:defRPr/>
            </a:pPr>
            <a:endParaRPr lang="ru-RU" alt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100000"/>
              </a:spcBef>
              <a:buNone/>
              <a:tabLst>
                <a:tab pos="1441450" algn="l"/>
              </a:tabLst>
              <a:defRPr/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ПОЗНАЧАЮТЬ: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100000"/>
              </a:spcBef>
              <a:buNone/>
              <a:tabLst>
                <a:tab pos="1441450" algn="l"/>
              </a:tabLst>
              <a:defRPr/>
            </a:pP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 границя інтегрування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  <a:tabLst>
                <a:tab pos="1441450" algn="l"/>
              </a:tabLst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  інтегрування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  <a:tabLst>
                <a:tab pos="1441450" algn="l"/>
              </a:tabLst>
              <a:defRPr/>
            </a:pP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– 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підінтегральна  функція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  <a:tabLst>
                <a:tab pos="1441450" algn="l"/>
              </a:tabLst>
              <a:defRPr/>
            </a:pP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підінтегральний вираз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  <a:tabLst>
                <a:tab pos="1441450" algn="l"/>
              </a:tabLst>
              <a:defRPr/>
            </a:pP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 інтегрування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90000"/>
              </a:lnSpc>
              <a:spcBef>
                <a:spcPct val="150000"/>
              </a:spcBef>
              <a:buNone/>
              <a:tabLst>
                <a:tab pos="623888" algn="l"/>
              </a:tabLst>
              <a:defRPr/>
            </a:pPr>
            <a:r>
              <a:rPr lang="ru-RU" altLang="ru-RU" sz="2800" dirty="0" smtClean="0"/>
              <a:t> </a:t>
            </a:r>
            <a:endParaRPr lang="ru-RU" altLang="ru-RU" sz="2800" dirty="0"/>
          </a:p>
          <a:p>
            <a:endParaRPr lang="ru-R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466001"/>
              </p:ext>
            </p:extLst>
          </p:nvPr>
        </p:nvGraphicFramePr>
        <p:xfrm>
          <a:off x="3291841" y="1692274"/>
          <a:ext cx="2897203" cy="175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Уравнение" r:id="rId3" imgW="583920" imgH="482400" progId="Equation.3">
                  <p:embed/>
                </p:oleObj>
              </mc:Choice>
              <mc:Fallback>
                <p:oleObj name="Уравнение" r:id="rId3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841" y="1692274"/>
                        <a:ext cx="2897203" cy="1753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5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435017"/>
            <a:ext cx="8951494" cy="569421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uk-UA" alt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alt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altLang="ru-RU" sz="4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RU" sz="4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4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4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 </a:t>
            </a:r>
            <a:r>
              <a:rPr lang="ru-RU" altLang="ru-RU" sz="4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endParaRPr lang="ru-RU" altLang="ru-RU" sz="4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300000"/>
              </a:spcBef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</a:t>
            </a:r>
            <a:r>
              <a:rPr lang="uk-UA" altLang="ru-RU" sz="4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RU" sz="4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3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4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4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 то</a:t>
            </a:r>
            <a:r>
              <a:rPr lang="ru-RU" alt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300000"/>
              </a:spcBef>
              <a:buFontTx/>
              <a:buNone/>
            </a:pPr>
            <a:r>
              <a:rPr lang="ru-RU" altLang="ru-RU" sz="2800" dirty="0"/>
              <a:t>	</a:t>
            </a:r>
            <a:endParaRPr lang="ru-RU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9419"/>
              </p:ext>
            </p:extLst>
          </p:nvPr>
        </p:nvGraphicFramePr>
        <p:xfrm>
          <a:off x="4764504" y="1214662"/>
          <a:ext cx="4851453" cy="167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Уравнение" r:id="rId3" imgW="1409400" imgH="482400" progId="Equation.3">
                  <p:embed/>
                </p:oleObj>
              </mc:Choice>
              <mc:Fallback>
                <p:oleObj name="Уравнение" r:id="rId3" imgW="1409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504" y="1214662"/>
                        <a:ext cx="4851453" cy="167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95542"/>
              </p:ext>
            </p:extLst>
          </p:nvPr>
        </p:nvGraphicFramePr>
        <p:xfrm>
          <a:off x="4611471" y="3369086"/>
          <a:ext cx="3290870" cy="166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Уравнение" r:id="rId5" imgW="850680" imgH="482400" progId="Equation.3">
                  <p:embed/>
                </p:oleObj>
              </mc:Choice>
              <mc:Fallback>
                <p:oleObj name="Уравнение" r:id="rId5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471" y="3369086"/>
                        <a:ext cx="3290870" cy="1667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6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7" y="332510"/>
            <a:ext cx="9340004" cy="620304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 зміст визначеного інтеграла.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функція 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неперервна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то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300000"/>
              </a:spcBef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криволінійної трапеції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основою [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і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 зверху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кривою  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зміст визначеного інтеграла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функція </a:t>
            </a:r>
            <a:r>
              <a:rPr lang="en-US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задає швидкість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точки,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рухається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то</a:t>
            </a:r>
          </a:p>
          <a:p>
            <a:pPr algn="just">
              <a:lnSpc>
                <a:spcPct val="90000"/>
              </a:lnSpc>
              <a:spcBef>
                <a:spcPct val="250000"/>
              </a:spcBef>
              <a:buNone/>
              <a:defRPr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визначить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</a:t>
            </a:r>
            <a:r>
              <a:rPr lang="en-US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пройдений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точкою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часу[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44730"/>
              </p:ext>
            </p:extLst>
          </p:nvPr>
        </p:nvGraphicFramePr>
        <p:xfrm>
          <a:off x="4401205" y="1172401"/>
          <a:ext cx="3371056" cy="115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Уравнение" r:id="rId4" imgW="876240" imgH="482400" progId="Equation.3">
                  <p:embed/>
                </p:oleObj>
              </mc:Choice>
              <mc:Fallback>
                <p:oleObj name="Уравнение" r:id="rId4" imgW="876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205" y="1172401"/>
                        <a:ext cx="3371056" cy="115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13710"/>
              </p:ext>
            </p:extLst>
          </p:nvPr>
        </p:nvGraphicFramePr>
        <p:xfrm>
          <a:off x="4218048" y="4274963"/>
          <a:ext cx="3554213" cy="116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Уравнение" r:id="rId6" imgW="495000" imgH="495000" progId="Equation.3">
                  <p:embed/>
                </p:oleObj>
              </mc:Choice>
              <mc:Fallback>
                <p:oleObj name="Уравнение" r:id="rId6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048" y="4274963"/>
                        <a:ext cx="3554213" cy="116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2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62" y="0"/>
            <a:ext cx="11194181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Обчислення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площі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трапеції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за 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допомогою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інтеграла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801" y="1285852"/>
            <a:ext cx="5593610" cy="248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9044" y="1285851"/>
            <a:ext cx="5585863" cy="248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801" y="4085842"/>
            <a:ext cx="5593610" cy="256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89044" y="4085841"/>
            <a:ext cx="5659655" cy="256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91974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2472" y="1183159"/>
            <a:ext cx="5462971" cy="256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959" y="4016509"/>
            <a:ext cx="5648455" cy="272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959" y="1183160"/>
            <a:ext cx="5648456" cy="256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2472" y="4016509"/>
            <a:ext cx="5462971" cy="273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8757" y="142852"/>
            <a:ext cx="116658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Обчислення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площі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трапеції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допомогою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інтеграла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09073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13886" y="333375"/>
            <a:ext cx="907662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Формула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обчислення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площі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допомогою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інтеграла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	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98383" y="1273176"/>
            <a:ext cx="970604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3200" dirty="0">
                <a:latin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Нехай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функція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f(x)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неперервна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 на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відрізку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[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а;</a:t>
            </a:r>
            <a:r>
              <a:rPr lang="en-US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b]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і нехай </a:t>
            </a:r>
            <a:r>
              <a:rPr lang="en-US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F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(х) яка–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небудь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ії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первісна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. 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Тоді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chemeClr val="folHlink"/>
                </a:solidFill>
                <a:latin typeface="Georgia" panose="02040502050405020303" pitchFamily="18" charset="0"/>
              </a:rPr>
              <a:t>справедлива </a:t>
            </a:r>
            <a:r>
              <a:rPr lang="ru-RU" sz="3200" b="1" dirty="0" err="1">
                <a:solidFill>
                  <a:schemeClr val="folHlink"/>
                </a:solidFill>
                <a:latin typeface="Georgia" panose="02040502050405020303" pitchFamily="18" charset="0"/>
              </a:rPr>
              <a:t>рівність</a:t>
            </a: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3200" b="1" dirty="0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3200" b="1" dirty="0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3200" b="1" dirty="0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folHlink"/>
                </a:solidFill>
                <a:latin typeface="Georgia" panose="02040502050405020303" pitchFamily="18" charset="0"/>
              </a:rPr>
              <a:t>         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50" name="Object 9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7" y="3159126"/>
            <a:ext cx="8459787" cy="1864695"/>
          </a:xfrm>
          <a:prstGeom prst="rect">
            <a:avLst/>
          </a:prstGeom>
          <a:gradFill rotWithShape="1">
            <a:gsLst>
              <a:gs pos="0">
                <a:srgbClr val="FFFFFF">
                  <a:alpha val="52000"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916697" y="5308602"/>
            <a:ext cx="67691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folHlink"/>
                </a:solidFill>
              </a:rPr>
              <a:t> </a:t>
            </a:r>
            <a:r>
              <a:rPr lang="ru-RU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Ньютона-</a:t>
            </a:r>
            <a:r>
              <a:rPr lang="ru-RU" sz="36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Лейбніца</a:t>
            </a:r>
            <a:endParaRPr lang="ru-RU" sz="36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17587" y="-160338"/>
            <a:ext cx="9864726" cy="7018338"/>
            <a:chOff x="-506413" y="-160338"/>
            <a:chExt cx="9864726" cy="7018338"/>
          </a:xfrm>
        </p:grpSpPr>
        <p:pic>
          <p:nvPicPr>
            <p:cNvPr id="21506" name="Picture 4" descr="Доск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60338"/>
              <a:ext cx="9358313" cy="701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3964618">
              <a:off x="1127918" y="-265906"/>
              <a:ext cx="4411663" cy="7680326"/>
            </a:xfrm>
            <a:custGeom>
              <a:avLst/>
              <a:gdLst>
                <a:gd name="T0" fmla="*/ 788422388 w 21600"/>
                <a:gd name="T1" fmla="*/ 1365652633 h 21600"/>
                <a:gd name="T2" fmla="*/ 450527195 w 21600"/>
                <a:gd name="T3" fmla="*/ 2147483647 h 21600"/>
                <a:gd name="T4" fmla="*/ 112631799 w 21600"/>
                <a:gd name="T5" fmla="*/ 1365652633 h 21600"/>
                <a:gd name="T6" fmla="*/ 4505271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r>
                <a:rPr lang="uk-UA" sz="4000" b="1" dirty="0">
                  <a:solidFill>
                    <a:srgbClr val="FFFF00"/>
                  </a:solidFill>
                  <a:latin typeface="Verdana" pitchFamily="34" charset="0"/>
                </a:rPr>
                <a:t>«</a:t>
              </a:r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 </a:t>
              </a:r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НЕМАЄ У СВІТІ ПАГОРБА,</a:t>
              </a: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ЯКОГО  НАПОЛЕГЛИВІСТЬ</a:t>
              </a: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УРЕШТІ – РЕШТ НЕ</a:t>
              </a:r>
              <a:endParaRPr lang="uk-UA" sz="3600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 </a:t>
              </a:r>
              <a:r>
                <a:rPr lang="uk-UA" sz="3600" b="1" dirty="0">
                  <a:solidFill>
                    <a:srgbClr val="FFFF00"/>
                  </a:solidFill>
                  <a:latin typeface="Verdana" pitchFamily="34" charset="0"/>
                </a:rPr>
                <a:t>ДОСЯГНЕ</a:t>
              </a:r>
              <a:r>
                <a:rPr lang="ru-RU" sz="3600" b="1" i="1" dirty="0">
                  <a:solidFill>
                    <a:srgbClr val="FFFF00"/>
                  </a:solidFill>
                  <a:latin typeface="Monotype Corsiva" pitchFamily="66" charset="0"/>
                </a:rPr>
                <a:t> </a:t>
              </a:r>
              <a:r>
                <a:rPr lang="ru-RU" sz="4000" b="1" i="1" dirty="0">
                  <a:solidFill>
                    <a:srgbClr val="FFFF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</a:p>
            <a:p>
              <a:pPr algn="r"/>
              <a:endParaRPr lang="en-US" sz="40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r"/>
              <a:r>
                <a:rPr lang="uk-UA" sz="3600" b="1" i="1" dirty="0">
                  <a:solidFill>
                    <a:srgbClr val="FFFF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Ч.Дікк</a:t>
              </a:r>
              <a:r>
                <a:rPr lang="uk-UA" sz="3600" b="1" i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енс</a:t>
              </a:r>
              <a:endParaRPr lang="ru-RU" sz="36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33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9577" y="222068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Ньютон і Лейбніц –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творці математичного аналізу</a:t>
            </a:r>
          </a:p>
        </p:txBody>
      </p:sp>
      <p:pic>
        <p:nvPicPr>
          <p:cNvPr id="6" name="Picture 9" descr="240px-Gottfried_Wilhelm_von_Leibni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654" y="1846569"/>
            <a:ext cx="2886075" cy="3657600"/>
          </a:xfr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53070" y="5726907"/>
            <a:ext cx="193258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err="1"/>
              <a:t>Ісаак</a:t>
            </a:r>
            <a:r>
              <a:rPr lang="uk-UA" b="1" dirty="0"/>
              <a:t> </a:t>
            </a:r>
            <a:r>
              <a:rPr lang="ru-RU" b="1" dirty="0"/>
              <a:t>Ньютон </a:t>
            </a:r>
          </a:p>
          <a:p>
            <a:pPr eaLnBrk="1" hangingPunct="1">
              <a:spcBef>
                <a:spcPct val="50000"/>
              </a:spcBef>
            </a:pPr>
            <a:r>
              <a:rPr lang="ru-RU" b="1" dirty="0"/>
              <a:t>(1643 – 1727)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44604" y="5726907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err="1"/>
              <a:t>ГотфрІд</a:t>
            </a:r>
            <a:r>
              <a:rPr lang="uk-UA" b="1" dirty="0"/>
              <a:t> </a:t>
            </a:r>
            <a:r>
              <a:rPr lang="uk-UA" b="1" dirty="0" err="1"/>
              <a:t>ВІльгельм</a:t>
            </a:r>
            <a:r>
              <a:rPr lang="uk-UA" b="1" dirty="0"/>
              <a:t> </a:t>
            </a:r>
            <a:r>
              <a:rPr lang="uk-UA" b="1" dirty="0" err="1"/>
              <a:t>ЛейбнІц</a:t>
            </a:r>
            <a:r>
              <a:rPr lang="uk-UA" b="1" dirty="0"/>
              <a:t> </a:t>
            </a:r>
            <a:r>
              <a:rPr lang="ru-RU" b="1" dirty="0"/>
              <a:t>(1646 – 1716)</a:t>
            </a:r>
          </a:p>
        </p:txBody>
      </p:sp>
      <p:pic>
        <p:nvPicPr>
          <p:cNvPr id="9" name="Picture 12" descr="nyuton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92" y="1846569"/>
            <a:ext cx="2790825" cy="3628752"/>
          </a:xfrm>
          <a:prstGeom prst="rect">
            <a:avLst/>
          </a:prstGeom>
          <a:noFill/>
          <a:ln w="57150">
            <a:solidFill>
              <a:srgbClr val="FFC1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95004"/>
            <a:ext cx="9178999" cy="771896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визначеного інтеграла</a:t>
            </a:r>
            <a:endParaRPr lang="ru-RU" sz="4000" b="1" i="1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995302"/>
              </p:ext>
            </p:extLst>
          </p:nvPr>
        </p:nvGraphicFramePr>
        <p:xfrm>
          <a:off x="319088" y="954375"/>
          <a:ext cx="2671538" cy="140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Уравнение" r:id="rId3" imgW="939600" imgH="482400" progId="Equation.3">
                  <p:embed/>
                </p:oleObj>
              </mc:Choice>
              <mc:Fallback>
                <p:oleObj name="Уравнение" r:id="rId3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954375"/>
                        <a:ext cx="2671538" cy="140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91211"/>
              </p:ext>
            </p:extLst>
          </p:nvPr>
        </p:nvGraphicFramePr>
        <p:xfrm>
          <a:off x="319088" y="2270465"/>
          <a:ext cx="5787274" cy="147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" name="Уравнение" r:id="rId5" imgW="1511280" imgH="482400" progId="Equation.3">
                  <p:embed/>
                </p:oleObj>
              </mc:Choice>
              <mc:Fallback>
                <p:oleObj name="Уравнение" r:id="rId5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270465"/>
                        <a:ext cx="5787274" cy="147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330676"/>
              </p:ext>
            </p:extLst>
          </p:nvPr>
        </p:nvGraphicFramePr>
        <p:xfrm>
          <a:off x="319088" y="3705322"/>
          <a:ext cx="8874540" cy="138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" name="Уравнение" r:id="rId7" imgW="2539800" imgH="482400" progId="Equation.3">
                  <p:embed/>
                </p:oleObj>
              </mc:Choice>
              <mc:Fallback>
                <p:oleObj name="Уравнение" r:id="rId7" imgW="253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705322"/>
                        <a:ext cx="8874540" cy="1386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78471"/>
              </p:ext>
            </p:extLst>
          </p:nvPr>
        </p:nvGraphicFramePr>
        <p:xfrm>
          <a:off x="319088" y="5091571"/>
          <a:ext cx="7435264" cy="142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" name="Уравнение" r:id="rId9" imgW="2057400" imgH="482400" progId="Equation.3">
                  <p:embed/>
                </p:oleObj>
              </mc:Choice>
              <mc:Fallback>
                <p:oleObj name="Уравнение" r:id="rId9" imgW="2057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091571"/>
                        <a:ext cx="7435264" cy="1428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15" y="11468"/>
            <a:ext cx="8681987" cy="724394"/>
          </a:xfrm>
        </p:spPr>
        <p:txBody>
          <a:bodyPr>
            <a:normAutofit/>
          </a:bodyPr>
          <a:lstStyle/>
          <a:p>
            <a:r>
              <a:rPr lang="uk-UA" sz="4000" b="1" i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визначеного </a:t>
            </a:r>
            <a:r>
              <a:rPr lang="uk-UA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інтеграла.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807522"/>
            <a:ext cx="9178999" cy="5949537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endParaRPr lang="uk-UA" altLang="ru-RU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Якщо   </a:t>
            </a:r>
            <a:r>
              <a:rPr lang="en-US" altLang="ru-RU" sz="3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endParaRPr lang="ru-RU" altLang="ru-RU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altLang="ru-RU" sz="3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найменше і найбільше 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функції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відрізку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endParaRPr lang="ru-RU" altLang="ru-RU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altLang="ru-RU" sz="3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непарна функція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</a:p>
          <a:p>
            <a:endParaRPr lang="ru-RU" altLang="ru-RU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5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 функція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</a:p>
          <a:p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68620"/>
              </p:ext>
            </p:extLst>
          </p:nvPr>
        </p:nvGraphicFramePr>
        <p:xfrm>
          <a:off x="6573920" y="527586"/>
          <a:ext cx="212354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9" name="Формула" r:id="rId3" imgW="952500" imgH="596900" progId="Equation.3">
                  <p:embed/>
                </p:oleObj>
              </mc:Choice>
              <mc:Fallback>
                <p:oleObj name="Формула" r:id="rId3" imgW="9525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920" y="527586"/>
                        <a:ext cx="212354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19761"/>
              </p:ext>
            </p:extLst>
          </p:nvPr>
        </p:nvGraphicFramePr>
        <p:xfrm>
          <a:off x="888998" y="1327149"/>
          <a:ext cx="2797477" cy="105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0" name="Уравнение" r:id="rId5" imgW="952200" imgH="507960" progId="Equation.3">
                  <p:embed/>
                </p:oleObj>
              </mc:Choice>
              <mc:Fallback>
                <p:oleObj name="Уравнение" r:id="rId5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98" y="1327149"/>
                        <a:ext cx="2797477" cy="105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54414"/>
              </p:ext>
            </p:extLst>
          </p:nvPr>
        </p:nvGraphicFramePr>
        <p:xfrm>
          <a:off x="5622354" y="2217871"/>
          <a:ext cx="333876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" name="Формула" r:id="rId7" imgW="1498600" imgH="596900" progId="Equation.3">
                  <p:embed/>
                </p:oleObj>
              </mc:Choice>
              <mc:Fallback>
                <p:oleObj name="Формула" r:id="rId7" imgW="1498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354" y="2217871"/>
                        <a:ext cx="333876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20498"/>
              </p:ext>
            </p:extLst>
          </p:nvPr>
        </p:nvGraphicFramePr>
        <p:xfrm>
          <a:off x="1857676" y="4378325"/>
          <a:ext cx="4492324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" name="Уравнение" r:id="rId9" imgW="1981080" imgH="482400" progId="Equation.3">
                  <p:embed/>
                </p:oleObj>
              </mc:Choice>
              <mc:Fallback>
                <p:oleObj name="Уравнение" r:id="rId9" imgW="1981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676" y="4378325"/>
                        <a:ext cx="4492324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71386"/>
              </p:ext>
            </p:extLst>
          </p:nvPr>
        </p:nvGraphicFramePr>
        <p:xfrm>
          <a:off x="6062092" y="4815320"/>
          <a:ext cx="201987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" name="Формула" r:id="rId11" imgW="1002865" imgH="596641" progId="Equation.3">
                  <p:embed/>
                </p:oleObj>
              </mc:Choice>
              <mc:Fallback>
                <p:oleObj name="Формула" r:id="rId11" imgW="1002865" imgH="5966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092" y="4815320"/>
                        <a:ext cx="201987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56744"/>
              </p:ext>
            </p:extLst>
          </p:nvPr>
        </p:nvGraphicFramePr>
        <p:xfrm>
          <a:off x="5390446" y="5894821"/>
          <a:ext cx="3493672" cy="93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" name="Уравнение" r:id="rId13" imgW="1396800" imgH="482400" progId="Equation.3">
                  <p:embed/>
                </p:oleObj>
              </mc:Choice>
              <mc:Fallback>
                <p:oleObj name="Уравнение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446" y="5894821"/>
                        <a:ext cx="3493672" cy="933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6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584" y="476672"/>
            <a:ext cx="7416824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Обчислення </a:t>
            </a:r>
          </a:p>
          <a:p>
            <a:pPr algn="ctr"/>
            <a:r>
              <a:rPr lang="uk-UA" sz="48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uk-UA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інтегралів</a:t>
            </a:r>
            <a:endParaRPr lang="ru-RU" sz="48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351584" y="476672"/>
            <a:ext cx="7416824" cy="4392488"/>
          </a:xfrm>
          <a:prstGeom prst="frame">
            <a:avLst>
              <a:gd name="adj1" fmla="val 7504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6" descr="http://www.krupki.net/_bl/0/37154604.jpg"/>
          <p:cNvPicPr>
            <a:picLocks noChangeAspect="1" noChangeArrowheads="1"/>
          </p:cNvPicPr>
          <p:nvPr/>
        </p:nvPicPr>
        <p:blipFill rotWithShape="1">
          <a:blip r:embed="rId2" cstate="print"/>
          <a:srcRect t="20201"/>
          <a:stretch/>
        </p:blipFill>
        <p:spPr bwMode="auto">
          <a:xfrm>
            <a:off x="4158208" y="4590288"/>
            <a:ext cx="3810000" cy="2280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800351" y="2324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800351" y="2324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6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42212"/>
              </p:ext>
            </p:extLst>
          </p:nvPr>
        </p:nvGraphicFramePr>
        <p:xfrm>
          <a:off x="-72444" y="7651"/>
          <a:ext cx="12259880" cy="699780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60205"/>
                <a:gridCol w="6499675"/>
              </a:tblGrid>
              <a:tr h="152302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Обчислити інтеграл:</a:t>
                      </a:r>
                      <a:endParaRPr kumimoji="0" lang="uk-UA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75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Алгоритм  обчислення:</a:t>
                      </a:r>
                      <a:endParaRPr kumimoji="0" lang="uk-UA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2786">
                <a:tc>
                  <a:txBody>
                    <a:bodyPr/>
                    <a:lstStyle/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1) Знаходимо первісну підінтегральної функції.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2) У первісну замість х підставляємо    спочатку верхню межу інтегрування.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3) Потім – нижню межу інтегрування.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4) Обчислимо різницю одержаних значень.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-257175" y="29061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8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32445"/>
              </p:ext>
            </p:extLst>
          </p:nvPr>
        </p:nvGraphicFramePr>
        <p:xfrm>
          <a:off x="6471737" y="84653"/>
          <a:ext cx="2345004" cy="134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Уравнение" r:id="rId3" imgW="355320" imgH="482400" progId="Equation.3">
                  <p:embed/>
                </p:oleObj>
              </mc:Choice>
              <mc:Fallback>
                <p:oleObj name="Уравнение" r:id="rId3" imgW="355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737" y="84653"/>
                        <a:ext cx="2345004" cy="1342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7"/>
          <p:cNvSpPr>
            <a:spLocks noChangeArrowheads="1"/>
          </p:cNvSpPr>
          <p:nvPr/>
        </p:nvSpPr>
        <p:spPr bwMode="auto">
          <a:xfrm>
            <a:off x="-257175" y="29061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" name="Rectangle 102"/>
          <p:cNvSpPr>
            <a:spLocks noChangeArrowheads="1"/>
          </p:cNvSpPr>
          <p:nvPr/>
        </p:nvSpPr>
        <p:spPr bwMode="auto">
          <a:xfrm>
            <a:off x="1524001" y="-2846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9" name="Rectangle 108"/>
          <p:cNvSpPr>
            <a:spLocks noChangeArrowheads="1"/>
          </p:cNvSpPr>
          <p:nvPr/>
        </p:nvSpPr>
        <p:spPr bwMode="auto">
          <a:xfrm>
            <a:off x="-257175" y="27823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" name="Rectangle 110"/>
          <p:cNvSpPr>
            <a:spLocks noChangeArrowheads="1"/>
          </p:cNvSpPr>
          <p:nvPr/>
        </p:nvSpPr>
        <p:spPr bwMode="auto">
          <a:xfrm>
            <a:off x="-257175" y="29157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3" name="Rectangle 112"/>
          <p:cNvSpPr>
            <a:spLocks noChangeArrowheads="1"/>
          </p:cNvSpPr>
          <p:nvPr/>
        </p:nvSpPr>
        <p:spPr bwMode="auto">
          <a:xfrm>
            <a:off x="-257175" y="2949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5" name="Rectangle 114"/>
          <p:cNvSpPr>
            <a:spLocks noChangeArrowheads="1"/>
          </p:cNvSpPr>
          <p:nvPr/>
        </p:nvSpPr>
        <p:spPr bwMode="auto">
          <a:xfrm>
            <a:off x="-257175" y="2949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8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78364"/>
              </p:ext>
            </p:extLst>
          </p:nvPr>
        </p:nvGraphicFramePr>
        <p:xfrm>
          <a:off x="6724651" y="2400301"/>
          <a:ext cx="373801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Уравнение" r:id="rId5" imgW="888840" imgH="1346040" progId="Equation.3">
                  <p:embed/>
                </p:oleObj>
              </mc:Choice>
              <mc:Fallback>
                <p:oleObj name="Уравнение" r:id="rId5" imgW="8888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1" y="2400301"/>
                        <a:ext cx="3738010" cy="309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8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5447899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447899" y="0"/>
            <a:ext cx="6744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612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31612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76"/>
            <a:ext cx="9316122" cy="5000624"/>
          </a:xfrm>
          <a:noFill/>
        </p:spPr>
      </p:pic>
    </p:spTree>
    <p:extLst>
      <p:ext uri="{BB962C8B-B14F-4D97-AF65-F5344CB8AC3E}">
        <p14:creationId xmlns:p14="http://schemas.microsoft.com/office/powerpoint/2010/main" val="346377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6910" y="214290"/>
            <a:ext cx="8286808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 </a:t>
            </a:r>
            <a:r>
              <a:rPr lang="uk-UA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дому</a:t>
            </a:r>
            <a:r>
              <a:rPr lang="uk-UA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024064" y="20002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endParaRPr lang="uk-UA" sz="2800"/>
          </a:p>
          <a:p>
            <a:pPr marL="514350" indent="-514350"/>
            <a:endParaRPr lang="uk-UA" sz="2800"/>
          </a:p>
          <a:p>
            <a:pPr marL="514350" indent="-514350"/>
            <a:endParaRPr lang="ru-RU" sz="2800"/>
          </a:p>
        </p:txBody>
      </p:sp>
      <p:pic>
        <p:nvPicPr>
          <p:cNvPr id="6" name="Picture 3" descr="C:\Users\Володимиривна\Desktop\дятел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406"/>
            <a:ext cx="2752825" cy="47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36927" y="2000250"/>
            <a:ext cx="76167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Підручник 2, п.7,№227,273,278-281(а)</a:t>
            </a:r>
            <a:endParaRPr lang="uk-UA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defRPr/>
            </a:pP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2.Тест в </a:t>
            </a:r>
            <a:r>
              <a:rPr lang="uk-UA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Мудле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0" y="3570973"/>
            <a:ext cx="3683267" cy="338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1999" cy="176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0" y="1501542"/>
            <a:ext cx="12192000" cy="3469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0" y="4730817"/>
            <a:ext cx="12192000" cy="204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4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548" y="1373188"/>
            <a:ext cx="796009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</a:t>
            </a:r>
            <a:r>
              <a:rPr lang="uk-UA" sz="6600" b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працю.</a:t>
            </a:r>
            <a:endParaRPr lang="ru-RU" sz="6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Володимиривна\Desktop\smay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958" y="2396691"/>
            <a:ext cx="6899336" cy="453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j02327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97" y="1"/>
            <a:ext cx="26050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vneuroka.ru/matmir/pct/p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7002" y="0"/>
            <a:ext cx="123973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18763" y="920951"/>
            <a:ext cx="8051393" cy="23083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</a:t>
            </a:r>
          </a:p>
          <a:p>
            <a:pPr algn="ctr">
              <a:defRPr/>
            </a:pPr>
            <a:r>
              <a:rPr lang="uk-UA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“Встав пропущений</a:t>
            </a:r>
          </a:p>
          <a:p>
            <a:pPr algn="ctr">
              <a:defRPr/>
            </a:pPr>
            <a:r>
              <a:rPr lang="uk-UA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символ”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0668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260649"/>
            <a:ext cx="828680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3425825" y="1598688"/>
          <a:ext cx="49657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8" name="Формула" r:id="rId3" imgW="1079500" imgH="279400" progId="">
                  <p:embed/>
                </p:oleObj>
              </mc:Choice>
              <mc:Fallback>
                <p:oleObj name="Формула" r:id="rId3" imgW="10795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1598688"/>
                        <a:ext cx="49657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5675237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3432176" y="4335464"/>
          <a:ext cx="4498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" name="Формула" r:id="rId6" imgW="977900" imgH="279400" progId="">
                  <p:embed/>
                </p:oleObj>
              </mc:Choice>
              <mc:Fallback>
                <p:oleObj name="Формула" r:id="rId6" imgW="9779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4335464"/>
                        <a:ext cx="4498975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2365224" y="3070702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668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260649"/>
            <a:ext cx="828680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3625850" y="1557339"/>
          <a:ext cx="4774406" cy="98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" name="Формула" r:id="rId3" imgW="1091726" imgH="279279" progId="">
                  <p:embed/>
                </p:oleObj>
              </mc:Choice>
              <mc:Fallback>
                <p:oleObj name="Формула" r:id="rId3" imgW="1091726" imgH="2792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1557339"/>
                        <a:ext cx="4774406" cy="986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5675237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365224" y="3070702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3825876" y="4110039"/>
          <a:ext cx="453866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Формула" r:id="rId6" imgW="1002865" imgH="418918" progId="">
                  <p:embed/>
                </p:oleObj>
              </mc:Choice>
              <mc:Fallback>
                <p:oleObj name="Формула" r:id="rId6" imgW="1002865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6" y="4110039"/>
                        <a:ext cx="4538663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668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260649"/>
            <a:ext cx="828680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5675237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365224" y="3070702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3038475" y="1484314"/>
          <a:ext cx="57213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Формула" r:id="rId4" imgW="1397000" imgH="279400" progId="">
                  <p:embed/>
                </p:oleObj>
              </mc:Choice>
              <mc:Fallback>
                <p:oleObj name="Формула" r:id="rId4" imgW="13970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1484314"/>
                        <a:ext cx="57213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3032126" y="4076700"/>
          <a:ext cx="67040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Формула" r:id="rId6" imgW="1498600" imgH="279400" progId="">
                  <p:embed/>
                </p:oleObj>
              </mc:Choice>
              <mc:Fallback>
                <p:oleObj name="Формула" r:id="rId6" imgW="14986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6" y="4076700"/>
                        <a:ext cx="6704013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8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668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260649"/>
            <a:ext cx="828680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5675237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365224" y="3070702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025775" y="4221163"/>
          <a:ext cx="57213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Формула" r:id="rId4" imgW="1396394" imgH="393529" progId="">
                  <p:embed/>
                </p:oleObj>
              </mc:Choice>
              <mc:Fallback>
                <p:oleObj name="Формула" r:id="rId4" imgW="139639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221163"/>
                        <a:ext cx="57213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3027363" y="1412875"/>
          <a:ext cx="57213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Формула" r:id="rId6" imgW="1396394" imgH="393529" progId="">
                  <p:embed/>
                </p:oleObj>
              </mc:Choice>
              <mc:Fallback>
                <p:oleObj name="Формула" r:id="rId6" imgW="139639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412875"/>
                        <a:ext cx="572135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6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0668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260649"/>
            <a:ext cx="8286808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“Встав пропущений символ”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0376" y="5675237"/>
            <a:ext cx="1115616" cy="11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365224" y="3070702"/>
            <a:ext cx="40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2514600" y="1295400"/>
          <a:ext cx="675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4" name="Формула" r:id="rId4" imgW="1650960" imgH="393480" progId="">
                  <p:embed/>
                </p:oleObj>
              </mc:Choice>
              <mc:Fallback>
                <p:oleObj name="Формула" r:id="rId4" imgW="165096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95400"/>
                        <a:ext cx="67564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625725" y="4221163"/>
          <a:ext cx="65532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Формула" r:id="rId6" imgW="1600200" imgH="393700" progId="">
                  <p:embed/>
                </p:oleObj>
              </mc:Choice>
              <mc:Fallback>
                <p:oleObj name="Формула" r:id="rId6" imgW="16002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221163"/>
                        <a:ext cx="65532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D:\Мое\12318206-1-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6010" y="6146455"/>
            <a:ext cx="1331639" cy="6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11784" y="-238370"/>
            <a:ext cx="883599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          </a:t>
            </a:r>
          </a:p>
          <a:p>
            <a:r>
              <a:rPr lang="uk-UA" sz="2800" b="1" dirty="0"/>
              <a:t> </a:t>
            </a:r>
            <a:r>
              <a:rPr lang="uk-UA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Знайти первісні для функцій:</a:t>
            </a:r>
          </a:p>
          <a:p>
            <a:endParaRPr lang="uk-UA" sz="4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>
              <a:lnSpc>
                <a:spcPct val="150000"/>
              </a:lnSpc>
            </a:pPr>
            <a:r>
              <a:rPr lang="uk-UA" sz="4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  </a:t>
            </a:r>
          </a:p>
          <a:p>
            <a:endParaRPr lang="uk-UA" dirty="0"/>
          </a:p>
          <a:p>
            <a:pPr>
              <a:lnSpc>
                <a:spcPct val="150000"/>
              </a:lnSpc>
            </a:pPr>
            <a:endParaRPr lang="uk-UA" dirty="0"/>
          </a:p>
        </p:txBody>
      </p:sp>
      <p:pic>
        <p:nvPicPr>
          <p:cNvPr id="14343" name="Picture 7" descr="http://www.metod-kopilka.ru/images/doc/2/1844/1/hello_html_mb241bb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86299" y="4716380"/>
            <a:ext cx="2879138" cy="225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34548"/>
              </p:ext>
            </p:extLst>
          </p:nvPr>
        </p:nvGraphicFramePr>
        <p:xfrm>
          <a:off x="432100" y="1065277"/>
          <a:ext cx="4200861" cy="50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5" imgW="749160" imgH="1168200" progId="Equation.3">
                  <p:embed/>
                </p:oleObj>
              </mc:Choice>
              <mc:Fallback>
                <p:oleObj name="Формула" r:id="rId5" imgW="7491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00" y="1065277"/>
                        <a:ext cx="4200861" cy="5041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7515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1021</TotalTime>
  <Words>310</Words>
  <Application>Microsoft Office PowerPoint</Application>
  <PresentationFormat>Широкоэкранный</PresentationFormat>
  <Paragraphs>130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Calibri</vt:lpstr>
      <vt:lpstr>Georgia</vt:lpstr>
      <vt:lpstr>Monotype Corsiva</vt:lpstr>
      <vt:lpstr>Symbol</vt:lpstr>
      <vt:lpstr>Times New Roman</vt:lpstr>
      <vt:lpstr>Trebuchet MS</vt:lpstr>
      <vt:lpstr>Verdana</vt:lpstr>
      <vt:lpstr>Wingdings</vt:lpstr>
      <vt:lpstr>Wingdings 3</vt:lpstr>
      <vt:lpstr>Грань</vt:lpstr>
      <vt:lpstr>Формула</vt:lpstr>
      <vt:lpstr>Picture</vt:lpstr>
      <vt:lpstr>Уравнение</vt:lpstr>
      <vt:lpstr>Визначений інтеграл. Формула Ньютона - Лейбніца. Основні властивості та обчислення визначених інтегралів.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Встановити відповідність між інтегралами та їх значеннями: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Обчислення площі трапеції за допомогою інтеграла.</vt:lpstr>
      <vt:lpstr> </vt:lpstr>
      <vt:lpstr>Презентация PowerPoint</vt:lpstr>
      <vt:lpstr>Ньютон і Лейбніц – творці математичного аналізу</vt:lpstr>
      <vt:lpstr>Властивості визначеного інтеграла</vt:lpstr>
      <vt:lpstr>Властивості визначеного інтеграла.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Визначений інтеграл і його застосування</dc:title>
  <dc:creator>Трунов Алексей</dc:creator>
  <cp:lastModifiedBy>Учетная запись Майкрософт</cp:lastModifiedBy>
  <cp:revision>101</cp:revision>
  <dcterms:created xsi:type="dcterms:W3CDTF">2016-03-01T18:32:17Z</dcterms:created>
  <dcterms:modified xsi:type="dcterms:W3CDTF">2023-10-21T09:54:04Z</dcterms:modified>
</cp:coreProperties>
</file>