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D54-FEAB-4D0B-A126-2A865DA9D06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6555-F293-45C7-8130-7E77A73F8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D54-FEAB-4D0B-A126-2A865DA9D06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6555-F293-45C7-8130-7E77A73F8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D54-FEAB-4D0B-A126-2A865DA9D06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6555-F293-45C7-8130-7E77A73F8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D54-FEAB-4D0B-A126-2A865DA9D06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6555-F293-45C7-8130-7E77A73F8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D54-FEAB-4D0B-A126-2A865DA9D06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6555-F293-45C7-8130-7E77A73F8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D54-FEAB-4D0B-A126-2A865DA9D06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6555-F293-45C7-8130-7E77A73F8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D54-FEAB-4D0B-A126-2A865DA9D06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6555-F293-45C7-8130-7E77A73F8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D54-FEAB-4D0B-A126-2A865DA9D06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6555-F293-45C7-8130-7E77A73F8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D54-FEAB-4D0B-A126-2A865DA9D06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6555-F293-45C7-8130-7E77A73F8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D54-FEAB-4D0B-A126-2A865DA9D06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6555-F293-45C7-8130-7E77A73F8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D54-FEAB-4D0B-A126-2A865DA9D06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6555-F293-45C7-8130-7E77A73F8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4D54-FEAB-4D0B-A126-2A865DA9D069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36555-F293-45C7-8130-7E77A73F88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1.jpg"/>
          <p:cNvPicPr>
            <a:picLocks noChangeAspect="1"/>
          </p:cNvPicPr>
          <p:nvPr/>
        </p:nvPicPr>
        <p:blipFill>
          <a:blip r:embed="rId2"/>
          <a:srcRect b="14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normAutofit/>
          </a:bodyPr>
          <a:lstStyle/>
          <a:p>
            <a:r>
              <a:rPr lang="uk-UA" b="1" dirty="0"/>
              <a:t>АПЛІКАЦІЯ З ТКАНИНИ.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714488"/>
            <a:ext cx="6400800" cy="1752600"/>
          </a:xfrm>
        </p:spPr>
        <p:txBody>
          <a:bodyPr>
            <a:normAutofit/>
          </a:bodyPr>
          <a:lstStyle/>
          <a:p>
            <a:r>
              <a:rPr lang="uk-UA" sz="6600" b="1" dirty="0" smtClean="0"/>
              <a:t>«СОВЕНЯ»</a:t>
            </a:r>
            <a:endParaRPr lang="ru-RU" sz="6600" dirty="0"/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/>
          <a:srcRect t="9375" b="13541"/>
          <a:stretch>
            <a:fillRect/>
          </a:stretch>
        </p:blipFill>
        <p:spPr>
          <a:xfrm>
            <a:off x="2571736" y="2727962"/>
            <a:ext cx="3571900" cy="4130038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/>
          <a:srcRect b="2771"/>
          <a:stretch>
            <a:fillRect/>
          </a:stretch>
        </p:blipFill>
        <p:spPr>
          <a:xfrm>
            <a:off x="2921" y="0"/>
            <a:ext cx="91410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42852"/>
            <a:ext cx="80724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 startAt="7"/>
            </a:pPr>
            <a:r>
              <a:rPr lang="uk-UA" sz="3200" b="1" i="1" dirty="0" smtClean="0">
                <a:solidFill>
                  <a:srgbClr val="7030A0"/>
                </a:solidFill>
              </a:rPr>
              <a:t>Доберіть картон для фону. Фон може бути темний або світлий, залежно від того, яку частину доби ви хочете зобразити.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 startAt="7"/>
            </a:pPr>
            <a:r>
              <a:rPr lang="uk-UA" sz="3200" b="1" i="1" dirty="0" smtClean="0">
                <a:solidFill>
                  <a:srgbClr val="7030A0"/>
                </a:solidFill>
              </a:rPr>
              <a:t>На картон наклейте фон.</a:t>
            </a:r>
          </a:p>
          <a:p>
            <a:pPr marL="457200" lvl="0" indent="-457200"/>
            <a:r>
              <a:rPr lang="uk-UA" sz="3200" b="1" i="1" dirty="0" smtClean="0">
                <a:solidFill>
                  <a:srgbClr val="7030A0"/>
                </a:solidFill>
              </a:rPr>
              <a:t>9.  Змастіть тканину з виворітного боку клеєм та наклейте аплікацію основу.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lvl="0"/>
            <a:r>
              <a:rPr lang="uk-UA" sz="3200" b="1" i="1" dirty="0" smtClean="0">
                <a:solidFill>
                  <a:srgbClr val="7030A0"/>
                </a:solidFill>
              </a:rPr>
              <a:t>10.  По черзі наклейте елементи.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lvl="0"/>
            <a:r>
              <a:rPr lang="uk-UA" sz="3200" b="1" i="1" dirty="0" smtClean="0">
                <a:solidFill>
                  <a:srgbClr val="7030A0"/>
                </a:solidFill>
              </a:rPr>
              <a:t> Доповніть виріб деталями (очі, ніс, животик, лапки, гілочки).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lvl="0"/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/>
          <a:srcRect b="2771"/>
          <a:stretch>
            <a:fillRect/>
          </a:stretch>
        </p:blipFill>
        <p:spPr>
          <a:xfrm>
            <a:off x="2921" y="0"/>
            <a:ext cx="91410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pic>
        <p:nvPicPr>
          <p:cNvPr id="6" name="Рисунок 5" descr="совеня.jpg"/>
          <p:cNvPicPr>
            <a:picLocks noChangeAspect="1"/>
          </p:cNvPicPr>
          <p:nvPr/>
        </p:nvPicPr>
        <p:blipFill>
          <a:blip r:embed="rId3"/>
          <a:srcRect l="54040"/>
          <a:stretch>
            <a:fillRect/>
          </a:stretch>
        </p:blipFill>
        <p:spPr>
          <a:xfrm>
            <a:off x="2357422" y="2357430"/>
            <a:ext cx="4827363" cy="39410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24" y="357166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</a:rPr>
              <a:t>Готову аплікацію покладіть під прес </a:t>
            </a:r>
          </a:p>
          <a:p>
            <a:pPr algn="ctr"/>
            <a:r>
              <a:rPr lang="uk-UA" sz="3200" b="1" i="1" dirty="0" smtClean="0">
                <a:solidFill>
                  <a:srgbClr val="7030A0"/>
                </a:solidFill>
              </a:rPr>
              <a:t>до повного висихання.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/>
          <a:srcRect b="2771"/>
          <a:stretch>
            <a:fillRect/>
          </a:stretch>
        </p:blipFill>
        <p:spPr>
          <a:xfrm>
            <a:off x="0" y="0"/>
            <a:ext cx="91410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143932" cy="3082924"/>
          </a:xfrm>
        </p:spPr>
        <p:txBody>
          <a:bodyPr>
            <a:noAutofit/>
          </a:bodyPr>
          <a:lstStyle/>
          <a:p>
            <a:pPr lvl="0" algn="l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Тканина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uk-UA" sz="2800" dirty="0"/>
              <a:t> </a:t>
            </a:r>
            <a:r>
              <a:rPr lang="uk-UA" sz="2800" b="1" i="1" dirty="0">
                <a:solidFill>
                  <a:srgbClr val="7030A0"/>
                </a:solidFill>
              </a:rPr>
              <a:t>виріб, одержаний на </a:t>
            </a:r>
            <a:r>
              <a:rPr lang="uk-UA" sz="2800" b="1" i="1" dirty="0" smtClean="0">
                <a:solidFill>
                  <a:srgbClr val="7030A0"/>
                </a:solidFill>
              </a:rPr>
              <a:t>ткацькому верстаті шляхом переплетення </a:t>
            </a:r>
            <a:r>
              <a:rPr lang="uk-UA" sz="2800" b="1" i="1" dirty="0">
                <a:solidFill>
                  <a:srgbClr val="7030A0"/>
                </a:solidFill>
              </a:rPr>
              <a:t>ниток.</a:t>
            </a:r>
            <a:r>
              <a:rPr lang="ru-RU" sz="2800" b="1" i="1" dirty="0">
                <a:solidFill>
                  <a:srgbClr val="7030A0"/>
                </a:solidFill>
              </a:rPr>
              <a:t/>
            </a:r>
            <a:br>
              <a:rPr lang="ru-RU" sz="2800" b="1" i="1" dirty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	</a:t>
            </a:r>
            <a:r>
              <a:rPr lang="uk-UA" sz="2800" b="1" i="1" dirty="0" smtClean="0">
                <a:solidFill>
                  <a:srgbClr val="7030A0"/>
                </a:solidFill>
              </a:rPr>
              <a:t>Тканини </a:t>
            </a:r>
            <a:r>
              <a:rPr lang="uk-UA" sz="2800" b="1" i="1" dirty="0">
                <a:solidFill>
                  <a:srgbClr val="7030A0"/>
                </a:solidFill>
              </a:rPr>
              <a:t>відрізняються між собою за кольором, блиском, прозорістю. </a:t>
            </a:r>
            <a:r>
              <a:rPr lang="uk-UA" sz="2800" b="1" i="1" dirty="0" smtClean="0">
                <a:solidFill>
                  <a:srgbClr val="7030A0"/>
                </a:solidFill>
              </a:rPr>
              <a:t>Тканини </a:t>
            </a:r>
            <a:r>
              <a:rPr lang="uk-UA" sz="2800" b="1" i="1" dirty="0">
                <a:solidFill>
                  <a:srgbClr val="7030A0"/>
                </a:solidFill>
              </a:rPr>
              <a:t>мають розмір: товщину, довжину, ширину. Вони по-різному </a:t>
            </a:r>
            <a:r>
              <a:rPr lang="uk-UA" sz="2800" b="1" i="1" dirty="0" smtClean="0">
                <a:solidFill>
                  <a:srgbClr val="7030A0"/>
                </a:solidFill>
              </a:rPr>
              <a:t>пропускають </a:t>
            </a:r>
            <a:r>
              <a:rPr lang="uk-UA" sz="2800" b="1" i="1" dirty="0">
                <a:solidFill>
                  <a:srgbClr val="7030A0"/>
                </a:solidFill>
              </a:rPr>
              <a:t>повітря та вбирають вологу, розриваються, зминаються та утворюють складки</a:t>
            </a:r>
            <a:r>
              <a:rPr lang="uk-UA" sz="2800" dirty="0"/>
              <a:t>.</a:t>
            </a:r>
            <a:endParaRPr lang="ru-RU" sz="2800" dirty="0"/>
          </a:p>
        </p:txBody>
      </p:sp>
      <p:pic>
        <p:nvPicPr>
          <p:cNvPr id="5" name="Рисунок 4" descr="slide_3.jpg"/>
          <p:cNvPicPr>
            <a:picLocks noChangeAspect="1"/>
          </p:cNvPicPr>
          <p:nvPr/>
        </p:nvPicPr>
        <p:blipFill>
          <a:blip r:embed="rId3"/>
          <a:srcRect l="4687" t="9375" r="7031" b="27083"/>
          <a:stretch>
            <a:fillRect/>
          </a:stretch>
        </p:blipFill>
        <p:spPr>
          <a:xfrm>
            <a:off x="1357290" y="3464359"/>
            <a:ext cx="6286544" cy="33936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/>
          <a:srcRect b="2771"/>
          <a:stretch>
            <a:fillRect/>
          </a:stretch>
        </p:blipFill>
        <p:spPr>
          <a:xfrm>
            <a:off x="0" y="0"/>
            <a:ext cx="91410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3082924"/>
          </a:xfrm>
        </p:spPr>
        <p:txBody>
          <a:bodyPr>
            <a:noAutofit/>
          </a:bodyPr>
          <a:lstStyle/>
          <a:p>
            <a:pPr lvl="0" algn="l"/>
            <a:r>
              <a:rPr lang="ru-RU" sz="2800" dirty="0" smtClean="0">
                <a:effectLst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Аплікація</a:t>
            </a:r>
            <a:r>
              <a:rPr lang="ru-RU" sz="2800" dirty="0" smtClean="0">
                <a:effectLst/>
              </a:rPr>
              <a:t> -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це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найдавніший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вид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мистецтва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, тому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що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її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виникнення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відноситься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до тих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часів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, коли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з'явилися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перші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голки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шви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на одежах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зі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шкір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тварин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Саме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тоді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стали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прикрашати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одяг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взуття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предмети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побуту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житло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це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існує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у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багатьох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народів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до </a:t>
            </a:r>
            <a:r>
              <a:rPr lang="ru-RU" sz="2800" b="1" dirty="0" err="1" smtClean="0">
                <a:solidFill>
                  <a:srgbClr val="7030A0"/>
                </a:solidFill>
                <a:effectLst/>
              </a:rPr>
              <a:t>нашого</a:t>
            </a:r>
            <a:r>
              <a:rPr lang="ru-RU" sz="2800" b="1" dirty="0" smtClean="0">
                <a:solidFill>
                  <a:srgbClr val="7030A0"/>
                </a:solidFill>
                <a:effectLst/>
              </a:rPr>
              <a:t> часу.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239503"/>
            <a:ext cx="5929354" cy="361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/>
          <a:srcRect b="2771"/>
          <a:stretch>
            <a:fillRect/>
          </a:stretch>
        </p:blipFill>
        <p:spPr>
          <a:xfrm>
            <a:off x="2921" y="0"/>
            <a:ext cx="91410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6583362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>
                <a:solidFill>
                  <a:srgbClr val="7030A0"/>
                </a:solidFill>
                <a:effectLst/>
              </a:rPr>
              <a:t>Звернімося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до слова </a:t>
            </a:r>
            <a:r>
              <a:rPr lang="ru-RU" sz="2800" b="1" u="sng" dirty="0" smtClean="0">
                <a:solidFill>
                  <a:srgbClr val="0070C0"/>
                </a:solidFill>
                <a:effectLst/>
              </a:rPr>
              <a:t>"</a:t>
            </a:r>
            <a:r>
              <a:rPr lang="ru-RU" sz="2800" b="1" u="sng" dirty="0" err="1" smtClean="0">
                <a:solidFill>
                  <a:srgbClr val="0070C0"/>
                </a:solidFill>
                <a:effectLst/>
              </a:rPr>
              <a:t>аплікація</a:t>
            </a:r>
            <a:r>
              <a:rPr lang="ru-RU" sz="2800" b="1" u="sng" dirty="0" smtClean="0">
                <a:solidFill>
                  <a:srgbClr val="0070C0"/>
                </a:solidFill>
                <a:effectLst/>
              </a:rPr>
              <a:t>"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і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розкриємо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його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значення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. </a:t>
            </a:r>
            <a:br>
              <a:rPr lang="ru-RU" sz="2800" dirty="0" smtClean="0">
                <a:solidFill>
                  <a:srgbClr val="7030A0"/>
                </a:solidFill>
                <a:effectLst/>
              </a:rPr>
            </a:br>
            <a:r>
              <a:rPr lang="ru-RU" sz="2800" dirty="0" err="1" smtClean="0">
                <a:solidFill>
                  <a:srgbClr val="7030A0"/>
                </a:solidFill>
                <a:effectLst/>
              </a:rPr>
              <a:t>Що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таке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аплікація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? 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err="1" smtClean="0">
                <a:solidFill>
                  <a:srgbClr val="7030A0"/>
                </a:solidFill>
                <a:effectLst/>
              </a:rPr>
              <a:t>Латинське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слово </a:t>
            </a:r>
            <a:r>
              <a:rPr lang="ru-RU" sz="2800" b="1" u="sng" dirty="0" smtClean="0">
                <a:solidFill>
                  <a:srgbClr val="0070C0"/>
                </a:solidFill>
                <a:effectLst/>
              </a:rPr>
              <a:t>"</a:t>
            </a:r>
            <a:r>
              <a:rPr lang="ru-RU" sz="2800" b="1" u="sng" dirty="0" err="1" smtClean="0">
                <a:solidFill>
                  <a:srgbClr val="0070C0"/>
                </a:solidFill>
                <a:effectLst/>
              </a:rPr>
              <a:t>аплікатіо</a:t>
            </a:r>
            <a:r>
              <a:rPr lang="ru-RU" sz="2800" b="1" u="sng" dirty="0" smtClean="0">
                <a:solidFill>
                  <a:srgbClr val="0070C0"/>
                </a:solidFill>
                <a:effectLst/>
              </a:rPr>
              <a:t>"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означає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прикладання</a:t>
            </a:r>
            <a:r>
              <a:rPr lang="ru-RU" sz="2800" dirty="0" smtClean="0">
                <a:effectLst/>
              </a:rPr>
              <a:t>. </a:t>
            </a:r>
            <a:br>
              <a:rPr lang="ru-RU" sz="2800" dirty="0" smtClean="0">
                <a:effectLst/>
              </a:rPr>
            </a:b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Аплікація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-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художня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техніка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, яка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полягає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в тому,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що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зображення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які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вирізані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з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одного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матеріалу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накладаємо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на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тло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з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паперового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або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іншого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матеріалу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.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Тло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може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бути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різноманітним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, як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і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матеріал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для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аплікацій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: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папір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, картон, фольга, тканина, фетр,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шкіра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;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природні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матеріали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: дерево, кора,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листя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, мох, стебла, солома,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лусочки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шишок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effectLst/>
              </a:rPr>
              <a:t>тощо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.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/>
          <a:srcRect b="2771"/>
          <a:stretch>
            <a:fillRect/>
          </a:stretch>
        </p:blipFill>
        <p:spPr>
          <a:xfrm>
            <a:off x="2921" y="0"/>
            <a:ext cx="91410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3725866"/>
          </a:xfrm>
        </p:spPr>
        <p:txBody>
          <a:bodyPr>
            <a:noAutofit/>
          </a:bodyPr>
          <a:lstStyle/>
          <a:p>
            <a:pPr lvl="0" algn="l"/>
            <a:r>
              <a:rPr lang="ru-RU" sz="2800" u="sng" dirty="0" smtClean="0">
                <a:effectLst/>
              </a:rPr>
              <a:t> </a:t>
            </a:r>
            <a:r>
              <a:rPr lang="uk-UA" sz="2800" u="sng" dirty="0">
                <a:solidFill>
                  <a:srgbClr val="7030A0"/>
                </a:solidFill>
              </a:rPr>
              <a:t>Аплікація з тканини </a:t>
            </a:r>
            <a:r>
              <a:rPr lang="uk-UA" sz="2800" dirty="0">
                <a:solidFill>
                  <a:srgbClr val="7030A0"/>
                </a:solidFill>
              </a:rPr>
              <a:t>— це давнє </a:t>
            </a:r>
            <a:r>
              <a:rPr lang="uk-UA" sz="2800" dirty="0" smtClean="0">
                <a:solidFill>
                  <a:srgbClr val="7030A0"/>
                </a:solidFill>
              </a:rPr>
              <a:t/>
            </a:r>
            <a:br>
              <a:rPr lang="uk-UA" sz="2800" dirty="0" smtClean="0">
                <a:solidFill>
                  <a:srgbClr val="7030A0"/>
                </a:solidFill>
              </a:rPr>
            </a:br>
            <a:r>
              <a:rPr lang="uk-UA" sz="2800" dirty="0" smtClean="0">
                <a:solidFill>
                  <a:srgbClr val="7030A0"/>
                </a:solidFill>
              </a:rPr>
              <a:t>ремесло </a:t>
            </a:r>
            <a:r>
              <a:rPr lang="uk-UA" sz="2800" dirty="0">
                <a:solidFill>
                  <a:srgbClr val="7030A0"/>
                </a:solidFill>
              </a:rPr>
              <a:t>оздоблення одягу. </a:t>
            </a:r>
            <a:r>
              <a:rPr lang="uk-UA" sz="2800" dirty="0" smtClean="0">
                <a:solidFill>
                  <a:srgbClr val="7030A0"/>
                </a:solidFill>
              </a:rPr>
              <a:t/>
            </a:r>
            <a:br>
              <a:rPr lang="uk-UA" sz="2800" dirty="0" smtClean="0">
                <a:solidFill>
                  <a:srgbClr val="7030A0"/>
                </a:solidFill>
              </a:rPr>
            </a:br>
            <a:r>
              <a:rPr lang="uk-UA" sz="2800" dirty="0" smtClean="0">
                <a:solidFill>
                  <a:srgbClr val="7030A0"/>
                </a:solidFill>
              </a:rPr>
              <a:t>У </a:t>
            </a:r>
            <a:r>
              <a:rPr lang="uk-UA" sz="2800" dirty="0">
                <a:solidFill>
                  <a:srgbClr val="7030A0"/>
                </a:solidFill>
              </a:rPr>
              <a:t>вправних руках талановитого </a:t>
            </a:r>
            <a:r>
              <a:rPr lang="uk-UA" sz="2800" dirty="0" smtClean="0">
                <a:solidFill>
                  <a:srgbClr val="7030A0"/>
                </a:solidFill>
              </a:rPr>
              <a:t/>
            </a:r>
            <a:br>
              <a:rPr lang="uk-UA" sz="2800" dirty="0" smtClean="0">
                <a:solidFill>
                  <a:srgbClr val="7030A0"/>
                </a:solidFill>
              </a:rPr>
            </a:br>
            <a:r>
              <a:rPr lang="uk-UA" sz="2800" dirty="0" smtClean="0">
                <a:solidFill>
                  <a:srgbClr val="7030A0"/>
                </a:solidFill>
              </a:rPr>
              <a:t>майстра </a:t>
            </a:r>
            <a:r>
              <a:rPr lang="uk-UA" sz="2800" dirty="0">
                <a:solidFill>
                  <a:srgbClr val="7030A0"/>
                </a:solidFill>
              </a:rPr>
              <a:t>аплікація стає мистецтвом, </a:t>
            </a:r>
            <a:r>
              <a:rPr lang="uk-UA" sz="2800" dirty="0" smtClean="0">
                <a:solidFill>
                  <a:srgbClr val="7030A0"/>
                </a:solidFill>
              </a:rPr>
              <a:t/>
            </a:r>
            <a:br>
              <a:rPr lang="uk-UA" sz="2800" dirty="0" smtClean="0">
                <a:solidFill>
                  <a:srgbClr val="7030A0"/>
                </a:solidFill>
              </a:rPr>
            </a:br>
            <a:r>
              <a:rPr lang="uk-UA" sz="2800" dirty="0" smtClean="0">
                <a:solidFill>
                  <a:srgbClr val="7030A0"/>
                </a:solidFill>
              </a:rPr>
              <a:t>її </a:t>
            </a:r>
            <a:r>
              <a:rPr lang="uk-UA" sz="2800" dirty="0">
                <a:solidFill>
                  <a:srgbClr val="7030A0"/>
                </a:solidFill>
              </a:rPr>
              <a:t>можна виконати з будь-якої тканини. Надзвичайно красивими є оформлені аплікацією </a:t>
            </a:r>
            <a:r>
              <a:rPr lang="uk-UA" sz="2800" dirty="0" smtClean="0">
                <a:solidFill>
                  <a:srgbClr val="7030A0"/>
                </a:solidFill>
              </a:rPr>
              <a:t/>
            </a:r>
            <a:br>
              <a:rPr lang="uk-UA" sz="2800" dirty="0" smtClean="0">
                <a:solidFill>
                  <a:srgbClr val="7030A0"/>
                </a:solidFill>
              </a:rPr>
            </a:br>
            <a:r>
              <a:rPr lang="uk-UA" sz="2800" dirty="0" smtClean="0">
                <a:solidFill>
                  <a:srgbClr val="7030A0"/>
                </a:solidFill>
              </a:rPr>
              <a:t>предмети </a:t>
            </a:r>
            <a:r>
              <a:rPr lang="uk-UA" sz="2800" dirty="0">
                <a:solidFill>
                  <a:srgbClr val="7030A0"/>
                </a:solidFill>
              </a:rPr>
              <a:t>домашнього вжитку: </a:t>
            </a:r>
            <a:r>
              <a:rPr lang="uk-UA" sz="2800" dirty="0" smtClean="0">
                <a:solidFill>
                  <a:srgbClr val="7030A0"/>
                </a:solidFill>
              </a:rPr>
              <a:t/>
            </a:r>
            <a:br>
              <a:rPr lang="uk-UA" sz="2800" dirty="0" smtClean="0">
                <a:solidFill>
                  <a:srgbClr val="7030A0"/>
                </a:solidFill>
              </a:rPr>
            </a:br>
            <a:r>
              <a:rPr lang="uk-UA" sz="2800" dirty="0" smtClean="0">
                <a:solidFill>
                  <a:srgbClr val="7030A0"/>
                </a:solidFill>
              </a:rPr>
              <a:t>скатертини</a:t>
            </a:r>
            <a:r>
              <a:rPr lang="uk-UA" sz="2800" dirty="0">
                <a:solidFill>
                  <a:srgbClr val="7030A0"/>
                </a:solidFill>
              </a:rPr>
              <a:t>, килими, панно, подушки, а також </a:t>
            </a:r>
            <a:r>
              <a:rPr lang="uk-UA" sz="2800" dirty="0" smtClean="0">
                <a:solidFill>
                  <a:srgbClr val="7030A0"/>
                </a:solidFill>
              </a:rPr>
              <a:t>аксесуари</a:t>
            </a:r>
            <a:r>
              <a:rPr lang="uk-UA" sz="2800" dirty="0">
                <a:solidFill>
                  <a:srgbClr val="7030A0"/>
                </a:solidFill>
              </a:rPr>
              <a:t>, сумки, одяг тощо.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sumkaj.jpg"/>
          <p:cNvPicPr>
            <a:picLocks noChangeAspect="1"/>
          </p:cNvPicPr>
          <p:nvPr/>
        </p:nvPicPr>
        <p:blipFill>
          <a:blip r:embed="rId3"/>
          <a:srcRect l="3750" t="16250" r="8750"/>
          <a:stretch>
            <a:fillRect/>
          </a:stretch>
        </p:blipFill>
        <p:spPr>
          <a:xfrm>
            <a:off x="6749274" y="136783"/>
            <a:ext cx="2394726" cy="2292085"/>
          </a:xfrm>
          <a:prstGeom prst="roundRect">
            <a:avLst/>
          </a:prstGeom>
        </p:spPr>
      </p:pic>
      <p:pic>
        <p:nvPicPr>
          <p:cNvPr id="7" name="Рисунок 6" descr="Izobrazhenie_12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355472"/>
            <a:ext cx="3286148" cy="2502528"/>
          </a:xfrm>
          <a:prstGeom prst="rect">
            <a:avLst/>
          </a:prstGeom>
        </p:spPr>
      </p:pic>
      <p:pic>
        <p:nvPicPr>
          <p:cNvPr id="8" name="Рисунок 7" descr="89540358_4826692_dekor_iz_fetra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3627428"/>
            <a:ext cx="3230572" cy="3230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Содержимое 3" descr="фон 1.jpg"/>
          <p:cNvPicPr>
            <a:picLocks noChangeAspect="1"/>
          </p:cNvPicPr>
          <p:nvPr/>
        </p:nvPicPr>
        <p:blipFill>
          <a:blip r:embed="rId2"/>
          <a:srcRect b="2771"/>
          <a:stretch>
            <a:fillRect/>
          </a:stretch>
        </p:blipFill>
        <p:spPr>
          <a:xfrm>
            <a:off x="2921" y="0"/>
            <a:ext cx="9141079" cy="6858000"/>
          </a:xfrm>
          <a:prstGeom prst="rect">
            <a:avLst/>
          </a:prstGeom>
        </p:spPr>
      </p:pic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6781800" y="457200"/>
            <a:ext cx="2133600" cy="914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4343400" y="990600"/>
            <a:ext cx="2286000" cy="914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/>
              <a:t>добір інструментів</a:t>
            </a:r>
          </a:p>
          <a:p>
            <a:pPr algn="ctr"/>
            <a:r>
              <a:rPr lang="uk-UA" sz="1400" b="1"/>
              <a:t>та матеріалів</a:t>
            </a:r>
            <a:endParaRPr lang="ru-RU" sz="1400" b="1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1676400" y="1447800"/>
            <a:ext cx="2286000" cy="914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304800" y="2590800"/>
            <a:ext cx="25146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/>
              <a:t>кріплення деталей</a:t>
            </a:r>
          </a:p>
          <a:p>
            <a:pPr algn="ctr"/>
            <a:r>
              <a:rPr lang="uk-UA" sz="1400" b="1"/>
              <a:t>до основи</a:t>
            </a:r>
            <a:endParaRPr lang="ru-RU" sz="1400" b="1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914400" y="4191000"/>
            <a:ext cx="2514600" cy="9144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3276600" y="5029200"/>
            <a:ext cx="2286000" cy="914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/>
              <a:t>оздоблення виробу</a:t>
            </a:r>
            <a:endParaRPr lang="ru-RU" sz="1400" b="1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5867400" y="5410200"/>
            <a:ext cx="2133600" cy="9144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400" b="1" dirty="0"/>
              <a:t>кінцева обробка 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 flipH="1">
            <a:off x="5562600" y="609600"/>
            <a:ext cx="1295400" cy="457200"/>
          </a:xfrm>
          <a:prstGeom prst="curvedDownArrow">
            <a:avLst>
              <a:gd name="adj1" fmla="val 56667"/>
              <a:gd name="adj2" fmla="val 11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 flipH="1">
            <a:off x="2971800" y="914400"/>
            <a:ext cx="1371600" cy="533400"/>
          </a:xfrm>
          <a:prstGeom prst="curvedDownArrow">
            <a:avLst>
              <a:gd name="adj1" fmla="val 51429"/>
              <a:gd name="adj2" fmla="val 10285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 flipH="1">
            <a:off x="838200" y="1828800"/>
            <a:ext cx="990600" cy="609600"/>
          </a:xfrm>
          <a:prstGeom prst="curvedDownArrow">
            <a:avLst>
              <a:gd name="adj1" fmla="val 32500"/>
              <a:gd name="adj2" fmla="val 6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2438400" y="3200400"/>
            <a:ext cx="838200" cy="762000"/>
          </a:xfrm>
          <a:prstGeom prst="curvedDownArrow">
            <a:avLst>
              <a:gd name="adj1" fmla="val 22000"/>
              <a:gd name="adj2" fmla="val 44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3429000" y="4267200"/>
            <a:ext cx="1219200" cy="762000"/>
          </a:xfrm>
          <a:prstGeom prst="curvedDownArrow">
            <a:avLst>
              <a:gd name="adj1" fmla="val 32000"/>
              <a:gd name="adj2" fmla="val 64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5562600" y="5105400"/>
            <a:ext cx="914400" cy="381000"/>
          </a:xfrm>
          <a:prstGeom prst="curvedDown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7185025" y="533400"/>
            <a:ext cx="127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6934200" y="685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/>
              <a:t>Розробка ескізу</a:t>
            </a:r>
            <a:endParaRPr lang="ru-RU" sz="1400" b="1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1752600" y="1600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1676400" y="1763713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400" b="1"/>
              <a:t>виготовлення шаблонів</a:t>
            </a:r>
            <a:endParaRPr lang="ru-RU" sz="1400" b="1"/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990600" y="4343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1295400" y="4267200"/>
            <a:ext cx="2192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400" b="1"/>
              <a:t>    обробка країв</a:t>
            </a:r>
          </a:p>
          <a:p>
            <a:r>
              <a:rPr lang="uk-UA" sz="1400" b="1"/>
              <a:t>деталей та основи</a:t>
            </a:r>
            <a:endParaRPr lang="ru-RU" sz="1400" b="1"/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3832225" y="5478463"/>
            <a:ext cx="104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82" name="WordArt 22"/>
          <p:cNvSpPr>
            <a:spLocks noChangeArrowheads="1" noChangeShapeType="1" noTextEdit="1"/>
          </p:cNvSpPr>
          <p:nvPr/>
        </p:nvSpPr>
        <p:spPr bwMode="auto">
          <a:xfrm>
            <a:off x="3810000" y="2362200"/>
            <a:ext cx="4572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послідовність</a:t>
            </a:r>
            <a:r>
              <a:rPr lang="ru-RU" sz="2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20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виготовлення</a:t>
            </a:r>
            <a:endParaRPr lang="ru-RU" sz="2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20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аплікації</a:t>
            </a:r>
            <a:endParaRPr lang="ru-RU" sz="2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/>
          <a:srcRect b="2771"/>
          <a:stretch>
            <a:fillRect/>
          </a:stretch>
        </p:blipFill>
        <p:spPr>
          <a:xfrm>
            <a:off x="2921" y="0"/>
            <a:ext cx="91410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Аплікація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Совеня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аші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помічники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картон основа</a:t>
            </a:r>
            <a:br>
              <a:rPr lang="ru-RU" sz="2800" b="1" dirty="0" smtClean="0"/>
            </a:br>
            <a:r>
              <a:rPr lang="ru-RU" sz="2800" b="1" dirty="0" smtClean="0"/>
              <a:t>    тканина (</a:t>
            </a:r>
            <a:r>
              <a:rPr lang="ru-RU" sz="2800" b="1" dirty="0" err="1" smtClean="0"/>
              <a:t>вовна</a:t>
            </a:r>
            <a:r>
              <a:rPr lang="ru-RU" sz="2800" b="1" dirty="0" smtClean="0"/>
              <a:t>, байка, драп)</a:t>
            </a:r>
            <a:br>
              <a:rPr lang="ru-RU" sz="2800" b="1" dirty="0" smtClean="0"/>
            </a:br>
            <a:r>
              <a:rPr lang="ru-RU" sz="2800" b="1" dirty="0" smtClean="0"/>
              <a:t>    тканина для </a:t>
            </a:r>
            <a:r>
              <a:rPr lang="ru-RU" sz="2800" b="1" dirty="0" err="1" smtClean="0"/>
              <a:t>оздоблення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клей</a:t>
            </a:r>
            <a:br>
              <a:rPr lang="ru-RU" sz="2800" b="1" dirty="0" smtClean="0"/>
            </a:br>
            <a:r>
              <a:rPr lang="ru-RU" sz="2800" b="1" dirty="0" smtClean="0"/>
              <a:t>    </a:t>
            </a:r>
            <a:r>
              <a:rPr lang="ru-RU" sz="2800" b="1" dirty="0" err="1" smtClean="0"/>
              <a:t>пензель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</a:t>
            </a:r>
            <a:r>
              <a:rPr lang="ru-RU" sz="2800" b="1" dirty="0" err="1" smtClean="0"/>
              <a:t>викрійки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</a:t>
            </a:r>
            <a:r>
              <a:rPr lang="ru-RU" sz="2800" b="1" dirty="0" err="1" smtClean="0"/>
              <a:t>олівець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</a:t>
            </a:r>
            <a:r>
              <a:rPr lang="ru-RU" sz="2800" b="1" dirty="0" err="1" smtClean="0"/>
              <a:t>крейда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pic>
        <p:nvPicPr>
          <p:cNvPr id="8" name="Рисунок 7" descr="-100-ol-100-365018-18.jpg"/>
          <p:cNvPicPr>
            <a:picLocks noChangeAspect="1"/>
          </p:cNvPicPr>
          <p:nvPr/>
        </p:nvPicPr>
        <p:blipFill>
          <a:blip r:embed="rId3"/>
          <a:srcRect l="7500" t="22500" r="5000" b="25000"/>
          <a:stretch>
            <a:fillRect/>
          </a:stretch>
        </p:blipFill>
        <p:spPr>
          <a:xfrm>
            <a:off x="5929322" y="1214422"/>
            <a:ext cx="2500330" cy="1500198"/>
          </a:xfrm>
          <a:prstGeom prst="rect">
            <a:avLst/>
          </a:prstGeom>
        </p:spPr>
      </p:pic>
      <p:pic>
        <p:nvPicPr>
          <p:cNvPr id="9" name="Рисунок 8" descr="40635.jpg"/>
          <p:cNvPicPr>
            <a:picLocks noChangeAspect="1"/>
          </p:cNvPicPr>
          <p:nvPr/>
        </p:nvPicPr>
        <p:blipFill>
          <a:blip r:embed="rId4"/>
          <a:srcRect l="23437" r="23437"/>
          <a:stretch>
            <a:fillRect/>
          </a:stretch>
        </p:blipFill>
        <p:spPr>
          <a:xfrm>
            <a:off x="4572000" y="2857496"/>
            <a:ext cx="1071570" cy="2689412"/>
          </a:xfrm>
          <a:prstGeom prst="rect">
            <a:avLst/>
          </a:prstGeom>
        </p:spPr>
      </p:pic>
      <p:pic>
        <p:nvPicPr>
          <p:cNvPr id="12" name="Рисунок 11" descr="kisto4karisovani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3857628"/>
            <a:ext cx="2252670" cy="25695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/>
          <a:srcRect b="2771"/>
          <a:stretch>
            <a:fillRect/>
          </a:stretch>
        </p:blipFill>
        <p:spPr>
          <a:xfrm>
            <a:off x="2921" y="0"/>
            <a:ext cx="91410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14290"/>
            <a:ext cx="80724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dirty="0" smtClean="0"/>
              <a:t>1</a:t>
            </a:r>
            <a:r>
              <a:rPr lang="uk-UA" sz="3200" b="1" i="1" dirty="0" smtClean="0">
                <a:solidFill>
                  <a:srgbClr val="7030A0"/>
                </a:solidFill>
              </a:rPr>
              <a:t>. Покладіть </a:t>
            </a:r>
            <a:r>
              <a:rPr lang="uk-UA" sz="3200" b="1" i="1" dirty="0">
                <a:solidFill>
                  <a:srgbClr val="7030A0"/>
                </a:solidFill>
              </a:rPr>
              <a:t>перед собою зразки тканини, що ви принесли на урок.</a:t>
            </a:r>
            <a:endParaRPr lang="ru-RU" sz="3200" b="1" i="1" dirty="0">
              <a:solidFill>
                <a:srgbClr val="7030A0"/>
              </a:solidFill>
            </a:endParaRPr>
          </a:p>
          <a:p>
            <a:pPr lvl="0"/>
            <a:r>
              <a:rPr lang="uk-UA" sz="3200" b="1" i="1" dirty="0" smtClean="0">
                <a:solidFill>
                  <a:srgbClr val="7030A0"/>
                </a:solidFill>
              </a:rPr>
              <a:t>2.  </a:t>
            </a:r>
            <a:r>
              <a:rPr lang="uk-UA" sz="3200" b="1" i="1" dirty="0">
                <a:solidFill>
                  <a:srgbClr val="7030A0"/>
                </a:solidFill>
              </a:rPr>
              <a:t>Оберіть колір тканини для майбутньої аплікації.</a:t>
            </a:r>
            <a:endParaRPr lang="ru-RU" sz="3200" b="1" i="1" dirty="0">
              <a:solidFill>
                <a:srgbClr val="7030A0"/>
              </a:solidFill>
            </a:endParaRPr>
          </a:p>
          <a:p>
            <a:pPr lvl="0"/>
            <a:r>
              <a:rPr lang="uk-UA" sz="3200" b="1" i="1" dirty="0" smtClean="0">
                <a:solidFill>
                  <a:srgbClr val="7030A0"/>
                </a:solidFill>
              </a:rPr>
              <a:t>3.  </a:t>
            </a:r>
            <a:r>
              <a:rPr lang="uk-UA" sz="3200" b="1" i="1" dirty="0">
                <a:solidFill>
                  <a:srgbClr val="7030A0"/>
                </a:solidFill>
              </a:rPr>
              <a:t>На </a:t>
            </a:r>
            <a:r>
              <a:rPr lang="uk-UA" sz="3200" b="1" i="1" dirty="0" smtClean="0">
                <a:solidFill>
                  <a:srgbClr val="7030A0"/>
                </a:solidFill>
              </a:rPr>
              <a:t>картоні-основі </a:t>
            </a:r>
            <a:r>
              <a:rPr lang="uk-UA" sz="3200" b="1" i="1" dirty="0">
                <a:solidFill>
                  <a:srgbClr val="7030A0"/>
                </a:solidFill>
              </a:rPr>
              <a:t>викладіть шаблони-викрійки деталей, олівцем </a:t>
            </a:r>
            <a:r>
              <a:rPr lang="uk-UA" sz="3200" b="1" i="1" dirty="0" smtClean="0">
                <a:solidFill>
                  <a:srgbClr val="7030A0"/>
                </a:solidFill>
              </a:rPr>
              <a:t>позначте </a:t>
            </a:r>
            <a:r>
              <a:rPr lang="uk-UA" sz="3200" b="1" i="1" dirty="0">
                <a:solidFill>
                  <a:srgbClr val="7030A0"/>
                </a:solidFill>
              </a:rPr>
              <a:t>місце їх наклеювання.</a:t>
            </a:r>
            <a:endParaRPr lang="ru-RU" sz="3200" b="1" i="1" dirty="0">
              <a:solidFill>
                <a:srgbClr val="7030A0"/>
              </a:solidFill>
            </a:endParaRPr>
          </a:p>
          <a:p>
            <a:pPr lvl="0"/>
            <a:r>
              <a:rPr lang="uk-UA" sz="3200" b="1" i="1" dirty="0" smtClean="0">
                <a:solidFill>
                  <a:srgbClr val="7030A0"/>
                </a:solidFill>
              </a:rPr>
              <a:t>4. Тканину </a:t>
            </a:r>
            <a:r>
              <a:rPr lang="uk-UA" sz="3200" b="1" i="1" dirty="0">
                <a:solidFill>
                  <a:srgbClr val="7030A0"/>
                </a:solidFill>
              </a:rPr>
              <a:t>складіть навпіл лицьовою стороною всередину.</a:t>
            </a:r>
            <a:endParaRPr lang="ru-RU" sz="3200" b="1" i="1" dirty="0">
              <a:solidFill>
                <a:srgbClr val="7030A0"/>
              </a:solidFill>
            </a:endParaRPr>
          </a:p>
          <a:p>
            <a:pPr lvl="0"/>
            <a:r>
              <a:rPr lang="uk-UA" sz="3200" b="1" i="1" dirty="0">
                <a:solidFill>
                  <a:srgbClr val="7030A0"/>
                </a:solidFill>
              </a:rPr>
              <a:t> </a:t>
            </a:r>
            <a:r>
              <a:rPr lang="uk-UA" sz="3200" b="1" i="1" dirty="0" smtClean="0">
                <a:solidFill>
                  <a:srgbClr val="7030A0"/>
                </a:solidFill>
              </a:rPr>
              <a:t>5. На </a:t>
            </a:r>
            <a:r>
              <a:rPr lang="uk-UA" sz="3200" b="1" i="1" dirty="0">
                <a:solidFill>
                  <a:srgbClr val="7030A0"/>
                </a:solidFill>
              </a:rPr>
              <a:t>виворітний бік тканини до згину прикладіть викрійку.</a:t>
            </a:r>
            <a:endParaRPr lang="ru-RU" sz="3200" b="1" i="1" dirty="0">
              <a:solidFill>
                <a:srgbClr val="7030A0"/>
              </a:solidFill>
            </a:endParaRPr>
          </a:p>
          <a:p>
            <a:pPr lvl="0"/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1.jpg"/>
          <p:cNvPicPr>
            <a:picLocks noGrp="1" noChangeAspect="1"/>
          </p:cNvPicPr>
          <p:nvPr>
            <p:ph idx="1"/>
          </p:nvPr>
        </p:nvPicPr>
        <p:blipFill>
          <a:blip r:embed="rId2"/>
          <a:srcRect b="2771"/>
          <a:stretch>
            <a:fillRect/>
          </a:stretch>
        </p:blipFill>
        <p:spPr>
          <a:xfrm>
            <a:off x="2921" y="0"/>
            <a:ext cx="91410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pic>
        <p:nvPicPr>
          <p:cNvPr id="5" name="Рисунок 4" descr="совеня.jpg"/>
          <p:cNvPicPr>
            <a:picLocks noChangeAspect="1"/>
          </p:cNvPicPr>
          <p:nvPr/>
        </p:nvPicPr>
        <p:blipFill>
          <a:blip r:embed="rId3"/>
          <a:srcRect r="45960"/>
          <a:stretch>
            <a:fillRect/>
          </a:stretch>
        </p:blipFill>
        <p:spPr>
          <a:xfrm>
            <a:off x="1643042" y="1643050"/>
            <a:ext cx="6323032" cy="43904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428604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7030A0"/>
                </a:solidFill>
              </a:rPr>
              <a:t>Обведіть крейдою та виріжте по контуру.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252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АПЛІКАЦІЯ З ТКАНИНИ.  </vt:lpstr>
      <vt:lpstr>   Тканина — виріб, одержаний на ткацькому верстаті шляхом переплетення ниток.  Тканини відрізняються між собою за кольором, блиском, прозорістю. Тканини мають розмір: товщину, довжину, ширину. Вони по-різному пропускають повітря та вбирають вологу, розриваються, зминаються та утворюють складки.</vt:lpstr>
      <vt:lpstr> Аплікація - це найдавніший вид мистецтва, тому що її виникнення відноситься до тих часів, коли з'явилися перші голки і шви на одежах зі шкір тварин. Саме тоді стали прикрашати одяг, взуття, предмети побуту, житло, і це існує у багатьох народів до нашого часу. </vt:lpstr>
      <vt:lpstr>Звернімося до слова "аплікація" і розкриємо його значення.  Що таке аплікація?  Латинське слово "аплікатіо" означає прикладання.  Аплікація -художня техніка, яка полягає в тому, що зображення, які вирізані з одного матеріалу, накладаємо на тло з паперового або іншого матеріалу. Тло може бути різноманітним, як і матеріал для аплікацій: папір, картон, фольга, тканина, фетр, шкіра; природні матеріали: дерево, кора, листя, мох, стебла, солома, лусочки шишок тощо.   </vt:lpstr>
      <vt:lpstr> Аплікація з тканини — це давнє  ремесло оздоблення одягу.  У вправних руках талановитого  майстра аплікація стає мистецтвом,  її можна виконати з будь-якої тканини. Надзвичайно красивими є оформлені аплікацією  предмети домашнього вжитку:  скатертини, килими, панно, подушки, а також аксесуари, сумки, одяг тощо.</vt:lpstr>
      <vt:lpstr>Слайд 6</vt:lpstr>
      <vt:lpstr>                               Аплікація «Совеня»        Наші помічники:     картон основа     тканина (вовна, байка, драп)     тканина для оздоблення     клей     пензель     викрійки     олівець     крейда      </vt:lpstr>
      <vt:lpstr>      </vt:lpstr>
      <vt:lpstr>      </vt:lpstr>
      <vt:lpstr>      </vt:lpstr>
      <vt:lpstr>     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АПЛІКАЦІЯ З ТКАНИНИ.</dc:title>
  <dc:creator>Master</dc:creator>
  <cp:lastModifiedBy>Master</cp:lastModifiedBy>
  <cp:revision>9</cp:revision>
  <dcterms:created xsi:type="dcterms:W3CDTF">2015-02-09T19:42:28Z</dcterms:created>
  <dcterms:modified xsi:type="dcterms:W3CDTF">2015-02-09T21:08:53Z</dcterms:modified>
</cp:coreProperties>
</file>