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sldIdLst>
    <p:sldId id="256" r:id="rId2"/>
    <p:sldId id="323" r:id="rId3"/>
    <p:sldId id="316" r:id="rId4"/>
    <p:sldId id="295" r:id="rId5"/>
    <p:sldId id="297" r:id="rId6"/>
    <p:sldId id="329" r:id="rId7"/>
    <p:sldId id="298" r:id="rId8"/>
    <p:sldId id="331" r:id="rId9"/>
    <p:sldId id="332" r:id="rId10"/>
    <p:sldId id="299" r:id="rId11"/>
    <p:sldId id="326" r:id="rId12"/>
    <p:sldId id="327" r:id="rId13"/>
    <p:sldId id="328" r:id="rId14"/>
    <p:sldId id="333" r:id="rId15"/>
    <p:sldId id="330" r:id="rId16"/>
    <p:sldId id="264" r:id="rId17"/>
    <p:sldId id="276" r:id="rId18"/>
    <p:sldId id="320" r:id="rId19"/>
    <p:sldId id="282" r:id="rId20"/>
    <p:sldId id="277" r:id="rId21"/>
    <p:sldId id="278" r:id="rId22"/>
    <p:sldId id="266" r:id="rId23"/>
    <p:sldId id="279" r:id="rId24"/>
    <p:sldId id="280" r:id="rId25"/>
    <p:sldId id="267" r:id="rId26"/>
    <p:sldId id="273" r:id="rId27"/>
    <p:sldId id="325" r:id="rId28"/>
    <p:sldId id="281" r:id="rId29"/>
    <p:sldId id="322" r:id="rId30"/>
    <p:sldId id="307" r:id="rId31"/>
    <p:sldId id="308" r:id="rId32"/>
    <p:sldId id="309" r:id="rId33"/>
    <p:sldId id="310" r:id="rId34"/>
    <p:sldId id="311" r:id="rId35"/>
    <p:sldId id="312" r:id="rId36"/>
    <p:sldId id="318" r:id="rId37"/>
    <p:sldId id="319" r:id="rId38"/>
    <p:sldId id="314" r:id="rId39"/>
    <p:sldId id="313" r:id="rId40"/>
    <p:sldId id="317" r:id="rId41"/>
    <p:sldId id="315" r:id="rId42"/>
    <p:sldId id="334" r:id="rId43"/>
    <p:sldId id="324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4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-9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A0AA4-A0AA-42F9-ABBF-9781BC61AA2F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652E56-96AD-43C1-8E3D-B6861217C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A984-07D8-4824-BF17-43D33597BBCB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D9A2-4C1A-4247-854D-739687B8C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BD49C-17FF-4C16-A076-195C3AD181AF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AE68-B010-4094-948C-42097B91D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F94D-AB7E-429A-8CA7-3B6E9B499671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BE21-1CA4-49C0-AD76-571F385FD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12A9-AFD2-4088-A856-9958E4E56D5D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B8BB-3826-4A11-80BD-F3A2BA2A2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FA61-1035-4BA4-9F6A-4B7DDF4BB8E9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AF31-363C-4AD1-B226-D30813832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72BE-2096-4ECA-8296-D1EC0AA2D05C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DEDC-EF16-4195-8DE9-478B81A2A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6DDA-7245-4C0A-810B-BD59A2B7302D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9BA4-BB82-4C46-B267-0DDAC554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15F9-9986-4679-9EB3-52D503F60B6E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163B-EB8F-4F01-B403-0CDA77F3F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032E-0E63-4D30-9C3F-AA420C0F1A98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02C1-2C7D-4DAB-B2ED-4FD321801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E6E1-9DA8-4227-9CCE-83C389977D42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D616-7EAA-40CC-87E2-D84AD8774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C668-72CF-4398-AD98-F944E240B9D9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0080-5103-44C2-A5CD-BC9619E9F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E38D-7954-4EB7-9E16-E8E89E0B895F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B75F-9500-4F70-AF29-8802EE825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2980-D83D-4691-A7CC-6953FDE27EB4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52D6-8858-4685-981F-E12678B51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AD25C-D05D-42DB-BF47-4C42FA148D0A}" type="datetimeFigureOut">
              <a:rPr lang="ru-RU"/>
              <a:pPr>
                <a:defRPr/>
              </a:pPr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E79AC-E505-48DB-8461-37277263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6525" y="476250"/>
            <a:ext cx="8770938" cy="960438"/>
          </a:xfrm>
        </p:spPr>
        <p:txBody>
          <a:bodyPr anchor="b"/>
          <a:lstStyle/>
          <a:p>
            <a:pPr algn="ctr" eaLnBrk="1" hangingPunct="1">
              <a:lnSpc>
                <a:spcPct val="75000"/>
              </a:lnSpc>
            </a:pPr>
            <a:r>
              <a:rPr lang="ru-RU" sz="4000" b="1" smtClean="0"/>
              <a:t>Гігієнічні основи раціонального режиму дня дітей</a:t>
            </a:r>
            <a:endParaRPr lang="ru-RU" sz="3600" smtClean="0"/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0" y="3276600"/>
            <a:ext cx="6950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endParaRPr lang="uk-UA" sz="2800">
              <a:solidFill>
                <a:schemeClr val="tx1"/>
              </a:solidFill>
            </a:endParaRPr>
          </a:p>
          <a:p>
            <a:pPr indent="449263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619625" y="1495425"/>
            <a:ext cx="452437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 algn="ctr">
              <a:lnSpc>
                <a:spcPct val="75000"/>
              </a:lnSpc>
            </a:pPr>
            <a:r>
              <a:rPr lang="uk-UA">
                <a:solidFill>
                  <a:schemeClr val="tx1"/>
                </a:solidFill>
              </a:rPr>
              <a:t>План</a:t>
            </a:r>
          </a:p>
          <a:p>
            <a:pPr marL="609600" indent="-609600" algn="ctr">
              <a:lnSpc>
                <a:spcPct val="75000"/>
              </a:lnSpc>
            </a:pPr>
            <a:endParaRPr lang="ru-RU" sz="1000">
              <a:solidFill>
                <a:schemeClr val="tx1"/>
              </a:solidFill>
            </a:endParaRPr>
          </a:p>
          <a:p>
            <a:pPr marL="609600" indent="-609600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Поняття режиму дня. Його фізіологічне значення. </a:t>
            </a:r>
          </a:p>
          <a:p>
            <a:pPr marL="609600" indent="-609600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Загальна характеристика основних складових режиму дня.</a:t>
            </a:r>
          </a:p>
          <a:p>
            <a:pPr marL="609600" indent="-609600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Гігієнічне нормування рухової активності дітей. </a:t>
            </a:r>
          </a:p>
          <a:p>
            <a:pPr marL="609600" indent="-609600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Гігієнічне</a:t>
            </a:r>
            <a:r>
              <a:rPr lang="ru-RU" sz="2800"/>
              <a:t> </a:t>
            </a:r>
            <a:r>
              <a:rPr lang="ru-RU" sz="2800">
                <a:solidFill>
                  <a:schemeClr val="tx1"/>
                </a:solidFill>
              </a:rPr>
              <a:t>значення загартовування.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485900"/>
            <a:ext cx="44846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319088" y="488950"/>
            <a:ext cx="8534400" cy="6227763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700"/>
              </a:spcBef>
            </a:pPr>
            <a:r>
              <a:rPr lang="uk-UA" b="1" smtClean="0"/>
              <a:t>Перебування на відкритому повітрі</a:t>
            </a:r>
            <a:r>
              <a:rPr lang="uk-UA" smtClean="0"/>
              <a:t> (прогулянки) - найбільш ефективний вид відпочинку, обумовлений підвищеною оксигенацією крові, заповненням ультрафіолетової недостатності, що дозволяє забезпечити загартовування організму і збільшення рухової активності. </a:t>
            </a:r>
          </a:p>
          <a:p>
            <a:pPr>
              <a:lnSpc>
                <a:spcPct val="75000"/>
              </a:lnSpc>
              <a:spcBef>
                <a:spcPts val="700"/>
              </a:spcBef>
            </a:pPr>
            <a:r>
              <a:rPr lang="uk-UA" smtClean="0"/>
              <a:t>Прогулянка не проводиться при температурі повітря нижче  -15°С і швидкості вітру понад 15 м/с для дітей до 4 років, а для дітей 5-7 років при температурі повітря нижче  -20°С, швидкості вітру більше 15 м/с. </a:t>
            </a:r>
            <a:endParaRPr lang="ru-RU" smtClean="0"/>
          </a:p>
        </p:txBody>
      </p:sp>
      <p:pic>
        <p:nvPicPr>
          <p:cNvPr id="25602" name="Picture 5" descr="top_f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4094163"/>
            <a:ext cx="73152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88913" y="619125"/>
            <a:ext cx="8756650" cy="6115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u="sng" smtClean="0"/>
              <a:t>Режим роботи позашкільних закладів</a:t>
            </a:r>
            <a:r>
              <a:rPr lang="uk-UA" sz="2400" smtClean="0"/>
              <a:t> повинен ураховувати дані щодо розподілу бюджету часу сучасних учнів та особливості навчальної діяльності у школі. Соціологічні та гігієнічні дослідження вважають науково-обґрунтованою таку </a:t>
            </a:r>
            <a:r>
              <a:rPr lang="uk-UA" sz="2400" b="1" i="1" smtClean="0"/>
              <a:t>тривалість вільного часу</a:t>
            </a:r>
            <a:r>
              <a:rPr lang="uk-UA" sz="2400" smtClean="0"/>
              <a:t>: серед школярів 10-13 років – 3,5-4 години на день, серед школярів 14-16 років – 3-3,5 години, у вихідні дні та дні відпочинку – 8-9 годин. </a:t>
            </a:r>
            <a:endParaRPr lang="uk-UA" sz="2400" i="1" smtClean="0"/>
          </a:p>
          <a:p>
            <a:pPr>
              <a:lnSpc>
                <a:spcPct val="80000"/>
              </a:lnSpc>
            </a:pPr>
            <a:r>
              <a:rPr lang="uk-UA" sz="2400" i="1" u="sng" smtClean="0"/>
              <a:t>Оптимальними днями для гурткової роботи є понеділок, вівторок, середа та</a:t>
            </a:r>
            <a:r>
              <a:rPr lang="uk-UA" sz="2400" u="sng" smtClean="0"/>
              <a:t> </a:t>
            </a:r>
            <a:r>
              <a:rPr lang="uk-UA" sz="2400" i="1" u="sng" smtClean="0"/>
              <a:t>четвер</a:t>
            </a:r>
            <a:r>
              <a:rPr lang="uk-UA" sz="2400" smtClean="0"/>
              <a:t>. Такий день тижня, як </a:t>
            </a:r>
            <a:r>
              <a:rPr lang="uk-UA" sz="2400" i="1" smtClean="0"/>
              <a:t>п’ятниця</a:t>
            </a:r>
            <a:r>
              <a:rPr lang="uk-UA" sz="2400" smtClean="0"/>
              <a:t> (внаслідок низької працездатності учнів та вираженої втоми їх організму) </a:t>
            </a:r>
            <a:r>
              <a:rPr lang="uk-UA" sz="2400" i="1" smtClean="0"/>
              <a:t>є неефективним для</a:t>
            </a:r>
            <a:r>
              <a:rPr lang="uk-UA" sz="2400" smtClean="0"/>
              <a:t> </a:t>
            </a:r>
            <a:r>
              <a:rPr lang="uk-UA" sz="2400" i="1" smtClean="0"/>
              <a:t>позаурочної роботи</a:t>
            </a:r>
            <a:r>
              <a:rPr lang="uk-UA" sz="2400" smtClean="0"/>
              <a:t> і може бути установлений як вихідний день у роботі закладу або використовуватися для проведення різноманітних екскурсійних та інших масових заходів.</a:t>
            </a:r>
          </a:p>
          <a:p>
            <a:pPr>
              <a:lnSpc>
                <a:spcPct val="80000"/>
              </a:lnSpc>
            </a:pPr>
            <a:r>
              <a:rPr lang="uk-UA" sz="2400" i="1" smtClean="0"/>
              <a:t>Заняття у позашкільних закладах </a:t>
            </a:r>
            <a:r>
              <a:rPr lang="uk-UA" sz="2400" smtClean="0"/>
              <a:t>обов’язково повинні проводитися з організованими перервами тривалістю не менш ніж 10–12 хвилин після кожних 30–35 хвилин (для учнів молодшого шкільного віку) та 45 хвилин (для учнів середнього та старшого шкільного віку). </a:t>
            </a:r>
            <a:endParaRPr lang="ru-RU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203200" y="369888"/>
            <a:ext cx="8501063" cy="8826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200" u="sng" smtClean="0"/>
              <a:t>Основні</a:t>
            </a:r>
            <a:r>
              <a:rPr lang="uk-UA" sz="3200" i="1" u="sng" smtClean="0"/>
              <a:t> гігієнічні принципи оптимізації вільного часу учнів </a:t>
            </a:r>
            <a:r>
              <a:rPr lang="uk-UA" sz="3200" u="sng" smtClean="0"/>
              <a:t>слід віднести:</a:t>
            </a:r>
            <a:endParaRPr lang="ru-RU" sz="3200" u="sng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80975" y="1223963"/>
            <a:ext cx="8782050" cy="54641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uk-UA" sz="2400" b="1" smtClean="0"/>
              <a:t>урахування психофізіологічних особливостей організму</a:t>
            </a:r>
            <a:r>
              <a:rPr lang="uk-UA" sz="2400" smtClean="0"/>
              <a:t>, передусім процесів формування та розвитку психофізіологічних функцій;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uk-UA" sz="2400" b="1" smtClean="0"/>
              <a:t>урахування стану здоров’я</a:t>
            </a:r>
            <a:r>
              <a:rPr lang="uk-UA" sz="2400" smtClean="0"/>
              <a:t>, особливостей особистості та </a:t>
            </a:r>
            <a:r>
              <a:rPr lang="uk-UA" sz="2400" b="1" smtClean="0"/>
              <a:t>хронобіологічних характеристик</a:t>
            </a:r>
            <a:r>
              <a:rPr lang="uk-UA" sz="2400" smtClean="0"/>
              <a:t> організму;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uk-UA" sz="2400" b="1" smtClean="0"/>
              <a:t>підвищення рухової активності</a:t>
            </a:r>
            <a:r>
              <a:rPr lang="uk-UA" sz="2400" smtClean="0"/>
              <a:t> у вільний час до оптимальних гігієнічно обґрунтованих величин;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uk-UA" sz="2400" smtClean="0"/>
              <a:t>наявність </a:t>
            </a:r>
            <a:r>
              <a:rPr lang="uk-UA" sz="2400" b="1" smtClean="0"/>
              <a:t>концептуальної моделі ефективного використання вільного часу</a:t>
            </a:r>
            <a:r>
              <a:rPr lang="uk-UA" sz="2400" smtClean="0"/>
              <a:t> (запровадження оптимального рухового режиму; використання традиційних та нетрадиційних форм фізичного виховання; проведення самостійних тренувальних занять у вільний час);</a:t>
            </a:r>
            <a:endParaRPr lang="uk-UA" sz="2400" i="1" smtClean="0"/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uk-UA" sz="2400" b="1" smtClean="0"/>
              <a:t>адекватних методів цілеспрямованого впливу на процеси розвитку особистості під час виконання позаурочної діяльності</a:t>
            </a:r>
            <a:r>
              <a:rPr lang="uk-UA" sz="2400" i="1" smtClean="0"/>
              <a:t> </a:t>
            </a:r>
            <a:r>
              <a:rPr lang="uk-UA" sz="2400" smtClean="0"/>
              <a:t>(психофізичне тренування; психотехнічні ігри; елементи традиційних форм фізичного виховання та професійно-прикладної фізичної підготовки; вправи нетрадиційних форм фізичного виховання, зокрема вправи, що покращують мозковий кровообіг, зорова, ізометрична та несиметрична гімнастика).</a:t>
            </a:r>
            <a:endParaRPr lang="ru-RU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258763" y="620713"/>
            <a:ext cx="8705850" cy="6059487"/>
          </a:xfrm>
        </p:spPr>
        <p:txBody>
          <a:bodyPr/>
          <a:lstStyle/>
          <a:p>
            <a:pPr>
              <a:lnSpc>
                <a:spcPct val="75000"/>
              </a:lnSpc>
              <a:buFont typeface="Arial" charset="0"/>
              <a:buNone/>
            </a:pPr>
            <a:r>
              <a:rPr lang="uk-UA" smtClean="0"/>
              <a:t>З метою </a:t>
            </a:r>
            <a:r>
              <a:rPr lang="uk-UA" b="1" i="1" smtClean="0"/>
              <a:t>гігієнічної оцінки режиму дня</a:t>
            </a:r>
            <a:r>
              <a:rPr lang="uk-UA" i="1" smtClean="0"/>
              <a:t> дітей і підлітків</a:t>
            </a:r>
            <a:r>
              <a:rPr lang="uk-UA" smtClean="0"/>
              <a:t> використовують методи анкетування, інтерв’ювання та хронометражних спостережень.</a:t>
            </a:r>
          </a:p>
          <a:p>
            <a:pPr>
              <a:buFont typeface="Arial" charset="0"/>
              <a:buNone/>
            </a:pPr>
            <a:r>
              <a:rPr lang="uk-UA" u="sng" smtClean="0"/>
              <a:t>У ході досліджень необхідно отримати інформацію про: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uk-UA" smtClean="0"/>
              <a:t>*</a:t>
            </a:r>
            <a:r>
              <a:rPr lang="uk-UA" b="1" smtClean="0"/>
              <a:t>наявність та тривалість у режимі дня основних режимних елементів</a:t>
            </a:r>
            <a:r>
              <a:rPr lang="uk-UA" smtClean="0"/>
              <a:t> (сон, навчальна діяльність у школі, режим харчування, відпочинок з перебуванням на свіжому повітрі, підготовка домашніх завдань, виконання домашніх обов’язків, вільний час),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uk-UA" smtClean="0"/>
              <a:t> *</a:t>
            </a:r>
            <a:r>
              <a:rPr lang="uk-UA" b="1" smtClean="0"/>
              <a:t>правильність та доцільність їх взаєморозташування</a:t>
            </a:r>
            <a:r>
              <a:rPr lang="uk-UA" smtClean="0"/>
              <a:t>,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uk-UA" smtClean="0"/>
              <a:t> *</a:t>
            </a:r>
            <a:r>
              <a:rPr lang="uk-UA" b="1" smtClean="0"/>
              <a:t>відповідність стану здоров’я, віково-статевим, анатомо-фізіологічним і функціональним особливостям</a:t>
            </a:r>
            <a:r>
              <a:rPr lang="uk-UA" smtClean="0"/>
              <a:t> організму та індивідуальним схильностям дитини.</a:t>
            </a:r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523875"/>
            <a:ext cx="7699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369" name="Group 497"/>
          <p:cNvGraphicFramePr>
            <a:graphicFrameLocks noGrp="1"/>
          </p:cNvGraphicFramePr>
          <p:nvPr/>
        </p:nvGraphicFramePr>
        <p:xfrm>
          <a:off x="131763" y="1238250"/>
          <a:ext cx="9012237" cy="4557713"/>
        </p:xfrm>
        <a:graphic>
          <a:graphicData uri="http://schemas.openxmlformats.org/drawingml/2006/table">
            <a:tbl>
              <a:tblPr/>
              <a:tblGrid>
                <a:gridCol w="2424112"/>
                <a:gridCol w="1527175"/>
                <a:gridCol w="1687513"/>
                <a:gridCol w="1687512"/>
                <a:gridCol w="1685925"/>
              </a:tblGrid>
              <a:tr h="579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Режимні моменти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9-10 років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11-12 років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13-14 років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15-16 років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3-4-й клас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5-6-й клас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7-й клас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8-9 клас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Пробудження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Ранкова гімнастика, загартовуючі процедури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Умивання, прибирання ліжка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7.30-8.00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7.30-8.00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7.30-8.00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7.30-8.00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Ранковий сніданок і допомога родині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8.00-9.00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8.00-9.00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8.00-9.00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8.00-9.00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Підготовка уроків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9.00-11.00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9.00-11.30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9.00-11.30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9.00-12.00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Вільні заняття і прогулянка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11.00-13.00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11.30-13.00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11.30-13.00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12.00-13.00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Обід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13.00-13.30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13.00-13.30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13.00-13.30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13.00-13.30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Дорога до школи (прогулянка)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13.30-14.00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13.30-14.00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13.30-14.00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13.30-14.00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Учбові заняття у школі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14.00-19.00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14.00-19.30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14.00-19.00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14.00-19.00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Дорога до дому (прогулянка)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19.00-19.30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19.30-20.00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20.00-20.30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20.00-20.30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Вечеря і вільний час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19.30-20.30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20.00-21.00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20.30-21.30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20.30-22.00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Підготовка до сну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20.30-21.00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21.00-21.30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21.30-22.00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22.00-22.30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Сон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21.00-7.30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21.30-7.30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22.00-7.30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22.30-7.30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28613" y="400050"/>
            <a:ext cx="8815387" cy="1612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uk-UA" sz="3200" b="1" i="1" u="sng" smtClean="0"/>
              <a:t>Руховою активністю</a:t>
            </a:r>
            <a:r>
              <a:rPr lang="uk-UA" sz="3200" b="1" smtClean="0"/>
              <a:t> у гігієні називають суму рухів, що виконується людиною у процесі життєдіяльності.</a:t>
            </a:r>
            <a:r>
              <a:rPr lang="uk-UA" sz="3200" smtClean="0"/>
              <a:t> </a:t>
            </a:r>
            <a:endParaRPr lang="ru-RU" sz="32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47663" y="1846263"/>
            <a:ext cx="8796337" cy="281305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600"/>
              </a:spcBef>
              <a:buFont typeface="Arial" charset="0"/>
              <a:buNone/>
            </a:pPr>
            <a:r>
              <a:rPr lang="uk-UA" sz="3200" b="1" u="sng" smtClean="0"/>
              <a:t>Рухова активність дітей і підлітків умовно ділиться на 3 частини:</a:t>
            </a:r>
            <a:endParaRPr lang="uk-UA" sz="3200" b="1" smtClean="0"/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z="3200" b="1" smtClean="0"/>
              <a:t>у процесі фізичного виховання і під час навчання;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z="3200" b="1" smtClean="0"/>
              <a:t>у процесі суспільно корисної трудової діяльності;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z="3200" b="1" smtClean="0"/>
              <a:t>у вільний час.</a:t>
            </a:r>
            <a:endParaRPr lang="ru-RU" sz="3200" b="1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4050" y="3978275"/>
            <a:ext cx="57642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85852" y="357166"/>
            <a:ext cx="6643734" cy="2357454"/>
          </a:xfrm>
          <a:prstGeom prst="ellipse">
            <a:avLst/>
          </a:prstGeom>
          <a:solidFill>
            <a:srgbClr val="FFC67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Рухова активність</a:t>
            </a:r>
            <a:r>
              <a:rPr lang="uk-UA" sz="28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складається із суми рухів, які людина виконує у процесі життєдіяльності. Розрізняють звичну і спеціально організовану рухову активність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3000375"/>
            <a:ext cx="4714875" cy="35004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звичної рухової активності</a:t>
            </a:r>
            <a:endParaRPr lang="uk-UA" sz="28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Це види рухів, спрямованих на задоволення природних потреб людини (сон, особиста гігієна, приймання їжі, зусилля, витрачені на її приготування, придбання продуктів), а також навчальну та виробничу діяльність.</a:t>
            </a:r>
            <a:endParaRPr lang="ru-RU" sz="24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7513" y="2928938"/>
            <a:ext cx="3432175" cy="350043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Спеціально організована м'язова діяльність</a:t>
            </a:r>
            <a:r>
              <a:rPr lang="uk-UA" sz="2800" b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включає різні форми занять фізичними вправами, активні пересування до садочка, школи, роботи та зі школи, садочка, роботи.</a:t>
            </a:r>
            <a:endParaRPr lang="ru-RU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57188" y="1571625"/>
            <a:ext cx="857250" cy="1500188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929563" y="1571625"/>
            <a:ext cx="857250" cy="1500188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239713" y="409575"/>
            <a:ext cx="8710612" cy="8239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200" b="1" u="sng" smtClean="0"/>
              <a:t>Основні фактори, що формують звичну рухову активність школярів:</a:t>
            </a:r>
            <a:r>
              <a:rPr lang="ru-RU" sz="3600" smtClean="0"/>
              <a:t>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0" y="1236663"/>
            <a:ext cx="9144000" cy="5621337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ru-RU" b="1" i="1" u="sng" smtClean="0"/>
              <a:t>Біологічні фактори</a:t>
            </a:r>
            <a:r>
              <a:rPr lang="ru-RU" b="1" smtClean="0"/>
              <a:t> (</a:t>
            </a:r>
            <a:r>
              <a:rPr lang="ru-RU" smtClean="0"/>
              <a:t>вік, стать, постійність внутрішнього середовища організму)</a:t>
            </a:r>
            <a:r>
              <a:rPr lang="ru-RU" b="1" smtClean="0"/>
              <a:t>.</a:t>
            </a:r>
            <a:endParaRPr lang="ru-RU" b="1" u="sng" smtClean="0"/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ru-RU" b="1" i="1" u="sng" smtClean="0"/>
              <a:t>Соціальні чинники</a:t>
            </a:r>
            <a:r>
              <a:rPr lang="ru-RU" b="1" smtClean="0"/>
              <a:t> (</a:t>
            </a:r>
            <a:r>
              <a:rPr lang="ru-RU" smtClean="0"/>
              <a:t>спосіб життя, організація навчально-виховного процесу, фізичне виховання</a:t>
            </a:r>
            <a:r>
              <a:rPr lang="ru-RU" b="1" smtClean="0"/>
              <a:t>).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ru-RU" b="1" i="1" u="sng" smtClean="0"/>
              <a:t>Гігієнічні фактори</a:t>
            </a:r>
            <a:r>
              <a:rPr lang="ru-RU" b="1" smtClean="0"/>
              <a:t>:</a:t>
            </a:r>
            <a:endParaRPr lang="ru-RU" b="1" u="sng" smtClean="0"/>
          </a:p>
          <a:p>
            <a:pPr>
              <a:lnSpc>
                <a:spcPct val="75000"/>
              </a:lnSpc>
              <a:spcBef>
                <a:spcPts val="600"/>
              </a:spcBef>
              <a:buFont typeface="Arial" charset="0"/>
              <a:buNone/>
            </a:pPr>
            <a:r>
              <a:rPr lang="ru-RU" b="1" u="sng" smtClean="0"/>
              <a:t>*сприятливі </a:t>
            </a:r>
            <a:r>
              <a:rPr lang="ru-RU" smtClean="0"/>
              <a:t>(раціональний добовий режим; правильне чергування праці і відпочинку, фізичної і розумової роботи; різноманітність засобів і форм ф.в., що використовуються ; нормальні гігієнічні умови навколишнього середовища; наявність достатніх гігієнічних навичок; правильний спосіб життя сім'ї</a:t>
            </a:r>
            <a:r>
              <a:rPr lang="ru-RU" b="1" smtClean="0"/>
              <a:t>);</a:t>
            </a:r>
            <a:endParaRPr lang="ru-RU" b="1" u="sng" smtClean="0"/>
          </a:p>
          <a:p>
            <a:pPr>
              <a:lnSpc>
                <a:spcPct val="75000"/>
              </a:lnSpc>
              <a:spcBef>
                <a:spcPts val="600"/>
              </a:spcBef>
              <a:buFont typeface="Arial" charset="0"/>
              <a:buNone/>
            </a:pPr>
            <a:r>
              <a:rPr lang="ru-RU" b="1" u="sng" smtClean="0"/>
              <a:t>*несприятливі </a:t>
            </a:r>
            <a:r>
              <a:rPr lang="ru-RU" b="1" smtClean="0"/>
              <a:t>(</a:t>
            </a:r>
            <a:r>
              <a:rPr lang="ru-RU" smtClean="0"/>
              <a:t>навчальне навантаження у школі і вдома; порушення режиму дня; відсутність умов для правильної організації ф.в.; наявність шкідливих звичок; несприятливий психологічний клімат у родині і класі).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91513" cy="739775"/>
          </a:xfrm>
        </p:spPr>
        <p:txBody>
          <a:bodyPr lIns="91430" tIns="45715" rIns="91430" bIns="45715" anchor="b"/>
          <a:lstStyle/>
          <a:p>
            <a:pPr algn="ctr" eaLnBrk="1" hangingPunct="1">
              <a:defRPr/>
            </a:pPr>
            <a:r>
              <a:rPr lang="uk-UA" alt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Види рухової активності</a:t>
            </a:r>
            <a:endParaRPr lang="ru-RU" alt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241425" y="750888"/>
            <a:ext cx="1436688" cy="847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600">
                <a:solidFill>
                  <a:schemeClr val="tx1"/>
                </a:solidFill>
              </a:rPr>
              <a:t>Недостатня</a:t>
            </a:r>
          </a:p>
          <a:p>
            <a:pPr algn="ctr"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600">
                <a:solidFill>
                  <a:schemeClr val="tx1"/>
                </a:solidFill>
              </a:rPr>
              <a:t>(гіподинамія)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397250" y="746125"/>
            <a:ext cx="2154238" cy="138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462338" y="792163"/>
            <a:ext cx="20891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300">
                <a:solidFill>
                  <a:schemeClr val="tx1"/>
                </a:solidFill>
              </a:rPr>
              <a:t>Швидке ослаблення основних процесів життєзабезпечення, зниження функціо-нальних можливостей організму</a:t>
            </a:r>
            <a:endParaRPr lang="ru-RU" altLang="ru-RU" sz="1300">
              <a:solidFill>
                <a:schemeClr val="tx1"/>
              </a:solidFill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465888" y="773113"/>
            <a:ext cx="1958975" cy="1350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6465888" y="830263"/>
            <a:ext cx="19573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300">
                <a:solidFill>
                  <a:schemeClr val="tx1"/>
                </a:solidFill>
              </a:rPr>
              <a:t>Погіршення стану здоров</a:t>
            </a:r>
            <a:r>
              <a:rPr lang="en-US" altLang="ru-RU" sz="1300">
                <a:solidFill>
                  <a:schemeClr val="tx1"/>
                </a:solidFill>
              </a:rPr>
              <a:t>`</a:t>
            </a:r>
            <a:r>
              <a:rPr lang="uk-UA" altLang="ru-RU" sz="1300">
                <a:solidFill>
                  <a:schemeClr val="tx1"/>
                </a:solidFill>
              </a:rPr>
              <a:t>я, виникнення захворювання, передчасне старіння організму</a:t>
            </a:r>
            <a:endParaRPr lang="ru-RU" altLang="ru-RU" sz="1300">
              <a:solidFill>
                <a:schemeClr val="tx1"/>
              </a:solidFill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241425" y="2055813"/>
            <a:ext cx="14351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241425" y="2122488"/>
            <a:ext cx="1501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600">
                <a:solidFill>
                  <a:schemeClr val="tx1"/>
                </a:solidFill>
              </a:rPr>
              <a:t>Мінімальна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2678113" y="2319338"/>
            <a:ext cx="405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49263" hangingPunct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6727825" y="2230438"/>
            <a:ext cx="1697038" cy="942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6727825" y="2301875"/>
            <a:ext cx="16970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300">
                <a:solidFill>
                  <a:schemeClr val="tx1"/>
                </a:solidFill>
              </a:rPr>
              <a:t>Не забезпечує суттєвих позитивних змін в організмі</a:t>
            </a:r>
            <a:endParaRPr lang="ru-RU" altLang="ru-RU" sz="1300">
              <a:solidFill>
                <a:schemeClr val="tx1"/>
              </a:solidFill>
            </a:endParaRP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1241425" y="3560763"/>
            <a:ext cx="14351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1241425" y="3624263"/>
            <a:ext cx="1501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600">
                <a:solidFill>
                  <a:schemeClr val="tx1"/>
                </a:solidFill>
              </a:rPr>
              <a:t>Оптимальна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3462338" y="3036888"/>
            <a:ext cx="1958975" cy="1633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3462338" y="3036888"/>
            <a:ext cx="20383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300">
                <a:solidFill>
                  <a:schemeClr val="tx1"/>
                </a:solidFill>
              </a:rPr>
              <a:t>Розширення резервних можливостей організму та здатність максимально ефективно використовувати їх у різних умовах</a:t>
            </a:r>
            <a:endParaRPr lang="ru-RU" altLang="ru-RU" sz="1300">
              <a:solidFill>
                <a:schemeClr val="tx1"/>
              </a:solidFill>
            </a:endParaRPr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6269038" y="3324225"/>
            <a:ext cx="2439987" cy="1541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6335713" y="3387725"/>
            <a:ext cx="22987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300">
                <a:solidFill>
                  <a:schemeClr val="tx1"/>
                </a:solidFill>
              </a:rPr>
              <a:t>Удосконалення процесів адаптації (пристосування) до умов оточуючого середовища, підвищення стійкості до впливу несприятливих чинників</a:t>
            </a:r>
            <a:endParaRPr lang="ru-RU" altLang="ru-RU" sz="1300">
              <a:solidFill>
                <a:schemeClr val="tx1"/>
              </a:solidFill>
            </a:endParaRPr>
          </a:p>
        </p:txBody>
      </p:sp>
      <p:sp>
        <p:nvSpPr>
          <p:cNvPr id="119827" name="Rectangle 19"/>
          <p:cNvSpPr>
            <a:spLocks noChangeArrowheads="1"/>
          </p:cNvSpPr>
          <p:nvPr/>
        </p:nvSpPr>
        <p:spPr bwMode="auto">
          <a:xfrm>
            <a:off x="1371600" y="5519738"/>
            <a:ext cx="1174750" cy="39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1371600" y="5519738"/>
            <a:ext cx="1304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600">
                <a:solidFill>
                  <a:schemeClr val="tx1"/>
                </a:solidFill>
              </a:rPr>
              <a:t>Надмірна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19829" name="Rectangle 21"/>
          <p:cNvSpPr>
            <a:spLocks noChangeArrowheads="1"/>
          </p:cNvSpPr>
          <p:nvPr/>
        </p:nvSpPr>
        <p:spPr bwMode="auto">
          <a:xfrm>
            <a:off x="3462338" y="5192713"/>
            <a:ext cx="1958975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3462338" y="5257800"/>
            <a:ext cx="176371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300">
                <a:solidFill>
                  <a:schemeClr val="tx1"/>
                </a:solidFill>
              </a:rPr>
              <a:t>Перевтома та перенапруження діяльності основних систем життєзабезпечення організму</a:t>
            </a:r>
            <a:endParaRPr lang="ru-RU" altLang="ru-RU" sz="1300">
              <a:solidFill>
                <a:schemeClr val="tx1"/>
              </a:solidFill>
            </a:endParaRPr>
          </a:p>
        </p:txBody>
      </p:sp>
      <p:sp>
        <p:nvSpPr>
          <p:cNvPr id="119831" name="Rectangle 23"/>
          <p:cNvSpPr>
            <a:spLocks noChangeArrowheads="1"/>
          </p:cNvSpPr>
          <p:nvPr/>
        </p:nvSpPr>
        <p:spPr bwMode="auto">
          <a:xfrm>
            <a:off x="6269038" y="5127625"/>
            <a:ext cx="2092325" cy="150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6335713" y="5127625"/>
            <a:ext cx="20256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407988" hangingPunct="0"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altLang="ru-RU" sz="1300">
                <a:solidFill>
                  <a:schemeClr val="tx1"/>
                </a:solidFill>
              </a:rPr>
              <a:t>Розвиток передпато-логічних змін та пато-логічних станів (навіть таких, які призводять до смертельних випадків)</a:t>
            </a:r>
            <a:endParaRPr lang="ru-RU" altLang="ru-RU" sz="1300">
              <a:solidFill>
                <a:schemeClr val="tx1"/>
              </a:solidFill>
            </a:endParaRPr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>
            <a:off x="2678113" y="3821113"/>
            <a:ext cx="784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49263" hangingPunct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9834" name="Line 26"/>
          <p:cNvSpPr>
            <a:spLocks noChangeShapeType="1"/>
          </p:cNvSpPr>
          <p:nvPr/>
        </p:nvSpPr>
        <p:spPr bwMode="auto">
          <a:xfrm>
            <a:off x="5421313" y="3821113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49263" hangingPunct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9835" name="Line 27"/>
          <p:cNvSpPr>
            <a:spLocks noChangeShapeType="1"/>
          </p:cNvSpPr>
          <p:nvPr/>
        </p:nvSpPr>
        <p:spPr bwMode="auto">
          <a:xfrm>
            <a:off x="2547938" y="57165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49263" hangingPunct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>
            <a:off x="5421313" y="5780088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49263" hangingPunct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9837" name="Line 29"/>
          <p:cNvSpPr>
            <a:spLocks noChangeShapeType="1"/>
          </p:cNvSpPr>
          <p:nvPr/>
        </p:nvSpPr>
        <p:spPr bwMode="auto">
          <a:xfrm>
            <a:off x="2678113" y="12080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49263" hangingPunct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9838" name="Line 30"/>
          <p:cNvSpPr>
            <a:spLocks noChangeShapeType="1"/>
          </p:cNvSpPr>
          <p:nvPr/>
        </p:nvSpPr>
        <p:spPr bwMode="auto">
          <a:xfrm>
            <a:off x="5551488" y="10779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49263" hangingPunct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255588" y="341313"/>
            <a:ext cx="8888412" cy="101282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4000" b="1" u="sng" smtClean="0"/>
              <a:t>Оздоровча функція школи</a:t>
            </a:r>
            <a:r>
              <a:rPr lang="ru-RU" sz="4000" smtClean="0"/>
              <a:t> </a:t>
            </a:r>
            <a:r>
              <a:rPr lang="ru-RU" sz="4000" b="1" smtClean="0"/>
              <a:t>реалізується через: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0" y="1284288"/>
            <a:ext cx="9144000" cy="53498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ru-RU" smtClean="0"/>
              <a:t>• </a:t>
            </a:r>
            <a:r>
              <a:rPr lang="ru-RU" sz="3200" b="1" smtClean="0"/>
              <a:t>Підвищення неспецифічної стійкості організму до шкідливих факторів зовнішнього середовища.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ru-RU" sz="3200" b="1" smtClean="0"/>
              <a:t>• Стимулювання процесів росту і розвитку.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ru-RU" sz="3200" b="1" smtClean="0"/>
              <a:t>• Удосконалення реакцій терморегуляції.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ru-RU" sz="3200" b="1" smtClean="0"/>
              <a:t>• Своєчасне формування рухового аналізатора і стимулювання розвитку основних фізичних якостей.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ru-RU" sz="3200" b="1" smtClean="0"/>
              <a:t>• Нормалізація діяльності окремих органів і систем.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ru-RU" sz="3200" b="1" smtClean="0"/>
              <a:t>• Підвищення тонусу кори головного мозку, формування позитивних емоцій.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571480"/>
            <a:ext cx="7286676" cy="1000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uk-UA" sz="28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зона оптимального функціонування системи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2214563"/>
            <a:ext cx="2786062" cy="4357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Порівняльні норми</a:t>
            </a:r>
            <a:r>
              <a:rPr lang="uk-UA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rgbClr val="A3541F"/>
                </a:solidFill>
                <a:latin typeface="Times New Roman" pitchFamily="18" charset="0"/>
                <a:cs typeface="Times New Roman" pitchFamily="18" charset="0"/>
              </a:rPr>
              <a:t>визначення таких норм - у знаходженні середніх величин і стандартних відхилень певної групи людей</a:t>
            </a:r>
            <a:endParaRPr lang="ru-RU" sz="2800">
              <a:solidFill>
                <a:srgbClr val="A354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63" y="2928938"/>
            <a:ext cx="2571750" cy="3500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Індивідуальні норми</a:t>
            </a:r>
            <a:r>
              <a:rPr lang="uk-UA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400">
                <a:solidFill>
                  <a:srgbClr val="A3541F"/>
                </a:solidFill>
                <a:latin typeface="Times New Roman" pitchFamily="18" charset="0"/>
                <a:cs typeface="Times New Roman" pitchFamily="18" charset="0"/>
              </a:rPr>
              <a:t>засновані на порівнянні показників однієї і тієї самої особи у різних станах</a:t>
            </a:r>
            <a:endParaRPr lang="ru-RU" sz="2400">
              <a:solidFill>
                <a:srgbClr val="A354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63" y="2357438"/>
            <a:ext cx="2643187" cy="4286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Належні норми</a:t>
            </a:r>
            <a:r>
              <a:rPr lang="uk-U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встановлюються на підставі вимог, які висуваються людині умовами життя, професією, побутовими умовами і т. ін.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00250" y="1571625"/>
            <a:ext cx="642938" cy="64293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7" name="Стрелка вниз 6"/>
          <p:cNvSpPr/>
          <p:nvPr/>
        </p:nvSpPr>
        <p:spPr>
          <a:xfrm>
            <a:off x="4143375" y="1571625"/>
            <a:ext cx="857250" cy="135731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8" name="Стрелка вниз 7"/>
          <p:cNvSpPr/>
          <p:nvPr/>
        </p:nvSpPr>
        <p:spPr>
          <a:xfrm>
            <a:off x="6715125" y="1571625"/>
            <a:ext cx="642938" cy="78581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628650" y="515938"/>
            <a:ext cx="7886700" cy="6108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i="1" u="sng" smtClean="0"/>
              <a:t>Критерій оптимальної норми рухової активності</a:t>
            </a:r>
            <a:r>
              <a:rPr lang="ru-RU" sz="3600" b="1" smtClean="0"/>
              <a:t> – надійність функціонування усіх систем організму, здатність адекватно реагувати на умови, навколишнього середовища, що змінюються.</a:t>
            </a:r>
          </a:p>
          <a:p>
            <a:pPr>
              <a:buFont typeface="Arial" charset="0"/>
              <a:buNone/>
            </a:pPr>
            <a:r>
              <a:rPr lang="ru-RU" sz="3600" b="1" smtClean="0"/>
              <a:t>Порушення гомеостазу та неадекватність реакцій вказують на вихід за межі оптимальної норми, що, у підсумку, приводить до погіршення здоров’я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311150" y="147638"/>
            <a:ext cx="6594475" cy="43942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200" b="1" i="1" u="sng" smtClean="0"/>
              <a:t>Гігієнічна норма рухової активності дітей і підлітків</a:t>
            </a:r>
            <a:r>
              <a:rPr lang="uk-UA" sz="3200" b="1" i="1" smtClean="0"/>
              <a:t> – це науково обгрунтовані кількісні параметри, що цілком задовольняють біологічну потребу зростаючого організму у рухах і сприяють процесам росту, розвитку, зміцненню здоров'я дітей і підлітків.</a:t>
            </a:r>
            <a:endParaRPr lang="ru-RU" sz="3200" b="1" i="1" smtClean="0"/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338" y="4219575"/>
            <a:ext cx="42862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44463" y="260350"/>
            <a:ext cx="8999537" cy="153828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3200" b="1" smtClean="0"/>
              <a:t>Особливу важливість у шкільному віці мають вікові норми, які розглядаються як порівняльні (контрольні) для оцінки індивідуальної рухової активності.</a:t>
            </a:r>
            <a:r>
              <a:rPr lang="ru-RU" sz="3600" smtClean="0"/>
              <a:t> 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sz="half" idx="1"/>
          </p:nvPr>
        </p:nvSpPr>
        <p:spPr>
          <a:xfrm>
            <a:off x="0" y="1760538"/>
            <a:ext cx="8939213" cy="1141412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600"/>
              </a:spcBef>
              <a:buFont typeface="Arial" charset="0"/>
              <a:buNone/>
            </a:pPr>
            <a:r>
              <a:rPr lang="ru-RU" sz="2400" smtClean="0"/>
              <a:t>Р. Силла (1984) нормує рухову активність за часом, витраченим на виконання рухів різної інтенсивності, класифікує види діяльності залежно від кратності підвищення обміну речовин щодо рівня основного обміну (табл). </a:t>
            </a:r>
          </a:p>
        </p:txBody>
      </p:sp>
      <p:graphicFrame>
        <p:nvGraphicFramePr>
          <p:cNvPr id="40978" name="Group 18"/>
          <p:cNvGraphicFramePr>
            <a:graphicFrameLocks noGrp="1"/>
          </p:cNvGraphicFramePr>
          <p:nvPr>
            <p:ph sz="half" idx="2"/>
          </p:nvPr>
        </p:nvGraphicFramePr>
        <p:xfrm>
          <a:off x="193675" y="2922588"/>
          <a:ext cx="8785225" cy="3681412"/>
        </p:xfrm>
        <a:graphic>
          <a:graphicData uri="http://schemas.openxmlformats.org/drawingml/2006/table">
            <a:tbl>
              <a:tblPr/>
              <a:tblGrid>
                <a:gridCol w="1685925"/>
                <a:gridCol w="4540250"/>
                <a:gridCol w="2559050"/>
              </a:tblGrid>
              <a:tr h="5000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інтенсивності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діяльності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Кратність підвищення обміну речовин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Відсутність рухів у положенні лежачи.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Спокійна діяльність сидячи.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Дуже легке фізичне навантаження (повільна ходьба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км/год, уроки праці, повільна їзда на велосипеді й ін.).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Легке фізичне навантаження (рухливі ігри, зарядка, танці тощо.)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Середнє фізичне навантаження (інтенсивний біг, спортивні ігри й ін.)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Більше фізичне навантаження (біг із близькою до граничної й граничною швидкістю та ін.)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9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10 і більше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1"/>
          </p:nvPr>
        </p:nvSpPr>
        <p:spPr>
          <a:xfrm>
            <a:off x="207963" y="382588"/>
            <a:ext cx="8691562" cy="2847975"/>
          </a:xfrm>
        </p:spPr>
        <p:txBody>
          <a:bodyPr/>
          <a:lstStyle/>
          <a:p>
            <a:pPr>
              <a:lnSpc>
                <a:spcPct val="75000"/>
              </a:lnSpc>
              <a:buFont typeface="Arial" charset="0"/>
              <a:buNone/>
            </a:pPr>
            <a:r>
              <a:rPr lang="ru-RU" b="1" i="1" u="sng" smtClean="0"/>
              <a:t>Критичний поріг рухової активності</a:t>
            </a:r>
            <a:r>
              <a:rPr lang="ru-RU" b="1" smtClean="0"/>
              <a:t> дітей, достатній для забезпечення оздоровчого ефекту, становить 3-4 ккал•кг-1•доба-1 і відповідає заняттю фізичними вправами середнього чи високого рівня інтенсивності тривалістю 20-40 хв.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ru-RU" b="1" smtClean="0"/>
              <a:t>Такий обсяг добової рухової активності рекомендовано як мінімальний, як оптимальний пропонують 60 хв на день. </a:t>
            </a:r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3273425"/>
            <a:ext cx="4591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149225" y="747713"/>
            <a:ext cx="8994775" cy="685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2800" b="1" smtClean="0"/>
              <a:t>Шкала оцінки сумарної добової активності дітей 5-17 років (за А.Г.Сухарєвим)</a:t>
            </a:r>
            <a:endParaRPr lang="ru-RU" sz="2800" b="1" smtClean="0"/>
          </a:p>
        </p:txBody>
      </p:sp>
      <p:graphicFrame>
        <p:nvGraphicFramePr>
          <p:cNvPr id="42081" name="Group 97"/>
          <p:cNvGraphicFramePr>
            <a:graphicFrameLocks noGrp="1"/>
          </p:cNvGraphicFramePr>
          <p:nvPr/>
        </p:nvGraphicFramePr>
        <p:xfrm>
          <a:off x="0" y="1625600"/>
          <a:ext cx="8883650" cy="4775200"/>
        </p:xfrm>
        <a:graphic>
          <a:graphicData uri="http://schemas.openxmlformats.org/drawingml/2006/table">
            <a:tbl>
              <a:tblPr/>
              <a:tblGrid>
                <a:gridCol w="2220913"/>
                <a:gridCol w="2220912"/>
                <a:gridCol w="2220913"/>
                <a:gridCol w="2220912"/>
              </a:tblGrid>
              <a:tr h="331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ік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років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нка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рухової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активност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іє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норма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перк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КДж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8,6-10,5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тис. кроків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годин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4,5-5,5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10,6-12,5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15-20,5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хлопці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12,6-14,5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3,5-4,5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дівчата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12,6-13,5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3,5-4,5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309563"/>
            <a:ext cx="8377238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0" y="223838"/>
            <a:ext cx="9144000" cy="44926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800" b="1" smtClean="0"/>
              <a:t>Зовнішні ознаки втоми у школярів при виконанні фізичних вправ (</a:t>
            </a:r>
            <a:r>
              <a:rPr lang="uk-UA" sz="1800" b="1" smtClean="0"/>
              <a:t>за</a:t>
            </a:r>
            <a:r>
              <a:rPr lang="ru-RU" sz="1800" b="1" smtClean="0"/>
              <a:t> В.К. Велітченко, Г.І. Погадаеву, 1998)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 flipV="1">
            <a:off x="0" y="-219075"/>
            <a:ext cx="9144000" cy="90487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endParaRPr lang="ru-RU" sz="800" smtClean="0"/>
          </a:p>
        </p:txBody>
      </p:sp>
      <p:graphicFrame>
        <p:nvGraphicFramePr>
          <p:cNvPr id="45112" name="Group 56"/>
          <p:cNvGraphicFramePr>
            <a:graphicFrameLocks noGrp="1"/>
          </p:cNvGraphicFramePr>
          <p:nvPr/>
        </p:nvGraphicFramePr>
        <p:xfrm>
          <a:off x="0" y="777875"/>
          <a:ext cx="9144000" cy="5929313"/>
        </p:xfrm>
        <a:graphic>
          <a:graphicData uri="http://schemas.openxmlformats.org/drawingml/2006/table">
            <a:tbl>
              <a:tblPr/>
              <a:tblGrid>
                <a:gridCol w="1466850"/>
                <a:gridCol w="1860550"/>
                <a:gridCol w="2282825"/>
                <a:gridCol w="353377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Ознаки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Невелике фізіологічне стомлення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Значне стомлення (гостра перевтома 1 ступеню)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Різка перевтома (гостра перевтома 2 ступеню)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Окрас шкіри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Невелике почервоніння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Значне почервоніння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Різке почервоніння, зблідніння, синюшність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Пітливість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Невелика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Велика (вище пояса)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Різка (нижче пояса), виступ солей на шкірі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Дихання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Прискорене (до 22-26 за 1 хв на рівнині і до 36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підйомі у гору)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Прискорене (38-46 за 1 хв), поверхневе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Дуже часте дихання (більше 50-60 разів за 1 хв), через рот, що переходить у окремі подихи, які змінюються безладним диханням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Рух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Бадьора хода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Невпевнений крок, легке погойдування при ходьбі, відставання на марші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Різкі погойдування при ходьбі, поява некоординованих рухів. Відмова від подальшого руху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Загальний вигляд, відчуття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Звичайний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Втомлений вираз обличчя, невелика сутулість. Зниження інтересу до навколишнього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Виснажений вираз обличчя, сильна сутулість (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от-от упаде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 Апатія, скарги на дуже сильну слабкість (до прострації). Прискорене серцебиття, головний біль, печія в грудях, нудота, блювота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Міміка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Спокійна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Напружена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Перекручена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Увага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Чітке, безпомилкове виконання вказівок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Неточність у виконанні команд, помилки при зміні напрямку руху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Уповільнене, неправильне виконання команд. Сприймаються тільки голосні команди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Пульс, уд/хв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110-150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160-180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180-200 і більше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55625"/>
            <a:ext cx="7958137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242888"/>
            <a:ext cx="87725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171450" y="574675"/>
            <a:ext cx="8820150" cy="61595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400" b="1" smtClean="0"/>
              <a:t>Діти дошкільного та молодшого шкільного віку надзвичайно чутливі до зміни режиму дня.</a:t>
            </a:r>
            <a:r>
              <a:rPr lang="ru-RU" sz="2400" smtClean="0"/>
              <a:t> Це пов’язане з активним формуванням у цьому віці кори головного мозку, нервові клітини якого не можуть довго перебувати в активному стані. Тому порушення режиму знижують працездатність організму, спричинюють розлади діяльності і поведінки дітей, які стають роздратованими, інколи, вередливими. </a:t>
            </a:r>
          </a:p>
          <a:p>
            <a:pPr>
              <a:lnSpc>
                <a:spcPct val="75000"/>
              </a:lnSpc>
            </a:pPr>
            <a:r>
              <a:rPr lang="ru-RU" sz="2400" b="1" smtClean="0"/>
              <a:t>Чим менша дитина, слабша її нервова система, тим важливіше дотримання встановленого порядку зміни видів діяльності</a:t>
            </a:r>
            <a:r>
              <a:rPr lang="ru-RU" sz="2400" smtClean="0"/>
              <a:t>. На думку К. Ушинського, "головний закон дитячої природи можна висловити так: дитина вимагає діяльності невпинно і втомлюється не діяльністю, а її одноманітністю і однобічністю. Змусьте дитину сидіти — вона дуже швидко втомиться, лежати — те саме, йти вона довго не може, не може довго ні говорити, ні співати, ні читати, і менш за все довго думати; але вона бавиться і рухається цілий день, змінює і змішує усі ці діяльності і не втомлюється ні на хвилину, а міцного дитячого сну достатньо, щоб відновити сили на майбутній день”.</a:t>
            </a:r>
            <a:r>
              <a:rPr lang="uk-UA" sz="2400" smtClean="0"/>
              <a:t> </a:t>
            </a:r>
            <a:endParaRPr lang="ru-RU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392113"/>
            <a:ext cx="8915400" cy="2809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u="sng" smtClean="0"/>
              <a:t>Загартовування</a:t>
            </a:r>
            <a:r>
              <a:rPr lang="ru-RU" sz="2800" b="1" smtClean="0"/>
              <a:t> - це система тренування адаптаційних механізмів пристосування до добових, сезонних, поступових або раптових змін мікроклімату, освітленості, магнітних та електричних полів Землі, що виникли у процесі еволюції, з метою підвищення опірності організму до зовнішніх впливів.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182563" y="3292475"/>
            <a:ext cx="8961437" cy="34242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200" b="1" i="1" u="sng" smtClean="0"/>
              <a:t>Загартовування</a:t>
            </a:r>
            <a:r>
              <a:rPr lang="uk-UA" sz="3200" b="1" smtClean="0"/>
              <a:t> - система гігієнічних заходів, спрямованих на підвищення стійкості організму до несприятливих впливів різних метеорологічних факторів (холоду, тепла, сонячної радіації, зниженого атмосферного тиску).</a:t>
            </a:r>
            <a:endParaRPr lang="ru-RU" sz="3200" b="1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>
          <a:xfrm>
            <a:off x="125413" y="155575"/>
            <a:ext cx="9018587" cy="11874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600" b="1" i="1" u="sng" smtClean="0"/>
              <a:t>Гігієнічне значення загартовування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165100" y="1419225"/>
            <a:ext cx="8978900" cy="5438775"/>
          </a:xfrm>
        </p:spPr>
        <p:txBody>
          <a:bodyPr/>
          <a:lstStyle/>
          <a:p>
            <a:r>
              <a:rPr lang="uk-UA" sz="3200" b="1" smtClean="0"/>
              <a:t>загартовування - це своєрідне тренування всього організму, насамперед, теплорегуляційного апарата, до дії різних метеофакторів;</a:t>
            </a:r>
          </a:p>
          <a:p>
            <a:r>
              <a:rPr lang="uk-UA" sz="3200" b="1" smtClean="0"/>
              <a:t>загартовування дозволяє зберегти на довгі роки високу працездатність; </a:t>
            </a:r>
          </a:p>
          <a:p>
            <a:r>
              <a:rPr lang="uk-UA" sz="3200" b="1" smtClean="0"/>
              <a:t>загартовування відіграє важливу роль у профілактиці простудних захворювань.</a:t>
            </a:r>
            <a:endParaRPr lang="ru-RU" sz="3200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0" y="428625"/>
            <a:ext cx="9144000" cy="6205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b="1" i="1" u="sng" smtClean="0"/>
              <a:t>Сутність загартовування</a:t>
            </a:r>
            <a:r>
              <a:rPr lang="uk-UA" b="1" smtClean="0"/>
              <a:t> полягає у тому, що при багаторазовому впливі спеціальних подразників, під впливом нервової регуляції формуються певні функціональні системи, що забезпечують пристосувальний ефект організму. </a:t>
            </a:r>
          </a:p>
          <a:p>
            <a:pPr>
              <a:lnSpc>
                <a:spcPct val="80000"/>
              </a:lnSpc>
            </a:pPr>
            <a:r>
              <a:rPr lang="uk-UA" b="1" smtClean="0"/>
              <a:t>При цьому пристосувальні реакції відбуваються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b="1" smtClean="0"/>
              <a:t>*у нервовій системі;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b="1" smtClean="0"/>
              <a:t>*у ендокринному апараті;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b="1" smtClean="0"/>
              <a:t>*на рівні тканин, органів, клітин.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b="1" smtClean="0"/>
              <a:t>(</a:t>
            </a:r>
            <a:r>
              <a:rPr lang="uk-UA" smtClean="0"/>
              <a:t>Н-д, при повторному й систематичному застосуванні холодної води → ↑ теплопродукція, ↑ </a:t>
            </a:r>
            <a:r>
              <a:rPr lang="en-US" smtClean="0"/>
              <a:t>t</a:t>
            </a:r>
            <a:r>
              <a:rPr lang="uk-UA" smtClean="0"/>
              <a:t>˚ шкіри → стає товщим її роговий шар → ↓ інтенсивність подразнення закладених у ній рецепторів → ↑ стійкість організму до дії низької температури</a:t>
            </a:r>
            <a:r>
              <a:rPr lang="uk-UA" b="1" smtClean="0"/>
              <a:t>).</a:t>
            </a:r>
            <a:endParaRPr lang="ru-RU" b="1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>
          <a:xfrm>
            <a:off x="161925" y="355600"/>
            <a:ext cx="8828088" cy="1698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u="sng" smtClean="0"/>
              <a:t>Специфічний ефект</a:t>
            </a:r>
            <a:r>
              <a:rPr lang="ru-RU" sz="2800" b="1" smtClean="0"/>
              <a:t> </a:t>
            </a:r>
            <a:r>
              <a:rPr lang="uk-UA" sz="2800" b="1" i="1" u="sng" smtClean="0"/>
              <a:t>загартовування</a:t>
            </a:r>
            <a:r>
              <a:rPr lang="ru-RU" sz="2800" b="1" smtClean="0"/>
              <a:t> полягає у підвищенні стійкості організму саме до холоду, тобто до його впливу, використовується у процесі загартовування.</a:t>
            </a:r>
            <a:r>
              <a:rPr lang="ru-RU" sz="2800" smtClean="0"/>
              <a:t> 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2001838"/>
            <a:ext cx="8847138" cy="46243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uk-UA" b="1" smtClean="0"/>
              <a:t>Таким чином, </a:t>
            </a:r>
            <a:r>
              <a:rPr lang="uk-UA" b="1" i="1" u="sng" smtClean="0"/>
              <a:t>у результаті загартовування:</a:t>
            </a:r>
            <a:r>
              <a:rPr lang="uk-UA" b="1" smtClean="0"/>
              <a:t> 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uk-UA" smtClean="0"/>
              <a:t>організм одержує можливість зберігати сталість </a:t>
            </a:r>
            <a:r>
              <a:rPr lang="en-US" smtClean="0"/>
              <a:t>t</a:t>
            </a:r>
            <a:r>
              <a:rPr lang="uk-UA" smtClean="0"/>
              <a:t>˚ тіла; 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uk-UA" smtClean="0"/>
              <a:t>удосконалюються гомеостатичні реакції організму; 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uk-UA" smtClean="0"/>
              <a:t>розширюється діапазон допустимих коливань внутрішнього середовища.</a:t>
            </a:r>
            <a:r>
              <a:rPr lang="uk-UA" b="1" smtClean="0"/>
              <a:t> </a:t>
            </a:r>
            <a:endParaRPr lang="uk-UA" b="1" i="1" u="sng" smtClean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uk-UA" b="1" i="1" u="sng" smtClean="0"/>
              <a:t>Неспецифічний ефект загартовування</a:t>
            </a:r>
            <a:r>
              <a:rPr lang="uk-UA" b="1" smtClean="0"/>
              <a:t> проявляється, головним чином, у його оздоровчому впливі на організм. Процедури, що загартовують, сприяють підвищенню фізичної й розумової працездатності, зміцнюють здоров’я, знижують захворюваність.</a:t>
            </a:r>
            <a:endParaRPr lang="ru-RU" b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225425" y="419100"/>
            <a:ext cx="8656638" cy="62976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b="1" i="1" u="sng" smtClean="0"/>
              <a:t>До пасивного загартовування</a:t>
            </a:r>
            <a:r>
              <a:rPr lang="ru-RU" b="1" smtClean="0"/>
              <a:t> </a:t>
            </a:r>
            <a:r>
              <a:rPr lang="ru-RU" smtClean="0"/>
              <a:t>відносяться кліматогеографічне розташування, соціальні умови життя та умови діяльності.</a:t>
            </a:r>
            <a:r>
              <a:rPr lang="ru-RU" b="1" smtClean="0"/>
              <a:t> Пасивне загартовування відбувається у людей, що постійно проживають у певних кліматичних умовах </a:t>
            </a:r>
            <a:r>
              <a:rPr lang="ru-RU" i="1" smtClean="0"/>
              <a:t>(н-д, у жителів півночі, що проживають у холодному кліматі дещо підвищується стійкість до холоду, у жителів арідної зони (райони з постійною високою температурою) - до спеки).</a:t>
            </a:r>
            <a:r>
              <a:rPr lang="ru-RU" b="1" smtClean="0"/>
              <a:t> Ефективність пасивного загартовування невелика. </a:t>
            </a:r>
          </a:p>
          <a:p>
            <a:pPr>
              <a:lnSpc>
                <a:spcPct val="75000"/>
              </a:lnSpc>
            </a:pPr>
            <a:r>
              <a:rPr lang="ru-RU" b="1" i="1" u="sng" smtClean="0"/>
              <a:t>До активного загартовування</a:t>
            </a:r>
            <a:r>
              <a:rPr lang="ru-RU" b="1" smtClean="0"/>
              <a:t> </a:t>
            </a:r>
            <a:r>
              <a:rPr lang="ru-RU" smtClean="0"/>
              <a:t>відноситься загартовування, яке ґрунтується на систематичному застосуванні штучно створених і дозованих температурних чинників</a:t>
            </a:r>
            <a:r>
              <a:rPr lang="ru-RU" b="1" smtClean="0"/>
              <a:t>. До них належать: сонячні ванни, повітряні ванни, обливання холодною водою, купання в холодній воді, лазні, «моржування» та інші види.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244475" y="519113"/>
            <a:ext cx="8720138" cy="6178550"/>
          </a:xfrm>
        </p:spPr>
        <p:txBody>
          <a:bodyPr/>
          <a:lstStyle/>
          <a:p>
            <a:r>
              <a:rPr lang="ru-RU" sz="3200" b="1" i="1" u="sng" smtClean="0"/>
              <a:t>При загальному загартовуванні</a:t>
            </a:r>
            <a:r>
              <a:rPr lang="ru-RU" sz="3200" b="1" smtClean="0"/>
              <a:t> температурний подразник діє на усю поверхню тіла. </a:t>
            </a:r>
          </a:p>
          <a:p>
            <a:r>
              <a:rPr lang="ru-RU" sz="3200" b="1" i="1" u="sng" smtClean="0"/>
              <a:t>При місцевому загартовуванні</a:t>
            </a:r>
            <a:r>
              <a:rPr lang="ru-RU" sz="3200" b="1" smtClean="0"/>
              <a:t> температурному впливу піддаються лише обмежені ділянки поверхні тіла, н-д, ноги (ванна для ніг), шия (обтирання шиї) та інше. Його використовують для загартовування найбільш вразливих до холоду ділянок тіла, або, коли загальне загартовування неможливе у зв’язку з якимось причинами.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77813"/>
            <a:ext cx="869315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342900"/>
            <a:ext cx="840740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61925"/>
            <a:ext cx="8389938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193675" y="434975"/>
            <a:ext cx="8831263" cy="9731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600" b="1" i="1" u="sng" smtClean="0"/>
              <a:t>Гігієнічні принципи загартовування </a:t>
            </a:r>
            <a:r>
              <a:rPr lang="uk-UA" sz="2800" b="1" i="1" u="sng" smtClean="0"/>
              <a:t>(основні):</a:t>
            </a:r>
            <a:r>
              <a:rPr lang="ru-RU" sz="2800" smtClean="0"/>
              <a:t> 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0" y="1436688"/>
            <a:ext cx="9144000" cy="525145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500"/>
              </a:spcBef>
            </a:pPr>
            <a:r>
              <a:rPr lang="ru-RU" b="1" smtClean="0"/>
              <a:t>1. </a:t>
            </a:r>
            <a:r>
              <a:rPr lang="ru-RU" b="1" u="sng" smtClean="0"/>
              <a:t>Поступове збільшення дозування</a:t>
            </a:r>
            <a:r>
              <a:rPr lang="ru-RU" b="1" smtClean="0"/>
              <a:t> чинників загартовування. Дозування повинно бути таким, щоб організм на нього реагував. Якщо при даному дозуванні організм на нього не реагує, то не буде проявлятись ефект пристосування до подразника. </a:t>
            </a:r>
          </a:p>
          <a:p>
            <a:pPr>
              <a:lnSpc>
                <a:spcPct val="75000"/>
              </a:lnSpc>
              <a:spcBef>
                <a:spcPts val="500"/>
              </a:spcBef>
            </a:pPr>
            <a:r>
              <a:rPr lang="ru-RU" b="1" smtClean="0"/>
              <a:t>2. </a:t>
            </a:r>
            <a:r>
              <a:rPr lang="ru-RU" b="1" u="sng" smtClean="0"/>
              <a:t>Принцип регулярності</a:t>
            </a:r>
            <a:r>
              <a:rPr lang="ru-RU" b="1" smtClean="0"/>
              <a:t>. Він зобов’язує систематично повторювати дії загартовування протягом всього життя. </a:t>
            </a:r>
          </a:p>
          <a:p>
            <a:pPr>
              <a:lnSpc>
                <a:spcPct val="75000"/>
              </a:lnSpc>
              <a:spcBef>
                <a:spcPts val="500"/>
              </a:spcBef>
            </a:pPr>
            <a:r>
              <a:rPr lang="ru-RU" b="1" smtClean="0"/>
              <a:t>3. </a:t>
            </a:r>
            <a:r>
              <a:rPr lang="ru-RU" b="1" u="sng" smtClean="0"/>
              <a:t>Принцип урахування індивідуальних особливостей</a:t>
            </a:r>
            <a:r>
              <a:rPr lang="ru-RU" b="1" smtClean="0"/>
              <a:t> організму, рівня його здоров’я, ступенів сприйняття дії чинників загартовування та чутливості до них. </a:t>
            </a:r>
          </a:p>
          <a:p>
            <a:pPr>
              <a:lnSpc>
                <a:spcPct val="75000"/>
              </a:lnSpc>
              <a:spcBef>
                <a:spcPts val="500"/>
              </a:spcBef>
            </a:pPr>
            <a:r>
              <a:rPr lang="ru-RU" b="1" smtClean="0"/>
              <a:t>4. </a:t>
            </a:r>
            <a:r>
              <a:rPr lang="ru-RU" b="1" u="sng" smtClean="0"/>
              <a:t>Принцип багатофакторності</a:t>
            </a:r>
            <a:r>
              <a:rPr lang="ru-RU" b="1" smtClean="0"/>
              <a:t>. Він рекомендує використовувати при загартовуванні декілька фізичних агентів з метою оптимального оздоровлення.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114300" y="566738"/>
            <a:ext cx="8924925" cy="629126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400" b="1" smtClean="0"/>
              <a:t>Режим дня</a:t>
            </a:r>
            <a:r>
              <a:rPr lang="ru-RU" sz="2400" smtClean="0"/>
              <a:t> — правильний розподіл у часі головних процесів життєдіяльності дитини</a:t>
            </a:r>
            <a:r>
              <a:rPr lang="ru-RU" sz="2400" b="1" smtClean="0"/>
              <a:t>.</a:t>
            </a:r>
          </a:p>
          <a:p>
            <a:pPr>
              <a:lnSpc>
                <a:spcPct val="75000"/>
              </a:lnSpc>
            </a:pPr>
            <a:r>
              <a:rPr lang="uk-UA" sz="2400" b="1" i="1" smtClean="0"/>
              <a:t>Режим дня</a:t>
            </a:r>
            <a:r>
              <a:rPr lang="uk-UA" sz="2400" smtClean="0"/>
              <a:t> - це чіткий розпорядок життя протягом доби, що передбачає чергування неспання і сну, а також раціональну організацію різних видів діяльності. Правильний, відповідний віковим можливостям дитини режим зміцнює здоров'я, забезпечує працездатність, успішне здійснення різноманітної діяльності, охороняє від перевтоми. </a:t>
            </a:r>
            <a:endParaRPr lang="ru-RU" sz="2400" smtClean="0"/>
          </a:p>
          <a:p>
            <a:pPr>
              <a:lnSpc>
                <a:spcPct val="75000"/>
              </a:lnSpc>
            </a:pPr>
            <a:r>
              <a:rPr lang="ru-RU" sz="2400" smtClean="0"/>
              <a:t>Розвивальний і виховний ефект режиму заснований на принципі ритмічності, згідно з яким усі заняття мають відповідати ритму життєдіяльності організму. </a:t>
            </a:r>
          </a:p>
          <a:p>
            <a:pPr>
              <a:lnSpc>
                <a:spcPct val="75000"/>
              </a:lnSpc>
            </a:pPr>
            <a:r>
              <a:rPr lang="ru-RU" sz="2400" smtClean="0"/>
              <a:t>Режим змінюється залежно від віку, стану здоров’я, особливостей виховання дітей у сім’ї й шкільному закладі. Завдяки йому діти звикають у певний час спати, їсти, гратися, навчатися, що зумовлює утворення і закріплення у корі головного мозку системи умовних «рефлексів на час» (І. Павлов). У певний час (залежно від режиму дня) організм виявляє відповідну рефлекторну діяльність, тому необхідно правильно розподілити у часі усі процеси життєдіяльності дитини.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131763" y="527050"/>
            <a:ext cx="8778875" cy="8159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uk-UA" sz="3600" b="1" i="1" u="sng" smtClean="0"/>
              <a:t>Гігієнічні принципи загартовування </a:t>
            </a:r>
            <a:r>
              <a:rPr lang="uk-UA" sz="2800" b="1" i="1" u="sng" smtClean="0"/>
              <a:t>(додаткові) за </a:t>
            </a:r>
            <a:r>
              <a:rPr lang="ru-RU" sz="2800" b="1" i="1" u="sng" smtClean="0"/>
              <a:t>А. Подшибякіним</a:t>
            </a:r>
            <a:r>
              <a:rPr lang="uk-UA" sz="2800" b="1" i="1" u="sng" smtClean="0"/>
              <a:t>:</a:t>
            </a:r>
            <a:endParaRPr lang="ru-RU" sz="2800" b="1" i="1" u="sng" smtClean="0"/>
          </a:p>
        </p:txBody>
      </p:sp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>
          <a:xfrm>
            <a:off x="134938" y="1439863"/>
            <a:ext cx="9009062" cy="5418137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ru-RU" sz="2400" b="1" smtClean="0"/>
              <a:t>1. </a:t>
            </a:r>
            <a:r>
              <a:rPr lang="ru-RU" sz="2400" b="1" u="sng" smtClean="0"/>
              <a:t>Принцип поліградаційності</a:t>
            </a:r>
            <a:r>
              <a:rPr lang="ru-RU" sz="2400" b="1" smtClean="0"/>
              <a:t>. Він передбачає тренування організму до дії слабких та сильних, коротких та довготривалих, середніх за силою та тривалістю чинників охолодження, щоб виробити готовність організму до реакції на широкий перепад температур. </a:t>
            </a:r>
          </a:p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ru-RU" sz="2400" b="1" smtClean="0"/>
              <a:t>2. </a:t>
            </a:r>
            <a:r>
              <a:rPr lang="ru-RU" sz="2400" b="1" u="sng" smtClean="0"/>
              <a:t>Принцип регламентації рівня теплопродукції</a:t>
            </a:r>
            <a:r>
              <a:rPr lang="ru-RU" sz="2400" b="1" smtClean="0"/>
              <a:t> організму ( регламентує процедури як у спокої, так і при різній РА). </a:t>
            </a:r>
          </a:p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ru-RU" sz="2400" b="1" smtClean="0"/>
              <a:t>3. </a:t>
            </a:r>
            <a:r>
              <a:rPr lang="ru-RU" sz="2400" b="1" u="sng" smtClean="0"/>
              <a:t>Принцип співвідношення загального та місцевого загартовування</a:t>
            </a:r>
            <a:r>
              <a:rPr lang="ru-RU" sz="2400" b="1" smtClean="0"/>
              <a:t> (найбільш стійкий ефект, коли вплив як на найбільш вразливі частини тіла, так і на усе тіло у цілому). </a:t>
            </a:r>
          </a:p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ru-RU" sz="2400" b="1" smtClean="0"/>
              <a:t>4. </a:t>
            </a:r>
            <a:r>
              <a:rPr lang="ru-RU" sz="2400" b="1" u="sng" smtClean="0"/>
              <a:t>Принцип урахування попередньої діяльності організму</a:t>
            </a:r>
            <a:r>
              <a:rPr lang="ru-RU" sz="2400" b="1" smtClean="0"/>
              <a:t> (зменшення дози дії агенту загартовування через можливу сумарну реакцію організму на загартовування за рахунок залишкових змін (процесів, які залишають слід), що викликані м’язовими навантаженнями, а також незвичними емоційними та психічними навантаженнями, інтелектуальною діяльністю. </a:t>
            </a:r>
          </a:p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ru-RU" sz="2400" b="1" smtClean="0"/>
              <a:t>5. </a:t>
            </a:r>
            <a:r>
              <a:rPr lang="ru-RU" sz="2400" b="1" u="sng" smtClean="0"/>
              <a:t>Принцип переривання</a:t>
            </a:r>
            <a:r>
              <a:rPr lang="ru-RU" sz="2400" b="1" smtClean="0"/>
              <a:t> (при використанні протягом дня декількох чинників загартовування необхідно робити перерву, щоб уникнути перевантаження організму від холоду або тепла.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6081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200" b="1" smtClean="0"/>
              <a:t>Критерієм оцінки ефективності процедур загартовування слугують суб’єктивні та об’єктивні показники реакції шкіри </a:t>
            </a:r>
            <a:r>
              <a:rPr lang="ru-RU" sz="2400" b="1" smtClean="0"/>
              <a:t>(за М.А. Гончаровою, 2002)</a:t>
            </a:r>
            <a:r>
              <a:rPr lang="ru-RU" sz="2400" smtClean="0"/>
              <a:t>  </a:t>
            </a:r>
          </a:p>
        </p:txBody>
      </p:sp>
      <p:graphicFrame>
        <p:nvGraphicFramePr>
          <p:cNvPr id="62489" name="Group 25"/>
          <p:cNvGraphicFramePr>
            <a:graphicFrameLocks noGrp="1"/>
          </p:cNvGraphicFramePr>
          <p:nvPr>
            <p:ph idx="4294967295"/>
          </p:nvPr>
        </p:nvGraphicFramePr>
        <p:xfrm>
          <a:off x="271463" y="2146300"/>
          <a:ext cx="8637587" cy="3989388"/>
        </p:xfrm>
        <a:graphic>
          <a:graphicData uri="http://schemas.openxmlformats.org/drawingml/2006/table">
            <a:tbl>
              <a:tblPr/>
              <a:tblGrid>
                <a:gridCol w="2943225"/>
                <a:gridCol w="2628900"/>
                <a:gridCol w="3065462"/>
              </a:tblGrid>
              <a:tr h="7159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Реакція шкіри на процедуру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 впливу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 з корекції програм загартовування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початку охолодження вона на кроткий час зблідне, а потім червоніє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0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Позитивний ефект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Виражена слабко, помітні збліднення і почервоніння відсутні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055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Недостатність впливу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Потрібно трохи понизити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˚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або збільшити тривалість процедури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Різке збліднення шкіри, синюшність, почуття сильного ознобу і тремтіння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Несприятливий ефект, що сигналізує про переохолодження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Підвищити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˚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або скоротити тривалість процедури, або те і інше 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11150"/>
            <a:ext cx="8689975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450"/>
            <a:ext cx="9144000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450"/>
            <a:ext cx="9144000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34938" y="287338"/>
            <a:ext cx="8837612" cy="6570662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600"/>
              </a:spcBef>
              <a:buFont typeface="Arial" charset="0"/>
              <a:buNone/>
            </a:pPr>
            <a:r>
              <a:rPr lang="uk-UA" b="1" i="1" u="sng" smtClean="0"/>
              <a:t>Фізіологічною основою</a:t>
            </a:r>
            <a:r>
              <a:rPr lang="uk-UA" smtClean="0"/>
              <a:t>, що визначає характер і тривалість діяльності, є </a:t>
            </a:r>
            <a:r>
              <a:rPr lang="uk-UA" b="1" i="1" u="sng" smtClean="0"/>
              <a:t>рівень працездатності клітин кори головного мозку</a:t>
            </a:r>
            <a:r>
              <a:rPr lang="uk-UA" smtClean="0"/>
              <a:t>, тому так </a:t>
            </a:r>
            <a:r>
              <a:rPr lang="uk-UA" u="sng" smtClean="0"/>
              <a:t>важливо не перевищувати межу працездатності центральної нервової системи</a:t>
            </a:r>
            <a:r>
              <a:rPr lang="uk-UA" smtClean="0"/>
              <a:t>, а також забезпечити повне функціональне відновлення її після роботи. </a:t>
            </a:r>
          </a:p>
          <a:p>
            <a:pPr>
              <a:lnSpc>
                <a:spcPct val="75000"/>
              </a:lnSpc>
              <a:spcBef>
                <a:spcPts val="600"/>
              </a:spcBef>
              <a:buFont typeface="Arial" charset="0"/>
              <a:buNone/>
            </a:pPr>
            <a:r>
              <a:rPr lang="uk-UA" smtClean="0"/>
              <a:t>Ступінь морфофункціональної зрілості організму, визначає зміст режиму дня і тривалість </a:t>
            </a:r>
            <a:r>
              <a:rPr lang="uk-UA" u="sng" smtClean="0"/>
              <a:t>основних його елементів</a:t>
            </a:r>
            <a:r>
              <a:rPr lang="uk-UA" smtClean="0"/>
              <a:t>, серед яких виділяють наступні: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mtClean="0"/>
              <a:t>- Сон;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mtClean="0"/>
              <a:t>- Перебування на відкритому повітрі (прогулянки);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mtClean="0"/>
              <a:t>- Виховна та навчальна діяльність;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mtClean="0"/>
              <a:t>- Ігрова діяльність і заняття за власним вибором (читання, заняття музикою, малюванням та іншої творчої діяльністю, спорт);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mtClean="0"/>
              <a:t>- Самообслуговування, допомога родині;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mtClean="0"/>
              <a:t>- Прийоми їжі; 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uk-UA" smtClean="0"/>
              <a:t>- Особиста гігієна. </a:t>
            </a: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98438" y="635000"/>
            <a:ext cx="8755062" cy="6062663"/>
          </a:xfrm>
        </p:spPr>
        <p:txBody>
          <a:bodyPr/>
          <a:lstStyle/>
          <a:p>
            <a:pPr>
              <a:lnSpc>
                <a:spcPct val="75000"/>
              </a:lnSpc>
              <a:buFont typeface="Arial" charset="0"/>
              <a:buNone/>
            </a:pPr>
            <a:r>
              <a:rPr lang="uk-UA" b="1" smtClean="0"/>
              <a:t>Режимні елементи мають на меті чіткий початок і закінчення (сон, харчування, активність, тривалість навчального процесу, фізичне навантаження ), розробляються під вік і фізичний розвиток. </a:t>
            </a:r>
            <a:endParaRPr lang="uk-UA" b="1" u="sng" smtClean="0"/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uk-UA" b="1" u="sng" smtClean="0"/>
              <a:t>Основні гігієнічні константи раціонального дня школяра:</a:t>
            </a:r>
            <a:r>
              <a:rPr lang="uk-UA" b="1" smtClean="0"/>
              <a:t> </a:t>
            </a:r>
          </a:p>
          <a:p>
            <a:pPr>
              <a:lnSpc>
                <a:spcPct val="75000"/>
              </a:lnSpc>
            </a:pPr>
            <a:r>
              <a:rPr lang="uk-UA" b="1" smtClean="0"/>
              <a:t>Відповідність виконання діяльності у чітко запланований час. </a:t>
            </a:r>
          </a:p>
          <a:p>
            <a:pPr>
              <a:lnSpc>
                <a:spcPct val="75000"/>
              </a:lnSpc>
            </a:pPr>
            <a:r>
              <a:rPr lang="uk-UA" b="1" smtClean="0"/>
              <a:t>Правильне чергування навчання і трудової діяльності, а також фізичного навантаження. </a:t>
            </a:r>
          </a:p>
          <a:p>
            <a:pPr>
              <a:lnSpc>
                <a:spcPct val="75000"/>
              </a:lnSpc>
            </a:pPr>
            <a:r>
              <a:rPr lang="uk-UA" b="1" smtClean="0"/>
              <a:t>Регулярне харчування. </a:t>
            </a:r>
          </a:p>
          <a:p>
            <a:pPr>
              <a:lnSpc>
                <a:spcPct val="75000"/>
              </a:lnSpc>
            </a:pPr>
            <a:r>
              <a:rPr lang="uk-UA" b="1" smtClean="0"/>
              <a:t>Заняття фізичною культурою і спортом. </a:t>
            </a:r>
          </a:p>
          <a:p>
            <a:pPr>
              <a:lnSpc>
                <a:spcPct val="75000"/>
              </a:lnSpc>
            </a:pPr>
            <a:r>
              <a:rPr lang="uk-UA" b="1" smtClean="0"/>
              <a:t>Перебіг сну (повноцінний і достатній). </a:t>
            </a:r>
            <a:endParaRPr lang="ru-RU" b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279400" y="723900"/>
            <a:ext cx="8434388" cy="6021388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uk-UA" b="1" smtClean="0"/>
              <a:t>Сон</a:t>
            </a:r>
            <a:r>
              <a:rPr lang="uk-UA" smtClean="0"/>
              <a:t> забезпечує повне функціональне відновлення усіх систем організму. Фізіологічна потреба у сні дітей різного віку залежить від особливості їх нервової системи та стану здоров'я. 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uk-UA" smtClean="0"/>
              <a:t>Повноцінний нічний сон важливий і для дошкільнят, і для школярів. 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ru-RU" smtClean="0"/>
              <a:t>Дітям з ослабленим здоров’ям, які швидко втомлюються, з підвищеною збудливістю нервової системи, необхідний також </a:t>
            </a:r>
            <a:r>
              <a:rPr lang="ru-RU" b="1" smtClean="0"/>
              <a:t>денний сон</a:t>
            </a:r>
            <a:r>
              <a:rPr lang="ru-RU" smtClean="0"/>
              <a:t> тривалістю 1-1,5 год. Крім того, фахівці рекомендують денний сон усім першокласникам (у період </a:t>
            </a:r>
            <a:r>
              <a:rPr lang="ru-RU" b="1" smtClean="0"/>
              <a:t>гострої адаптації до навчання</a:t>
            </a:r>
            <a:r>
              <a:rPr lang="ru-RU" smtClean="0"/>
              <a:t> його можна подовжити до 2 год). 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ru-RU" smtClean="0"/>
              <a:t>Загальна тривалість нічного сну молодшого школяра має становити 10-10,5 год.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415925"/>
            <a:ext cx="8429625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2569</Words>
  <Application>Microsoft Office PowerPoint</Application>
  <PresentationFormat>Экран (4:3)</PresentationFormat>
  <Paragraphs>331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 Light</vt:lpstr>
      <vt:lpstr>Calibri</vt:lpstr>
      <vt:lpstr>Georgia</vt:lpstr>
      <vt:lpstr>Times New Roman</vt:lpstr>
      <vt:lpstr>Wingdings</vt:lpstr>
      <vt:lpstr>Symbol</vt:lpstr>
      <vt:lpstr>Тема Office</vt:lpstr>
      <vt:lpstr>Гігієнічні основи раціонального режиму дня дітей</vt:lpstr>
      <vt:lpstr>Оздоровча функція школи реалізується через: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Основні гігієнічні принципи оптимізації вільного часу учнів слід віднести:</vt:lpstr>
      <vt:lpstr>Слайд 13</vt:lpstr>
      <vt:lpstr>Слайд 14</vt:lpstr>
      <vt:lpstr>Слайд 15</vt:lpstr>
      <vt:lpstr>Руховою активністю у гігієні називають суму рухів, що виконується людиною у процесі життєдіяльності. </vt:lpstr>
      <vt:lpstr>Слайд 17</vt:lpstr>
      <vt:lpstr>Основні фактори, що формують звичну рухову активність школярів: </vt:lpstr>
      <vt:lpstr>Види рухової активності</vt:lpstr>
      <vt:lpstr>Слайд 20</vt:lpstr>
      <vt:lpstr>Слайд 21</vt:lpstr>
      <vt:lpstr>Гігієнічна норма рухової активності дітей і підлітків – це науково обгрунтовані кількісні параметри, що цілком задовольняють біологічну потребу зростаючого організму у рухах і сприяють процесам росту, розвитку, зміцненню здоров'я дітей і підлітків.</vt:lpstr>
      <vt:lpstr>Особливу важливість у шкільному віці мають вікові норми, які розглядаються як порівняльні (контрольні) для оцінки індивідуальної рухової активності. </vt:lpstr>
      <vt:lpstr>Слайд 24</vt:lpstr>
      <vt:lpstr>Шкала оцінки сумарної добової активності дітей 5-17 років (за А.Г.Сухарєвим)</vt:lpstr>
      <vt:lpstr>Слайд 26</vt:lpstr>
      <vt:lpstr>Зовнішні ознаки втоми у школярів при виконанні фізичних вправ (за В.К. Велітченко, Г.І. Погадаеву, 1998)</vt:lpstr>
      <vt:lpstr>Слайд 28</vt:lpstr>
      <vt:lpstr>Слайд 29</vt:lpstr>
      <vt:lpstr>Загартовування - це система тренування адаптаційних механізмів пристосування до добових, сезонних, поступових або раптових змін мікроклімату, освітленості, магнітних та електричних полів Землі, що виникли у процесі еволюції, з метою підвищення опірності організму до зовнішніх впливів.</vt:lpstr>
      <vt:lpstr>Гігієнічне значення загартовування </vt:lpstr>
      <vt:lpstr>Слайд 32</vt:lpstr>
      <vt:lpstr>Специфічний ефект загартовування полягає у підвищенні стійкості організму саме до холоду, тобто до його впливу, використовується у процесі загартовування. </vt:lpstr>
      <vt:lpstr>Слайд 34</vt:lpstr>
      <vt:lpstr>Слайд 35</vt:lpstr>
      <vt:lpstr>Слайд 36</vt:lpstr>
      <vt:lpstr>Слайд 37</vt:lpstr>
      <vt:lpstr>Слайд 38</vt:lpstr>
      <vt:lpstr>Гігієнічні принципи загартовування (основні): </vt:lpstr>
      <vt:lpstr>Гігієнічні принципи загартовування (додаткові) за А. Подшибякіним:</vt:lpstr>
      <vt:lpstr>Критерієм оцінки ефективності процедур загартовування слугують суб’єктивні та об’єктивні показники реакції шкіри (за М.А. Гончаровою, 2002)  </vt:lpstr>
      <vt:lpstr>Слайд 42</vt:lpstr>
      <vt:lpstr>Слайд 43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</cp:lastModifiedBy>
  <cp:revision>42</cp:revision>
  <dcterms:created xsi:type="dcterms:W3CDTF">2016-11-12T15:02:45Z</dcterms:created>
  <dcterms:modified xsi:type="dcterms:W3CDTF">2021-11-14T20:31:02Z</dcterms:modified>
</cp:coreProperties>
</file>