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7" r:id="rId2"/>
    <p:sldId id="264" r:id="rId3"/>
    <p:sldId id="353" r:id="rId4"/>
    <p:sldId id="302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283" r:id="rId14"/>
    <p:sldId id="357" r:id="rId15"/>
    <p:sldId id="305" r:id="rId16"/>
    <p:sldId id="306" r:id="rId17"/>
    <p:sldId id="260" r:id="rId18"/>
    <p:sldId id="261" r:id="rId19"/>
    <p:sldId id="303" r:id="rId20"/>
    <p:sldId id="358" r:id="rId21"/>
    <p:sldId id="354" r:id="rId22"/>
    <p:sldId id="355" r:id="rId23"/>
    <p:sldId id="356" r:id="rId24"/>
    <p:sldId id="290" r:id="rId25"/>
    <p:sldId id="359" r:id="rId26"/>
    <p:sldId id="36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99"/>
    <a:srgbClr val="CC0099"/>
    <a:srgbClr val="CC0000"/>
    <a:srgbClr val="003300"/>
    <a:srgbClr val="FFFF00"/>
    <a:srgbClr val="BBE0E3"/>
    <a:srgbClr val="4EA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3" autoAdjust="0"/>
    <p:restoredTop sz="94660"/>
  </p:normalViewPr>
  <p:slideViewPr>
    <p:cSldViewPr>
      <p:cViewPr varScale="1">
        <p:scale>
          <a:sx n="58" d="100"/>
          <a:sy n="58" d="100"/>
        </p:scale>
        <p:origin x="166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4C8B26-BB99-4279-91A0-D891111096D6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E62488-73A3-4985-A68F-A9A2A2312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70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9DC9-DEFD-4A49-990F-05A068B6D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3784-E25C-49A8-8481-5E7D12AE2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68B42-D5DC-4BAD-AC77-738AFA632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22C32-EAAA-4C0E-BB25-646C19D76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B1E77-EEAB-462A-9F22-F11C8323D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5E2E-0798-4D9C-BB75-F6330499E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829F-6884-4A0B-BC45-CFFBFBD7C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95967-678F-488C-A14F-C98E80C66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0DB2-F5F6-46D5-B625-07C5EFFEE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ADA0-1634-453F-99F5-3E4D79081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89E5D-B195-46AE-880B-2A5BDC288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D9091-DF3D-4E71-8481-91D6193E6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4A33E6-A91F-43D0-9358-78DFD0C56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2.gi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Relationship Id="rId9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image" Target="../media/image18.jpe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18.jpe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slide" Target="slide8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4.png"/><Relationship Id="rId9" Type="http://schemas.openxmlformats.org/officeDocument/2006/relationships/image" Target="../media/image35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7.png"/><Relationship Id="rId10" Type="http://schemas.openxmlformats.org/officeDocument/2006/relationships/image" Target="../media/image39.png"/><Relationship Id="rId4" Type="http://schemas.openxmlformats.org/officeDocument/2006/relationships/image" Target="../media/image36.wmf"/><Relationship Id="rId9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slide" Target="slide1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0.wmf"/><Relationship Id="rId10" Type="http://schemas.openxmlformats.org/officeDocument/2006/relationships/image" Target="../media/image35.gi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1480"/>
            <a:ext cx="8064896" cy="177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600" b="1" kern="10" dirty="0" err="1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Циліндр</a:t>
            </a:r>
            <a:r>
              <a:rPr lang="ru-RU" sz="6600" b="1" kern="1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br>
              <a:rPr lang="ru-RU" sz="6600" b="1" kern="1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6600" b="1" kern="10" dirty="0" err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Роз</a:t>
            </a:r>
            <a:r>
              <a:rPr lang="ru-RU" sz="6600" b="1" kern="10" dirty="0" err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Symbol"/>
              </a:rPr>
              <a:t></a:t>
            </a:r>
            <a:r>
              <a:rPr lang="ru-RU" sz="6600" b="1" kern="10" dirty="0" err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вязок</a:t>
            </a:r>
            <a:r>
              <a:rPr lang="ru-RU" sz="6600" b="1" kern="1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задач</a:t>
            </a:r>
            <a:r>
              <a:rPr lang="ru-RU" sz="6600" b="1" kern="10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ru-RU" sz="66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ahnschrift SemiBold SemiConden" pitchFamily="34" charset="0"/>
            </a:endParaRPr>
          </a:p>
        </p:txBody>
      </p:sp>
      <p:pic>
        <p:nvPicPr>
          <p:cNvPr id="4" name="Picture 4" descr="небоскреб япо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76872"/>
            <a:ext cx="8229600" cy="4366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772400" cy="1858962"/>
          </a:xfrm>
        </p:spPr>
        <p:txBody>
          <a:bodyPr/>
          <a:lstStyle/>
          <a:p>
            <a:pPr eaLnBrk="1" hangingPunct="1"/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№2.6: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Обчислить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бокову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щого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3052763"/>
            <a:ext cx="3773488" cy="30337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а) </a:t>
            </a:r>
            <a:r>
              <a:rPr lang="ru-RU" sz="4800" dirty="0" smtClean="0"/>
              <a:t>15</a:t>
            </a:r>
            <a:r>
              <a:rPr lang="el-GR" sz="4800" dirty="0" smtClean="0"/>
              <a:t>π</a:t>
            </a:r>
            <a:r>
              <a:rPr lang="ru-RU" sz="4800" dirty="0" smtClean="0"/>
              <a:t>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б) 30</a:t>
            </a:r>
            <a:r>
              <a:rPr lang="el-GR" sz="4800" dirty="0" smtClean="0"/>
              <a:t>π</a:t>
            </a:r>
            <a:r>
              <a:rPr lang="ru-RU" sz="4800" dirty="0" smtClean="0"/>
              <a:t>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в) 48</a:t>
            </a:r>
            <a:r>
              <a:rPr lang="el-GR" sz="4800" dirty="0" smtClean="0"/>
              <a:t>π</a:t>
            </a:r>
            <a:r>
              <a:rPr lang="ru-RU" sz="4800" dirty="0" smtClean="0"/>
              <a:t>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5334000" y="2438400"/>
            <a:ext cx="2514600" cy="4267200"/>
          </a:xfrm>
          <a:prstGeom prst="can">
            <a:avLst>
              <a:gd name="adj" fmla="val 42424"/>
            </a:avLst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flipV="1">
            <a:off x="6705600" y="25908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 rot="-1526862">
            <a:off x="6242050" y="2314575"/>
            <a:ext cx="1216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Arial" charset="0"/>
              </a:rPr>
              <a:t>3см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 rot="-5400000">
            <a:off x="5138738" y="3852863"/>
            <a:ext cx="1065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Arial" charset="0"/>
              </a:rPr>
              <a:t>5см</a:t>
            </a: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 rot="-1526862">
            <a:off x="6248400" y="2286000"/>
            <a:ext cx="1216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Arial" charset="0"/>
              </a:rPr>
              <a:t>3см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848600" cy="1752600"/>
          </a:xfrm>
        </p:spPr>
        <p:txBody>
          <a:bodyPr/>
          <a:lstStyle/>
          <a:p>
            <a:pPr eaLnBrk="1" hangingPunct="1"/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№2.7: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Обчислити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3052763"/>
            <a:ext cx="3773488" cy="30337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а) </a:t>
            </a:r>
            <a:r>
              <a:rPr lang="ru-RU" sz="4800" dirty="0" smtClean="0"/>
              <a:t>32</a:t>
            </a:r>
            <a:r>
              <a:rPr lang="el-GR" sz="4800" dirty="0" smtClean="0"/>
              <a:t>π</a:t>
            </a:r>
            <a:r>
              <a:rPr lang="ru-RU" sz="4800" dirty="0" smtClean="0"/>
              <a:t>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б) 24</a:t>
            </a:r>
            <a:r>
              <a:rPr lang="el-GR" sz="4800" dirty="0" smtClean="0"/>
              <a:t>π</a:t>
            </a:r>
            <a:r>
              <a:rPr lang="ru-RU" sz="4800" dirty="0" smtClean="0"/>
              <a:t>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в) 16</a:t>
            </a:r>
            <a:r>
              <a:rPr lang="el-GR" sz="4800" dirty="0" smtClean="0"/>
              <a:t>π</a:t>
            </a:r>
            <a:r>
              <a:rPr lang="ru-RU" sz="4800" dirty="0" smtClean="0"/>
              <a:t>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5181600" y="2362200"/>
            <a:ext cx="2514600" cy="4267200"/>
          </a:xfrm>
          <a:prstGeom prst="can">
            <a:avLst>
              <a:gd name="adj" fmla="val 42424"/>
            </a:avLst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6400800" y="25146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 rot="-1526862">
            <a:off x="5873750" y="2259013"/>
            <a:ext cx="1298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Arial" charset="0"/>
              </a:rPr>
              <a:t>2см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 rot="-5400000">
            <a:off x="5064125" y="4232275"/>
            <a:ext cx="1065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Arial" charset="0"/>
              </a:rPr>
              <a:t>6см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908720"/>
            <a:ext cx="8077200" cy="1782763"/>
          </a:xfrm>
        </p:spPr>
        <p:txBody>
          <a:bodyPr/>
          <a:lstStyle/>
          <a:p>
            <a:pPr eaLnBrk="1" hangingPunct="1"/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площадь осевого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перерізу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радіуса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1см и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твірної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3см?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3365500"/>
            <a:ext cx="7693025" cy="2720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dirty="0" smtClean="0"/>
              <a:t>а) </a:t>
            </a:r>
            <a:r>
              <a:rPr lang="ru-RU" sz="4800" dirty="0" smtClean="0"/>
              <a:t>6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б) 3 см</a:t>
            </a:r>
            <a:r>
              <a:rPr lang="ru-RU" sz="4800" baseline="30000" dirty="0" smtClean="0"/>
              <a:t>2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в) 6</a:t>
            </a:r>
            <a:r>
              <a:rPr lang="el-GR" sz="4800" dirty="0" smtClean="0"/>
              <a:t>π</a:t>
            </a:r>
            <a:r>
              <a:rPr lang="ru-RU" sz="4800" dirty="0" smtClean="0"/>
              <a:t> см</a:t>
            </a:r>
            <a:r>
              <a:rPr lang="ru-RU" sz="4800" baseline="30000" dirty="0" smtClean="0"/>
              <a:t>2</a:t>
            </a:r>
            <a:endParaRPr lang="el-GR" sz="4800" baseline="30000" dirty="0" smtClean="0"/>
          </a:p>
        </p:txBody>
      </p:sp>
      <p:pic>
        <p:nvPicPr>
          <p:cNvPr id="14340" name="Picture 5" descr="пингв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968" y="2708920"/>
            <a:ext cx="4174232" cy="3463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2124075" y="550863"/>
            <a:ext cx="7019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200" b="1">
                <a:solidFill>
                  <a:schemeClr val="accent2"/>
                </a:solidFill>
              </a:rPr>
              <a:t>Задача 1.     Знайдіть площу поверхні</a:t>
            </a:r>
            <a:r>
              <a:rPr lang="ru-RU" sz="2200" b="1">
                <a:solidFill>
                  <a:schemeClr val="accent2"/>
                </a:solidFill>
              </a:rPr>
              <a:t> </a:t>
            </a:r>
            <a:r>
              <a:rPr lang="ru-RU" sz="2000" b="1">
                <a:solidFill>
                  <a:schemeClr val="accent2"/>
                </a:solidFill>
              </a:rPr>
              <a:t>капелюха</a:t>
            </a:r>
            <a:r>
              <a:rPr lang="ru-RU" sz="2200" b="1">
                <a:solidFill>
                  <a:schemeClr val="accent2"/>
                </a:solidFill>
              </a:rPr>
              <a:t>, розміри якого в сантиметрах зображені на рисунку.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46085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1) Якщо дно капелюха опустити до нижніх полів, то отримаємо круг радіуса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124075" y="2636838"/>
            <a:ext cx="345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R</a:t>
            </a:r>
            <a:r>
              <a:rPr lang="en-US" sz="2000" b="1" i="1">
                <a:latin typeface="Times New Roman" pitchFamily="18" charset="0"/>
              </a:rPr>
              <a:t> </a:t>
            </a:r>
            <a:r>
              <a:rPr lang="en-US" sz="2000" b="1"/>
              <a:t>= </a:t>
            </a:r>
            <a:r>
              <a:rPr lang="en-US" sz="2000" b="1" i="1">
                <a:latin typeface="Times New Roman" pitchFamily="18" charset="0"/>
              </a:rPr>
              <a:t>r</a:t>
            </a:r>
            <a:r>
              <a:rPr lang="en-US" sz="2000" b="1" baseline="-25000"/>
              <a:t>1</a:t>
            </a:r>
            <a:r>
              <a:rPr lang="en-US" sz="2000" b="1"/>
              <a:t>+</a:t>
            </a:r>
            <a:r>
              <a:rPr lang="ru-RU" sz="2000" b="1"/>
              <a:t> </a:t>
            </a:r>
            <a:r>
              <a:rPr lang="en-US" sz="2000" b="1"/>
              <a:t>10 = 20 c</a:t>
            </a:r>
            <a:r>
              <a:rPr lang="ru-RU" sz="2000" b="1"/>
              <a:t>м.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0825" y="3176588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2) </a:t>
            </a:r>
            <a:r>
              <a:rPr lang="ru-RU" sz="2000" b="1"/>
              <a:t>Площа цього круга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79388" y="4111625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3) Знайдем площу бічної поверхні циліндричної частини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79388" y="5084763"/>
            <a:ext cx="4103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4) Знайдем площу шляпи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68313" y="6165850"/>
            <a:ext cx="4535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Відповідь: </a:t>
            </a:r>
            <a:r>
              <a:rPr lang="en-US" sz="2800" b="1"/>
              <a:t>600</a:t>
            </a:r>
            <a:r>
              <a:rPr lang="en-US" sz="2800" b="1">
                <a:sym typeface="Symbol" pitchFamily="18" charset="2"/>
              </a:rPr>
              <a:t></a:t>
            </a:r>
            <a:r>
              <a:rPr lang="ru-RU" sz="2000" b="1"/>
              <a:t> </a:t>
            </a:r>
            <a:r>
              <a:rPr lang="ru-RU" sz="2000" b="1">
                <a:sym typeface="Symbol" pitchFamily="18" charset="2"/>
              </a:rPr>
              <a:t>(</a:t>
            </a:r>
            <a:r>
              <a:rPr lang="ru-RU" sz="2000" b="1" i="1">
                <a:latin typeface="Times New Roman" pitchFamily="18" charset="0"/>
                <a:sym typeface="Symbol" pitchFamily="18" charset="2"/>
              </a:rPr>
              <a:t>см</a:t>
            </a:r>
            <a:r>
              <a:rPr lang="ru-RU" sz="2000" b="1" baseline="30000">
                <a:sym typeface="Symbol" pitchFamily="18" charset="2"/>
              </a:rPr>
              <a:t>2</a:t>
            </a:r>
            <a:r>
              <a:rPr lang="ru-RU" sz="2000" b="1">
                <a:sym typeface="Symbol" pitchFamily="18" charset="2"/>
              </a:rPr>
              <a:t>).</a:t>
            </a:r>
          </a:p>
        </p:txBody>
      </p:sp>
      <p:pic>
        <p:nvPicPr>
          <p:cNvPr id="2060" name="Picture 13" descr="big_smiles_1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6207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61" name="Group 14"/>
          <p:cNvGrpSpPr>
            <a:grpSpLocks/>
          </p:cNvGrpSpPr>
          <p:nvPr/>
        </p:nvGrpSpPr>
        <p:grpSpPr bwMode="auto">
          <a:xfrm>
            <a:off x="5292725" y="1700213"/>
            <a:ext cx="3240088" cy="2017712"/>
            <a:chOff x="1066" y="1026"/>
            <a:chExt cx="2041" cy="1271"/>
          </a:xfrm>
        </p:grpSpPr>
        <p:sp>
          <p:nvSpPr>
            <p:cNvPr id="2072" name="Oval 15"/>
            <p:cNvSpPr>
              <a:spLocks noChangeArrowheads="1"/>
            </p:cNvSpPr>
            <p:nvPr/>
          </p:nvSpPr>
          <p:spPr bwMode="auto">
            <a:xfrm>
              <a:off x="1066" y="1162"/>
              <a:ext cx="2041" cy="1135"/>
            </a:xfrm>
            <a:prstGeom prst="ellipse">
              <a:avLst/>
            </a:prstGeom>
            <a:gradFill rotWithShape="1">
              <a:gsLst>
                <a:gs pos="0">
                  <a:srgbClr val="3B3B3B"/>
                </a:gs>
                <a:gs pos="50000">
                  <a:srgbClr val="808080"/>
                </a:gs>
                <a:gs pos="100000">
                  <a:srgbClr val="3B3B3B"/>
                </a:gs>
              </a:gsLst>
              <a:lin ang="27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auto">
            <a:xfrm>
              <a:off x="1565" y="1253"/>
              <a:ext cx="998" cy="7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9"/>
                </a:cxn>
                <a:cxn ang="0">
                  <a:pos x="12" y="569"/>
                </a:cxn>
                <a:cxn ang="0">
                  <a:pos x="52" y="625"/>
                </a:cxn>
                <a:cxn ang="0">
                  <a:pos x="82" y="645"/>
                </a:cxn>
                <a:cxn ang="0">
                  <a:pos x="150" y="693"/>
                </a:cxn>
                <a:cxn ang="0">
                  <a:pos x="212" y="719"/>
                </a:cxn>
                <a:cxn ang="0">
                  <a:pos x="298" y="748"/>
                </a:cxn>
                <a:cxn ang="0">
                  <a:pos x="398" y="763"/>
                </a:cxn>
                <a:cxn ang="0">
                  <a:pos x="516" y="773"/>
                </a:cxn>
                <a:cxn ang="0">
                  <a:pos x="608" y="769"/>
                </a:cxn>
                <a:cxn ang="0">
                  <a:pos x="702" y="753"/>
                </a:cxn>
                <a:cxn ang="0">
                  <a:pos x="770" y="731"/>
                </a:cxn>
                <a:cxn ang="0">
                  <a:pos x="832" y="707"/>
                </a:cxn>
                <a:cxn ang="0">
                  <a:pos x="896" y="669"/>
                </a:cxn>
                <a:cxn ang="0">
                  <a:pos x="956" y="615"/>
                </a:cxn>
                <a:cxn ang="0">
                  <a:pos x="990" y="557"/>
                </a:cxn>
                <a:cxn ang="0">
                  <a:pos x="998" y="499"/>
                </a:cxn>
                <a:cxn ang="0">
                  <a:pos x="998" y="0"/>
                </a:cxn>
                <a:cxn ang="0">
                  <a:pos x="992" y="83"/>
                </a:cxn>
                <a:cxn ang="0">
                  <a:pos x="962" y="151"/>
                </a:cxn>
                <a:cxn ang="0">
                  <a:pos x="904" y="203"/>
                </a:cxn>
                <a:cxn ang="0">
                  <a:pos x="832" y="247"/>
                </a:cxn>
                <a:cxn ang="0">
                  <a:pos x="760" y="273"/>
                </a:cxn>
                <a:cxn ang="0">
                  <a:pos x="682" y="299"/>
                </a:cxn>
                <a:cxn ang="0">
                  <a:pos x="584" y="319"/>
                </a:cxn>
                <a:cxn ang="0">
                  <a:pos x="494" y="319"/>
                </a:cxn>
                <a:cxn ang="0">
                  <a:pos x="398" y="311"/>
                </a:cxn>
                <a:cxn ang="0">
                  <a:pos x="304" y="297"/>
                </a:cxn>
                <a:cxn ang="0">
                  <a:pos x="142" y="239"/>
                </a:cxn>
                <a:cxn ang="0">
                  <a:pos x="74" y="189"/>
                </a:cxn>
                <a:cxn ang="0">
                  <a:pos x="30" y="141"/>
                </a:cxn>
                <a:cxn ang="0">
                  <a:pos x="8" y="93"/>
                </a:cxn>
                <a:cxn ang="0">
                  <a:pos x="0" y="0"/>
                </a:cxn>
              </a:cxnLst>
              <a:rect l="0" t="0" r="r" b="b"/>
              <a:pathLst>
                <a:path w="998" h="773">
                  <a:moveTo>
                    <a:pt x="0" y="0"/>
                  </a:moveTo>
                  <a:lnTo>
                    <a:pt x="0" y="499"/>
                  </a:lnTo>
                  <a:lnTo>
                    <a:pt x="12" y="569"/>
                  </a:lnTo>
                  <a:lnTo>
                    <a:pt x="52" y="625"/>
                  </a:lnTo>
                  <a:lnTo>
                    <a:pt x="82" y="645"/>
                  </a:lnTo>
                  <a:lnTo>
                    <a:pt x="150" y="693"/>
                  </a:lnTo>
                  <a:lnTo>
                    <a:pt x="212" y="719"/>
                  </a:lnTo>
                  <a:lnTo>
                    <a:pt x="298" y="748"/>
                  </a:lnTo>
                  <a:lnTo>
                    <a:pt x="398" y="763"/>
                  </a:lnTo>
                  <a:lnTo>
                    <a:pt x="516" y="773"/>
                  </a:lnTo>
                  <a:lnTo>
                    <a:pt x="608" y="769"/>
                  </a:lnTo>
                  <a:lnTo>
                    <a:pt x="702" y="753"/>
                  </a:lnTo>
                  <a:lnTo>
                    <a:pt x="770" y="731"/>
                  </a:lnTo>
                  <a:lnTo>
                    <a:pt x="832" y="707"/>
                  </a:lnTo>
                  <a:lnTo>
                    <a:pt x="896" y="669"/>
                  </a:lnTo>
                  <a:lnTo>
                    <a:pt x="956" y="615"/>
                  </a:lnTo>
                  <a:lnTo>
                    <a:pt x="990" y="557"/>
                  </a:lnTo>
                  <a:lnTo>
                    <a:pt x="998" y="499"/>
                  </a:lnTo>
                  <a:lnTo>
                    <a:pt x="998" y="0"/>
                  </a:lnTo>
                  <a:lnTo>
                    <a:pt x="992" y="83"/>
                  </a:lnTo>
                  <a:lnTo>
                    <a:pt x="962" y="151"/>
                  </a:lnTo>
                  <a:lnTo>
                    <a:pt x="904" y="203"/>
                  </a:lnTo>
                  <a:lnTo>
                    <a:pt x="832" y="247"/>
                  </a:lnTo>
                  <a:lnTo>
                    <a:pt x="760" y="273"/>
                  </a:lnTo>
                  <a:lnTo>
                    <a:pt x="682" y="299"/>
                  </a:lnTo>
                  <a:lnTo>
                    <a:pt x="584" y="319"/>
                  </a:lnTo>
                  <a:lnTo>
                    <a:pt x="494" y="319"/>
                  </a:lnTo>
                  <a:lnTo>
                    <a:pt x="398" y="311"/>
                  </a:lnTo>
                  <a:lnTo>
                    <a:pt x="304" y="297"/>
                  </a:lnTo>
                  <a:lnTo>
                    <a:pt x="142" y="239"/>
                  </a:lnTo>
                  <a:lnTo>
                    <a:pt x="74" y="189"/>
                  </a:lnTo>
                  <a:lnTo>
                    <a:pt x="30" y="141"/>
                  </a:lnTo>
                  <a:lnTo>
                    <a:pt x="8" y="9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>
                    <a:alpha val="60001"/>
                  </a:srgbClr>
                </a:gs>
                <a:gs pos="50000">
                  <a:srgbClr val="808080">
                    <a:gamma/>
                    <a:tint val="63922"/>
                    <a:invGamma/>
                  </a:srgbClr>
                </a:gs>
                <a:gs pos="100000">
                  <a:srgbClr val="808080">
                    <a:alpha val="60001"/>
                  </a:srgbClr>
                </a:gs>
              </a:gsLst>
              <a:lin ang="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Oval 17"/>
            <p:cNvSpPr>
              <a:spLocks noChangeArrowheads="1"/>
            </p:cNvSpPr>
            <p:nvPr/>
          </p:nvSpPr>
          <p:spPr bwMode="auto">
            <a:xfrm>
              <a:off x="1565" y="1026"/>
              <a:ext cx="997" cy="544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50000">
                  <a:srgbClr val="AEAEAE"/>
                </a:gs>
                <a:gs pos="100000">
                  <a:srgbClr val="808080"/>
                </a:gs>
              </a:gsLst>
              <a:lin ang="27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2" name="Line 18"/>
          <p:cNvSpPr>
            <a:spLocks noChangeShapeType="1"/>
          </p:cNvSpPr>
          <p:nvPr/>
        </p:nvSpPr>
        <p:spPr bwMode="auto">
          <a:xfrm flipH="1">
            <a:off x="6300788" y="2205038"/>
            <a:ext cx="64770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6156325" y="1916113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FFFF00"/>
                </a:solidFill>
                <a:latin typeface="Times New Roman" pitchFamily="18" charset="0"/>
              </a:rPr>
              <a:t>r</a:t>
            </a:r>
            <a:r>
              <a:rPr lang="en-US" sz="2000" b="1" baseline="-25000">
                <a:solidFill>
                  <a:srgbClr val="FFFF00"/>
                </a:solidFill>
              </a:rPr>
              <a:t>1</a:t>
            </a:r>
            <a:r>
              <a:rPr lang="ru-RU">
                <a:solidFill>
                  <a:srgbClr val="FFFF00"/>
                </a:solidFill>
              </a:rPr>
              <a:t>=10</a:t>
            </a:r>
          </a:p>
        </p:txBody>
      </p:sp>
      <p:sp>
        <p:nvSpPr>
          <p:cNvPr id="2064" name="Line 20"/>
          <p:cNvSpPr>
            <a:spLocks noChangeShapeType="1"/>
          </p:cNvSpPr>
          <p:nvPr/>
        </p:nvSpPr>
        <p:spPr bwMode="auto">
          <a:xfrm flipH="1">
            <a:off x="5440363" y="2924175"/>
            <a:ext cx="647700" cy="2174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5" name="Text Box 21"/>
          <p:cNvSpPr txBox="1">
            <a:spLocks noChangeArrowheads="1"/>
          </p:cNvSpPr>
          <p:nvPr/>
        </p:nvSpPr>
        <p:spPr bwMode="auto">
          <a:xfrm>
            <a:off x="5580063" y="27082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10</a:t>
            </a:r>
            <a:endParaRPr lang="ru-RU" b="1">
              <a:solidFill>
                <a:srgbClr val="FFFF00"/>
              </a:solidFill>
            </a:endParaRPr>
          </a:p>
        </p:txBody>
      </p:sp>
      <p:sp>
        <p:nvSpPr>
          <p:cNvPr id="2066" name="Line 22"/>
          <p:cNvSpPr>
            <a:spLocks noChangeShapeType="1"/>
          </p:cNvSpPr>
          <p:nvPr/>
        </p:nvSpPr>
        <p:spPr bwMode="auto">
          <a:xfrm>
            <a:off x="7235825" y="2492375"/>
            <a:ext cx="0" cy="7207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7" name="Text Box 23"/>
          <p:cNvSpPr txBox="1">
            <a:spLocks noChangeArrowheads="1"/>
          </p:cNvSpPr>
          <p:nvPr/>
        </p:nvSpPr>
        <p:spPr bwMode="auto">
          <a:xfrm>
            <a:off x="7235825" y="26368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10</a:t>
            </a:r>
            <a:endParaRPr lang="ru-RU" b="1">
              <a:solidFill>
                <a:srgbClr val="FFFF00"/>
              </a:solidFill>
            </a:endParaRPr>
          </a:p>
        </p:txBody>
      </p:sp>
      <p:sp>
        <p:nvSpPr>
          <p:cNvPr id="2068" name="Text Box 10"/>
          <p:cNvSpPr txBox="1">
            <a:spLocks noChangeArrowheads="1"/>
          </p:cNvSpPr>
          <p:nvPr/>
        </p:nvSpPr>
        <p:spPr bwMode="auto">
          <a:xfrm>
            <a:off x="2411413" y="162877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/>
              <a:t>Розв’язок</a:t>
            </a:r>
            <a:endParaRPr lang="ru-RU" sz="2400" b="1"/>
          </a:p>
        </p:txBody>
      </p:sp>
      <p:sp>
        <p:nvSpPr>
          <p:cNvPr id="2069" name="Rectangle 3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395288" y="3573463"/>
          <a:ext cx="3343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4" imgW="1587500" imgH="228600" progId="Equation.3">
                  <p:embed/>
                </p:oleObj>
              </mc:Choice>
              <mc:Fallback>
                <p:oleObj name="Формула" r:id="rId4" imgW="158750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573463"/>
                        <a:ext cx="33432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Rectangle 3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250825" y="4508500"/>
          <a:ext cx="57816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6" imgW="2870200" imgH="241300" progId="Equation.3">
                  <p:embed/>
                </p:oleObj>
              </mc:Choice>
              <mc:Fallback>
                <p:oleObj name="Формула" r:id="rId6" imgW="2870200" imgH="2413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508500"/>
                        <a:ext cx="57816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1" name="Rectangle 3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179388" y="5516563"/>
          <a:ext cx="5772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8" imgW="2755900" imgH="241300" progId="Equation.3">
                  <p:embed/>
                </p:oleObj>
              </mc:Choice>
              <mc:Fallback>
                <p:oleObj name="Формула" r:id="rId8" imgW="2755900" imgH="2413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516563"/>
                        <a:ext cx="57721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1" grpId="0"/>
      <p:bldP spid="31753" grpId="0"/>
      <p:bldP spid="317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  <a:ln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r" eaLnBrk="1" hangingPunct="1"/>
            <a:r>
              <a:rPr lang="uk-UA" sz="2800" b="1" dirty="0" smtClean="0">
                <a:latin typeface="Calibri" pitchFamily="34" charset="0"/>
              </a:rPr>
              <a:t/>
            </a:r>
            <a:br>
              <a:rPr lang="uk-UA" sz="2800" b="1" dirty="0" smtClean="0">
                <a:latin typeface="Calibri" pitchFamily="34" charset="0"/>
              </a:rPr>
            </a:br>
            <a:r>
              <a:rPr lang="uk-UA" sz="2800" b="1" dirty="0" smtClean="0">
                <a:solidFill>
                  <a:srgbClr val="CC9900"/>
                </a:solidFill>
                <a:latin typeface="Calibri" pitchFamily="34" charset="0"/>
              </a:rPr>
              <a:t>Поверхня</a:t>
            </a:r>
            <a:r>
              <a:rPr lang="uk-UA" sz="2800" b="1" dirty="0" smtClean="0">
                <a:solidFill>
                  <a:srgbClr val="663300"/>
                </a:solidFill>
                <a:latin typeface="Calibri" pitchFamily="34" charset="0"/>
              </a:rPr>
              <a:t> циліндра складається з двох основ та бічної поверхні.</a:t>
            </a:r>
            <a:br>
              <a:rPr lang="uk-UA" sz="2800" b="1" dirty="0" smtClean="0">
                <a:solidFill>
                  <a:srgbClr val="663300"/>
                </a:solidFill>
                <a:latin typeface="Calibri" pitchFamily="34" charset="0"/>
              </a:rPr>
            </a:br>
            <a:r>
              <a:rPr lang="uk-UA" sz="2800" b="1" dirty="0" smtClean="0">
                <a:solidFill>
                  <a:srgbClr val="CC9900"/>
                </a:solidFill>
                <a:latin typeface="Calibri" pitchFamily="34" charset="0"/>
              </a:rPr>
              <a:t>Бічна поверхня</a:t>
            </a:r>
            <a:r>
              <a:rPr lang="uk-UA" sz="2800" b="1" dirty="0" smtClean="0">
                <a:solidFill>
                  <a:srgbClr val="663300"/>
                </a:solidFill>
                <a:latin typeface="Calibri" pitchFamily="34" charset="0"/>
              </a:rPr>
              <a:t> утворена твірними.</a:t>
            </a:r>
            <a:br>
              <a:rPr lang="uk-UA" sz="2800" b="1" dirty="0" smtClean="0">
                <a:solidFill>
                  <a:srgbClr val="663300"/>
                </a:solidFill>
                <a:latin typeface="Calibri" pitchFamily="34" charset="0"/>
              </a:rPr>
            </a:br>
            <a:r>
              <a:rPr lang="uk-UA" sz="4000" dirty="0" smtClean="0"/>
              <a:t> </a:t>
            </a:r>
            <a:endParaRPr lang="ru-RU" sz="4000" dirty="0" smtClean="0"/>
          </a:p>
        </p:txBody>
      </p:sp>
      <p:sp>
        <p:nvSpPr>
          <p:cNvPr id="101389" name="Rectangle 15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101393" name="Rectangle 19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1042988" y="4941888"/>
          <a:ext cx="259238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3" imgW="749300" imgH="228600" progId="Equation.3">
                  <p:embed/>
                </p:oleObj>
              </mc:Choice>
              <mc:Fallback>
                <p:oleObj name="Формула" r:id="rId3" imgW="749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941888"/>
                        <a:ext cx="2592387" cy="79533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66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5" name="Rectangle 21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4356100" y="4941888"/>
          <a:ext cx="4392613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5" imgW="1155700" imgH="241300" progId="Equation.3">
                  <p:embed/>
                </p:oleObj>
              </mc:Choice>
              <mc:Fallback>
                <p:oleObj name="Формула" r:id="rId5" imgW="1155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941888"/>
                        <a:ext cx="4392613" cy="76993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66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1408" name="Picture 32" descr="479_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1714488"/>
            <a:ext cx="2643206" cy="2857520"/>
          </a:xfrm>
          <a:prstGeom prst="rect">
            <a:avLst/>
          </a:prstGeom>
          <a:noFill/>
        </p:spPr>
      </p:pic>
      <p:sp>
        <p:nvSpPr>
          <p:cNvPr id="101413" name="Rectangle 3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1415" name="Rectangle 3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1418" name="Picture 4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1700213"/>
            <a:ext cx="3214710" cy="2728919"/>
          </a:xfrm>
          <a:prstGeom prst="rect">
            <a:avLst/>
          </a:prstGeom>
          <a:noFill/>
        </p:spPr>
      </p:pic>
      <p:pic>
        <p:nvPicPr>
          <p:cNvPr id="101419" name="Picture 32" descr="smiley-thinking-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5288" y="620713"/>
            <a:ext cx="72072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990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uk-UA" sz="3600" dirty="0" smtClean="0">
                <a:solidFill>
                  <a:schemeClr val="accent2"/>
                </a:solidFill>
              </a:rPr>
              <a:t>Задача 2</a:t>
            </a:r>
            <a:endParaRPr lang="ru-RU" sz="3600" dirty="0" smtClean="0">
              <a:solidFill>
                <a:schemeClr val="accent2"/>
              </a:solidFill>
            </a:endParaRPr>
          </a:p>
        </p:txBody>
      </p:sp>
      <p:sp>
        <p:nvSpPr>
          <p:cNvPr id="45059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467100" cy="45259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268413"/>
            <a:ext cx="5076825" cy="5256212"/>
          </a:xfrm>
        </p:spPr>
        <p:txBody>
          <a:bodyPr/>
          <a:lstStyle/>
          <a:p>
            <a:pPr>
              <a:buFontTx/>
              <a:buNone/>
            </a:pPr>
            <a:r>
              <a:rPr lang="uk-UA" sz="2400" smtClean="0"/>
              <a:t>Дано: циліндр, </a:t>
            </a:r>
            <a:r>
              <a:rPr lang="en-US" sz="2400" smtClean="0"/>
              <a:t>r=2</a:t>
            </a:r>
            <a:r>
              <a:rPr lang="uk-UA" sz="2400" smtClean="0"/>
              <a:t> м,</a:t>
            </a:r>
          </a:p>
          <a:p>
            <a:pPr>
              <a:buFontTx/>
              <a:buNone/>
            </a:pPr>
            <a:r>
              <a:rPr lang="en-US" sz="2400" smtClean="0"/>
              <a:t> h=3 </a:t>
            </a:r>
            <a:r>
              <a:rPr lang="uk-UA" sz="2400" smtClean="0"/>
              <a:t>м</a:t>
            </a:r>
          </a:p>
          <a:p>
            <a:pPr>
              <a:buFontTx/>
              <a:buNone/>
            </a:pPr>
            <a:r>
              <a:rPr lang="uk-UA" sz="2400" smtClean="0"/>
              <a:t>З-ти:АС</a:t>
            </a:r>
          </a:p>
          <a:p>
            <a:pPr>
              <a:buFontTx/>
              <a:buNone/>
            </a:pPr>
            <a:r>
              <a:rPr lang="uk-UA" sz="2400" smtClean="0"/>
              <a:t>Розв’язок</a:t>
            </a:r>
            <a:endParaRPr lang="en-US" sz="2400" smtClean="0"/>
          </a:p>
          <a:p>
            <a:pPr>
              <a:buFontTx/>
              <a:buNone/>
            </a:pPr>
            <a:r>
              <a:rPr lang="uk-UA" sz="2400" smtClean="0"/>
              <a:t>1.Осьовий переріз – прямокутник.</a:t>
            </a:r>
          </a:p>
          <a:p>
            <a:pPr>
              <a:buFontTx/>
              <a:buNone/>
            </a:pPr>
            <a:r>
              <a:rPr lang="uk-UA" sz="2400" smtClean="0"/>
              <a:t>2.З прямокутного </a:t>
            </a:r>
            <a:r>
              <a:rPr lang="ru-RU" sz="2400" b="1" smtClean="0">
                <a:sym typeface="Symbol" pitchFamily="18" charset="2"/>
              </a:rPr>
              <a:t></a:t>
            </a:r>
            <a:r>
              <a:rPr lang="en-US" sz="2400" b="1" smtClean="0">
                <a:sym typeface="Symbol" pitchFamily="18" charset="2"/>
              </a:rPr>
              <a:t>ADC</a:t>
            </a:r>
            <a:r>
              <a:rPr lang="uk-UA" sz="2400" b="1" smtClean="0">
                <a:sym typeface="Symbol" pitchFamily="18" charset="2"/>
              </a:rPr>
              <a:t>:</a:t>
            </a:r>
            <a:r>
              <a:rPr lang="en-US" sz="2400" smtClean="0">
                <a:sym typeface="Symbol" pitchFamily="18" charset="2"/>
              </a:rPr>
              <a:t> </a:t>
            </a:r>
            <a:endParaRPr lang="uk-UA" sz="2400" smtClean="0">
              <a:sym typeface="Symbol" pitchFamily="18" charset="2"/>
            </a:endParaRPr>
          </a:p>
          <a:p>
            <a:pPr>
              <a:buFontTx/>
              <a:buNone/>
            </a:pPr>
            <a:r>
              <a:rPr lang="uk-UA" sz="2400" smtClean="0">
                <a:sym typeface="Symbol" pitchFamily="18" charset="2"/>
              </a:rPr>
              <a:t>АС</a:t>
            </a:r>
            <a:r>
              <a:rPr lang="uk-UA" sz="2400" baseline="30000" smtClean="0">
                <a:sym typeface="Symbol" pitchFamily="18" charset="2"/>
              </a:rPr>
              <a:t>2</a:t>
            </a:r>
            <a:r>
              <a:rPr lang="uk-UA" sz="2400" smtClean="0">
                <a:sym typeface="Symbol" pitchFamily="18" charset="2"/>
              </a:rPr>
              <a:t>=</a:t>
            </a:r>
            <a:r>
              <a:rPr lang="en-US" sz="2400" smtClean="0">
                <a:sym typeface="Symbol" pitchFamily="18" charset="2"/>
              </a:rPr>
              <a:t>AD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+CD</a:t>
            </a:r>
            <a:r>
              <a:rPr lang="en-US" sz="2400" baseline="30000" smtClean="0">
                <a:sym typeface="Symbol" pitchFamily="18" charset="2"/>
              </a:rPr>
              <a:t>2</a:t>
            </a:r>
          </a:p>
          <a:p>
            <a:pPr>
              <a:buFontTx/>
              <a:buNone/>
            </a:pPr>
            <a:r>
              <a:rPr lang="uk-UA" sz="2400" smtClean="0">
                <a:sym typeface="Symbol" pitchFamily="18" charset="2"/>
              </a:rPr>
              <a:t>АС</a:t>
            </a:r>
            <a:r>
              <a:rPr lang="uk-UA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=4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+3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=16+9=25</a:t>
            </a:r>
          </a:p>
          <a:p>
            <a:pPr>
              <a:buFontTx/>
              <a:buNone/>
            </a:pPr>
            <a:r>
              <a:rPr lang="uk-UA" sz="2400" smtClean="0">
                <a:sym typeface="Symbol" pitchFamily="18" charset="2"/>
              </a:rPr>
              <a:t>АС</a:t>
            </a:r>
            <a:r>
              <a:rPr lang="en-US" sz="2400" smtClean="0">
                <a:sym typeface="Symbol" pitchFamily="18" charset="2"/>
              </a:rPr>
              <a:t>=5 </a:t>
            </a:r>
            <a:r>
              <a:rPr lang="uk-UA" sz="2400" smtClean="0">
                <a:sym typeface="Symbol" pitchFamily="18" charset="2"/>
              </a:rPr>
              <a:t>(м)</a:t>
            </a:r>
          </a:p>
          <a:p>
            <a:pPr>
              <a:buFontTx/>
              <a:buNone/>
            </a:pPr>
            <a:r>
              <a:rPr lang="uk-UA" sz="2400" smtClean="0">
                <a:sym typeface="Symbol" pitchFamily="18" charset="2"/>
              </a:rPr>
              <a:t>Відповідь:5 м.</a:t>
            </a:r>
            <a:endParaRPr lang="ru-RU" sz="2400" smtClean="0">
              <a:sym typeface="Symbol" pitchFamily="18" charset="2"/>
            </a:endParaRPr>
          </a:p>
        </p:txBody>
      </p:sp>
      <p:pic>
        <p:nvPicPr>
          <p:cNvPr id="45061" name="Picture 5" descr="Безымянны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557338"/>
            <a:ext cx="33575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Line 5"/>
          <p:cNvSpPr>
            <a:spLocks noChangeShapeType="1"/>
          </p:cNvSpPr>
          <p:nvPr/>
        </p:nvSpPr>
        <p:spPr bwMode="auto">
          <a:xfrm flipH="1">
            <a:off x="1403350" y="1916113"/>
            <a:ext cx="13684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H="1">
            <a:off x="1403350" y="4941888"/>
            <a:ext cx="1368425" cy="1008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1403350" y="2924175"/>
            <a:ext cx="0" cy="302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2771775" y="1916113"/>
            <a:ext cx="0" cy="30972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>
            <a:off x="1331913" y="1916113"/>
            <a:ext cx="1439862" cy="4105275"/>
          </a:xfrm>
          <a:prstGeom prst="line">
            <a:avLst/>
          </a:prstGeom>
          <a:noFill/>
          <a:ln w="38100">
            <a:solidFill>
              <a:srgbClr val="CC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1116013" y="6092825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/>
              <a:t>А</a:t>
            </a:r>
            <a:endParaRPr lang="ru-RU" b="1"/>
          </a:p>
        </p:txBody>
      </p:sp>
      <p:sp>
        <p:nvSpPr>
          <p:cNvPr id="45068" name="Text Box 13"/>
          <p:cNvSpPr txBox="1">
            <a:spLocks noChangeArrowheads="1"/>
          </p:cNvSpPr>
          <p:nvPr/>
        </p:nvSpPr>
        <p:spPr bwMode="auto">
          <a:xfrm>
            <a:off x="1042988" y="2781300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/>
              <a:t>В</a:t>
            </a:r>
            <a:endParaRPr lang="ru-RU" b="1"/>
          </a:p>
        </p:txBody>
      </p:sp>
      <p:sp>
        <p:nvSpPr>
          <p:cNvPr id="45069" name="Text Box 14"/>
          <p:cNvSpPr txBox="1">
            <a:spLocks noChangeArrowheads="1"/>
          </p:cNvSpPr>
          <p:nvPr/>
        </p:nvSpPr>
        <p:spPr bwMode="auto">
          <a:xfrm>
            <a:off x="2700338" y="1484313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/>
              <a:t>С</a:t>
            </a:r>
            <a:endParaRPr lang="ru-RU" b="1"/>
          </a:p>
        </p:txBody>
      </p:sp>
      <p:sp>
        <p:nvSpPr>
          <p:cNvPr id="45070" name="Text Box 15"/>
          <p:cNvSpPr txBox="1">
            <a:spLocks noChangeArrowheads="1"/>
          </p:cNvSpPr>
          <p:nvPr/>
        </p:nvSpPr>
        <p:spPr bwMode="auto">
          <a:xfrm>
            <a:off x="2843213" y="4652963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572500" cy="1000125"/>
          </a:xfrm>
        </p:spPr>
        <p:txBody>
          <a:bodyPr/>
          <a:lstStyle/>
          <a:p>
            <a:pPr algn="just"/>
            <a:r>
              <a:rPr lang="uk-UA" sz="2400" smtClean="0">
                <a:solidFill>
                  <a:schemeClr val="accent2"/>
                </a:solidFill>
              </a:rPr>
              <a:t>Задача 3 (</a:t>
            </a:r>
            <a:r>
              <a:rPr lang="uk-UA" sz="2400" smtClean="0">
                <a:solidFill>
                  <a:srgbClr val="CC0000"/>
                </a:solidFill>
              </a:rPr>
              <a:t>лови помилку!!!)</a:t>
            </a:r>
            <a:r>
              <a:rPr lang="uk-UA" sz="2400" smtClean="0">
                <a:solidFill>
                  <a:schemeClr val="accent2"/>
                </a:solidFill>
              </a:rPr>
              <a:t> Осьовий переріз циліндра прямокутник зі сторонами 6 см і 8 см. Знайти площу основи циліндра та площу бічної поверхні</a:t>
            </a:r>
            <a:r>
              <a:rPr lang="uk-UA" sz="2800" smtClean="0">
                <a:solidFill>
                  <a:schemeClr val="accent2"/>
                </a:solidFill>
              </a:rPr>
              <a:t>.</a:t>
            </a:r>
            <a:r>
              <a:rPr lang="uk-UA" sz="2800" smtClean="0"/>
              <a:t> </a:t>
            </a:r>
            <a:endParaRPr lang="ru-RU" sz="2800" smtClean="0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3786188" y="1857375"/>
            <a:ext cx="5357812" cy="4667250"/>
          </a:xfrm>
        </p:spPr>
        <p:txBody>
          <a:bodyPr/>
          <a:lstStyle/>
          <a:p>
            <a:pPr>
              <a:buFontTx/>
              <a:buNone/>
            </a:pPr>
            <a:endParaRPr lang="uk-UA" sz="2400" smtClean="0"/>
          </a:p>
          <a:p>
            <a:pPr>
              <a:buFontTx/>
              <a:buNone/>
            </a:pPr>
            <a:r>
              <a:rPr lang="uk-UA" sz="2400" smtClean="0"/>
              <a:t>Дано: циліндр, </a:t>
            </a:r>
            <a:r>
              <a:rPr lang="en-US" sz="2400" smtClean="0"/>
              <a:t>ABCD-</a:t>
            </a:r>
            <a:r>
              <a:rPr lang="uk-UA" sz="2400" smtClean="0"/>
              <a:t>осьовий переріз, АВ=8 см, А</a:t>
            </a:r>
            <a:r>
              <a:rPr lang="en-US" sz="2400" smtClean="0"/>
              <a:t>D</a:t>
            </a:r>
            <a:r>
              <a:rPr lang="uk-UA" sz="2400" smtClean="0"/>
              <a:t>=6</a:t>
            </a:r>
            <a:r>
              <a:rPr lang="en-US" sz="2400" smtClean="0"/>
              <a:t> </a:t>
            </a:r>
            <a:r>
              <a:rPr lang="uk-UA" sz="2400" smtClean="0"/>
              <a:t>см.</a:t>
            </a:r>
          </a:p>
          <a:p>
            <a:pPr>
              <a:buFontTx/>
              <a:buNone/>
            </a:pPr>
            <a:r>
              <a:rPr lang="uk-UA" sz="2400" smtClean="0"/>
              <a:t>З-ти: </a:t>
            </a:r>
            <a:r>
              <a:rPr lang="en-US" sz="2400" smtClean="0"/>
              <a:t>S</a:t>
            </a:r>
            <a:r>
              <a:rPr lang="uk-UA" sz="2400" baseline="-25000" smtClean="0"/>
              <a:t>осн.</a:t>
            </a:r>
            <a:r>
              <a:rPr lang="uk-UA" sz="2400" smtClean="0"/>
              <a:t>,</a:t>
            </a:r>
            <a:r>
              <a:rPr lang="en-US" sz="2400" smtClean="0"/>
              <a:t>  S</a:t>
            </a:r>
            <a:r>
              <a:rPr lang="uk-UA" sz="2400" baseline="-25000" smtClean="0"/>
              <a:t>біч.</a:t>
            </a:r>
            <a:endParaRPr lang="uk-UA" sz="2400" smtClean="0"/>
          </a:p>
          <a:p>
            <a:pPr>
              <a:buFontTx/>
              <a:buNone/>
            </a:pPr>
            <a:r>
              <a:rPr lang="uk-UA" sz="2400" smtClean="0"/>
              <a:t>Розв’язок</a:t>
            </a:r>
            <a:endParaRPr lang="en-US" sz="2400" smtClean="0"/>
          </a:p>
          <a:p>
            <a:pPr>
              <a:buFontTx/>
              <a:buAutoNum type="arabicPeriod"/>
            </a:pPr>
            <a:r>
              <a:rPr lang="en-US" sz="2400" smtClean="0">
                <a:sym typeface="Symbol" pitchFamily="18" charset="2"/>
              </a:rPr>
              <a:t>S</a:t>
            </a:r>
            <a:r>
              <a:rPr lang="ru-RU" sz="2400" baseline="-25000" smtClean="0">
                <a:sym typeface="Symbol" pitchFamily="18" charset="2"/>
              </a:rPr>
              <a:t>осн.</a:t>
            </a:r>
            <a:r>
              <a:rPr lang="ru-RU" sz="2400" smtClean="0">
                <a:sym typeface="Symbol" pitchFamily="18" charset="2"/>
              </a:rPr>
              <a:t>=</a:t>
            </a:r>
            <a:r>
              <a:rPr lang="en-US" sz="2400" smtClean="0">
                <a:sym typeface="Symbol" pitchFamily="18" charset="2"/>
              </a:rPr>
              <a:t>R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=36</a:t>
            </a:r>
            <a:r>
              <a:rPr lang="ru-RU" sz="2400" smtClean="0">
                <a:sym typeface="Symbol" pitchFamily="18" charset="2"/>
              </a:rPr>
              <a:t> </a:t>
            </a:r>
            <a:r>
              <a:rPr lang="en-US" sz="2400" smtClean="0">
                <a:sym typeface="Symbol" pitchFamily="18" charset="2"/>
              </a:rPr>
              <a:t> (</a:t>
            </a:r>
            <a:r>
              <a:rPr lang="uk-UA" sz="2400" smtClean="0">
                <a:sym typeface="Symbol" pitchFamily="18" charset="2"/>
              </a:rPr>
              <a:t>см</a:t>
            </a:r>
            <a:r>
              <a:rPr lang="uk-UA" sz="2400" baseline="30000" smtClean="0">
                <a:sym typeface="Symbol" pitchFamily="18" charset="2"/>
              </a:rPr>
              <a:t>2</a:t>
            </a:r>
            <a:r>
              <a:rPr lang="uk-UA" sz="2400" smtClean="0">
                <a:sym typeface="Symbol" pitchFamily="18" charset="2"/>
              </a:rPr>
              <a:t>)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ru-RU" sz="2400" baseline="-25000" smtClean="0">
                <a:solidFill>
                  <a:srgbClr val="FF0000"/>
                </a:solidFill>
                <a:sym typeface="Symbol" pitchFamily="18" charset="2"/>
              </a:rPr>
              <a:t>осн.</a:t>
            </a:r>
            <a:r>
              <a:rPr lang="ru-RU" sz="2400" smtClean="0">
                <a:solidFill>
                  <a:srgbClr val="FF0000"/>
                </a:solidFill>
                <a:sym typeface="Symbol" pitchFamily="18" charset="2"/>
              </a:rPr>
              <a:t>=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sz="2400" baseline="3000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=</a:t>
            </a:r>
            <a:r>
              <a:rPr lang="ru-RU" sz="2400" smtClean="0">
                <a:solidFill>
                  <a:srgbClr val="FF0000"/>
                </a:solidFill>
                <a:sym typeface="Symbol" pitchFamily="18" charset="2"/>
              </a:rPr>
              <a:t>9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 (</a:t>
            </a:r>
            <a:r>
              <a:rPr lang="uk-UA" sz="2400" smtClean="0">
                <a:solidFill>
                  <a:srgbClr val="FF0000"/>
                </a:solidFill>
                <a:sym typeface="Symbol" pitchFamily="18" charset="2"/>
              </a:rPr>
              <a:t>см</a:t>
            </a:r>
            <a:r>
              <a:rPr lang="uk-UA" sz="2400" baseline="3000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uk-UA" sz="2400" smtClean="0">
                <a:solidFill>
                  <a:srgbClr val="FF0000"/>
                </a:solidFill>
                <a:sym typeface="Symbol" pitchFamily="18" charset="2"/>
              </a:rPr>
              <a:t>)   </a:t>
            </a:r>
          </a:p>
          <a:p>
            <a:pPr>
              <a:buFontTx/>
              <a:buNone/>
            </a:pPr>
            <a:r>
              <a:rPr lang="ru-RU" sz="2400" smtClean="0">
                <a:sym typeface="Symbol" pitchFamily="18" charset="2"/>
              </a:rPr>
              <a:t>2.   </a:t>
            </a:r>
            <a:r>
              <a:rPr lang="en-US" sz="2400" smtClean="0">
                <a:sym typeface="Symbol" pitchFamily="18" charset="2"/>
              </a:rPr>
              <a:t>S</a:t>
            </a:r>
            <a:r>
              <a:rPr lang="ru-RU" sz="2400" baseline="-25000" smtClean="0">
                <a:sym typeface="Symbol" pitchFamily="18" charset="2"/>
              </a:rPr>
              <a:t>біч.</a:t>
            </a:r>
            <a:r>
              <a:rPr lang="ru-RU" sz="2400" smtClean="0">
                <a:sym typeface="Symbol" pitchFamily="18" charset="2"/>
              </a:rPr>
              <a:t>=</a:t>
            </a:r>
            <a:r>
              <a:rPr lang="en-US" sz="2400" smtClean="0">
                <a:sym typeface="Symbol" pitchFamily="18" charset="2"/>
              </a:rPr>
              <a:t>RH=6*8</a:t>
            </a:r>
            <a:r>
              <a:rPr lang="ru-RU" sz="2400" smtClean="0">
                <a:sym typeface="Symbol" pitchFamily="18" charset="2"/>
              </a:rPr>
              <a:t></a:t>
            </a:r>
            <a:r>
              <a:rPr lang="en-US" sz="2400" smtClean="0">
                <a:sym typeface="Symbol" pitchFamily="18" charset="2"/>
              </a:rPr>
              <a:t>=48</a:t>
            </a:r>
            <a:r>
              <a:rPr lang="ru-RU" sz="2400" smtClean="0">
                <a:sym typeface="Symbol" pitchFamily="18" charset="2"/>
              </a:rPr>
              <a:t></a:t>
            </a:r>
            <a:r>
              <a:rPr lang="en-US" sz="2400" smtClean="0">
                <a:sym typeface="Symbol" pitchFamily="18" charset="2"/>
              </a:rPr>
              <a:t> (</a:t>
            </a:r>
            <a:r>
              <a:rPr lang="uk-UA" sz="2400" smtClean="0">
                <a:sym typeface="Symbol" pitchFamily="18" charset="2"/>
              </a:rPr>
              <a:t>см</a:t>
            </a:r>
            <a:r>
              <a:rPr lang="uk-UA" sz="2400" baseline="30000" smtClean="0">
                <a:sym typeface="Symbol" pitchFamily="18" charset="2"/>
              </a:rPr>
              <a:t>2</a:t>
            </a:r>
            <a:r>
              <a:rPr lang="uk-UA" sz="2400" smtClean="0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ru-RU" sz="2400" baseline="-25000" smtClean="0">
                <a:solidFill>
                  <a:srgbClr val="FF0000"/>
                </a:solidFill>
                <a:sym typeface="Symbol" pitchFamily="18" charset="2"/>
              </a:rPr>
              <a:t>біч.</a:t>
            </a:r>
            <a:r>
              <a:rPr lang="ru-RU" sz="2400" smtClean="0">
                <a:solidFill>
                  <a:srgbClr val="FF0000"/>
                </a:solidFill>
                <a:sym typeface="Symbol" pitchFamily="18" charset="2"/>
              </a:rPr>
              <a:t>=2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RH=</a:t>
            </a:r>
            <a:r>
              <a:rPr lang="ru-RU" sz="2400" smtClean="0">
                <a:solidFill>
                  <a:srgbClr val="FF0000"/>
                </a:solidFill>
                <a:sym typeface="Symbol" pitchFamily="18" charset="2"/>
              </a:rPr>
              <a:t>2*3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*8</a:t>
            </a:r>
            <a:r>
              <a:rPr lang="ru-RU" sz="2400" smtClean="0">
                <a:solidFill>
                  <a:srgbClr val="FF0000"/>
                </a:solidFill>
                <a:sym typeface="Symbol" pitchFamily="18" charset="2"/>
              </a:rPr>
              <a:t>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=48</a:t>
            </a:r>
            <a:r>
              <a:rPr lang="ru-RU" sz="2400" smtClean="0">
                <a:solidFill>
                  <a:srgbClr val="FF0000"/>
                </a:solidFill>
                <a:sym typeface="Symbol" pitchFamily="18" charset="2"/>
              </a:rPr>
              <a:t>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 (</a:t>
            </a:r>
            <a:r>
              <a:rPr lang="uk-UA" sz="2400" smtClean="0">
                <a:solidFill>
                  <a:srgbClr val="FF0000"/>
                </a:solidFill>
                <a:sym typeface="Symbol" pitchFamily="18" charset="2"/>
              </a:rPr>
              <a:t>см</a:t>
            </a:r>
            <a:r>
              <a:rPr lang="uk-UA" sz="2400" baseline="3000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uk-UA" sz="240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uk-UA" sz="2400" smtClean="0">
                <a:sym typeface="Symbol" pitchFamily="18" charset="2"/>
              </a:rPr>
              <a:t>Відповідь:</a:t>
            </a:r>
            <a:r>
              <a:rPr lang="ru-RU" sz="2400" smtClean="0">
                <a:sym typeface="Symbol" pitchFamily="18" charset="2"/>
              </a:rPr>
              <a:t> 9 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uk-UA" sz="2400" smtClean="0">
                <a:sym typeface="Symbol" pitchFamily="18" charset="2"/>
              </a:rPr>
              <a:t>см</a:t>
            </a:r>
            <a:r>
              <a:rPr lang="uk-UA" sz="2400" baseline="30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, 48</a:t>
            </a:r>
            <a:r>
              <a:rPr lang="ru-RU" sz="2400" smtClean="0">
                <a:sym typeface="Symbol" pitchFamily="18" charset="2"/>
              </a:rPr>
              <a:t>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uk-UA" sz="2400" smtClean="0">
                <a:sym typeface="Symbol" pitchFamily="18" charset="2"/>
              </a:rPr>
              <a:t>см</a:t>
            </a:r>
            <a:r>
              <a:rPr lang="uk-UA" sz="2400" baseline="30000" smtClean="0">
                <a:sym typeface="Symbol" pitchFamily="18" charset="2"/>
              </a:rPr>
              <a:t>2</a:t>
            </a:r>
            <a:r>
              <a:rPr lang="ru-RU" sz="2400" smtClean="0">
                <a:sym typeface="Symbol" pitchFamily="18" charset="2"/>
              </a:rPr>
              <a:t>.</a:t>
            </a:r>
          </a:p>
        </p:txBody>
      </p:sp>
      <p:pic>
        <p:nvPicPr>
          <p:cNvPr id="46084" name="Picture 5" descr="Безымянны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557338"/>
            <a:ext cx="33575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1403350" y="1916113"/>
            <a:ext cx="1368425" cy="1008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H="1">
            <a:off x="1403350" y="4941888"/>
            <a:ext cx="1368425" cy="1008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403350" y="2924175"/>
            <a:ext cx="0" cy="302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2771775" y="1916113"/>
            <a:ext cx="0" cy="30972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Text Box 12"/>
          <p:cNvSpPr txBox="1">
            <a:spLocks noChangeArrowheads="1"/>
          </p:cNvSpPr>
          <p:nvPr/>
        </p:nvSpPr>
        <p:spPr bwMode="auto">
          <a:xfrm>
            <a:off x="1116013" y="6092825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/>
              <a:t>А</a:t>
            </a:r>
            <a:endParaRPr lang="ru-RU" b="1"/>
          </a:p>
        </p:txBody>
      </p:sp>
      <p:sp>
        <p:nvSpPr>
          <p:cNvPr id="46090" name="Text Box 13"/>
          <p:cNvSpPr txBox="1">
            <a:spLocks noChangeArrowheads="1"/>
          </p:cNvSpPr>
          <p:nvPr/>
        </p:nvSpPr>
        <p:spPr bwMode="auto">
          <a:xfrm>
            <a:off x="1042988" y="2781300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/>
              <a:t>В</a:t>
            </a:r>
            <a:endParaRPr lang="ru-RU" b="1"/>
          </a:p>
        </p:txBody>
      </p:sp>
      <p:sp>
        <p:nvSpPr>
          <p:cNvPr id="46091" name="Text Box 14"/>
          <p:cNvSpPr txBox="1">
            <a:spLocks noChangeArrowheads="1"/>
          </p:cNvSpPr>
          <p:nvPr/>
        </p:nvSpPr>
        <p:spPr bwMode="auto">
          <a:xfrm>
            <a:off x="2700338" y="1484313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/>
              <a:t>С</a:t>
            </a:r>
            <a:endParaRPr lang="ru-RU" b="1"/>
          </a:p>
        </p:txBody>
      </p:sp>
      <p:sp>
        <p:nvSpPr>
          <p:cNvPr id="46092" name="Text Box 15"/>
          <p:cNvSpPr txBox="1">
            <a:spLocks noChangeArrowheads="1"/>
          </p:cNvSpPr>
          <p:nvPr/>
        </p:nvSpPr>
        <p:spPr bwMode="auto">
          <a:xfrm>
            <a:off x="2843213" y="4652963"/>
            <a:ext cx="43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  <p:sp>
        <p:nvSpPr>
          <p:cNvPr id="46093" name="Rectangle 16"/>
          <p:cNvSpPr>
            <a:spLocks noChangeArrowheads="1"/>
          </p:cNvSpPr>
          <p:nvPr/>
        </p:nvSpPr>
        <p:spPr bwMode="auto">
          <a:xfrm>
            <a:off x="2484438" y="5300663"/>
            <a:ext cx="288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/>
              <a:t>6</a:t>
            </a:r>
            <a:endParaRPr lang="ru-RU" b="1"/>
          </a:p>
        </p:txBody>
      </p:sp>
      <p:sp>
        <p:nvSpPr>
          <p:cNvPr id="46094" name="Rectangle 17"/>
          <p:cNvSpPr>
            <a:spLocks noChangeArrowheads="1"/>
          </p:cNvSpPr>
          <p:nvPr/>
        </p:nvSpPr>
        <p:spPr bwMode="auto">
          <a:xfrm>
            <a:off x="1042988" y="3933825"/>
            <a:ext cx="288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/>
              <a:t>8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2" name="Freeform 38"/>
          <p:cNvSpPr>
            <a:spLocks/>
          </p:cNvSpPr>
          <p:nvPr/>
        </p:nvSpPr>
        <p:spPr bwMode="auto">
          <a:xfrm>
            <a:off x="709613" y="2335213"/>
            <a:ext cx="2998787" cy="2749550"/>
          </a:xfrm>
          <a:custGeom>
            <a:avLst/>
            <a:gdLst>
              <a:gd name="T0" fmla="*/ 0 w 1889"/>
              <a:gd name="T1" fmla="*/ 2147483647 h 1732"/>
              <a:gd name="T2" fmla="*/ 2147483647 w 1889"/>
              <a:gd name="T3" fmla="*/ 0 h 1732"/>
              <a:gd name="T4" fmla="*/ 2147483647 w 1889"/>
              <a:gd name="T5" fmla="*/ 2147483647 h 1732"/>
              <a:gd name="T6" fmla="*/ 0 w 1889"/>
              <a:gd name="T7" fmla="*/ 2147483647 h 1732"/>
              <a:gd name="T8" fmla="*/ 0 60000 65536"/>
              <a:gd name="T9" fmla="*/ 0 60000 65536"/>
              <a:gd name="T10" fmla="*/ 0 60000 65536"/>
              <a:gd name="T11" fmla="*/ 0 60000 65536"/>
              <a:gd name="T12" fmla="*/ 0 w 1889"/>
              <a:gd name="T13" fmla="*/ 0 h 1732"/>
              <a:gd name="T14" fmla="*/ 1889 w 1889"/>
              <a:gd name="T15" fmla="*/ 1732 h 17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9" h="1732">
                <a:moveTo>
                  <a:pt x="0" y="1715"/>
                </a:moveTo>
                <a:lnTo>
                  <a:pt x="1857" y="0"/>
                </a:lnTo>
                <a:lnTo>
                  <a:pt x="1889" y="1732"/>
                </a:lnTo>
                <a:lnTo>
                  <a:pt x="0" y="1715"/>
                </a:lnTo>
                <a:close/>
              </a:path>
            </a:pathLst>
          </a:custGeom>
          <a:solidFill>
            <a:srgbClr val="9933FF">
              <a:alpha val="7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2349500"/>
            <a:ext cx="3024187" cy="2735263"/>
          </a:xfrm>
          <a:prstGeom prst="rect">
            <a:avLst/>
          </a:prstGeom>
          <a:solidFill>
            <a:srgbClr val="BBE0E3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8313" y="512763"/>
            <a:ext cx="8207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>
                <a:solidFill>
                  <a:schemeClr val="accent2"/>
                </a:solidFill>
              </a:rPr>
              <a:t>Задача 4. </a:t>
            </a:r>
            <a:r>
              <a:rPr lang="ru-RU" sz="2400" b="1">
                <a:solidFill>
                  <a:schemeClr val="accent2"/>
                </a:solidFill>
              </a:rPr>
              <a:t>Осьовий переріз циліндра – квадрат, діагональ якого дорівнює 20 см. Знайдіть: а) висоту циліндра; б) </a:t>
            </a:r>
            <a:r>
              <a:rPr lang="en-US" sz="2400" b="1">
                <a:solidFill>
                  <a:schemeClr val="accent2"/>
                </a:solidFill>
              </a:rPr>
              <a:t>So</a:t>
            </a:r>
            <a:r>
              <a:rPr lang="ru-RU" sz="2400" b="1">
                <a:solidFill>
                  <a:schemeClr val="accent2"/>
                </a:solidFill>
              </a:rPr>
              <a:t> циліндра</a:t>
            </a:r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684213" y="23495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755650" y="5084763"/>
            <a:ext cx="29527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5651500" y="1676400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Розв’язок.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356100" y="2205038"/>
            <a:ext cx="4643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1. Проведем діагональ АС перерізу АВС</a:t>
            </a:r>
            <a:r>
              <a:rPr lang="en-US" sz="2000" b="1"/>
              <a:t>D.</a:t>
            </a:r>
            <a:endParaRPr lang="ru-RU" sz="2000" b="1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395288" y="494188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</a:t>
            </a:r>
            <a:endParaRPr lang="ru-RU" sz="2000" b="1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</a:t>
            </a:r>
            <a:endParaRPr lang="ru-RU" sz="2000" b="1"/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3636963" y="2133600"/>
            <a:ext cx="43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</a:t>
            </a:r>
            <a:endParaRPr lang="ru-RU" sz="2000" b="1"/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3635375" y="501332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684213" y="2349500"/>
            <a:ext cx="2951162" cy="27352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356100" y="2924175"/>
            <a:ext cx="4643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</a:t>
            </a:r>
            <a:r>
              <a:rPr lang="ru-RU" sz="2000" b="1"/>
              <a:t>. </a:t>
            </a:r>
            <a:r>
              <a:rPr lang="ru-RU" sz="2000" b="1">
                <a:sym typeface="Symbol" pitchFamily="18" charset="2"/>
              </a:rPr>
              <a:t></a:t>
            </a:r>
            <a:r>
              <a:rPr lang="en-US" sz="2000" b="1">
                <a:sym typeface="Symbol" pitchFamily="18" charset="2"/>
              </a:rPr>
              <a:t>ADC </a:t>
            </a:r>
            <a:r>
              <a:rPr lang="ru-RU" sz="2000" b="1">
                <a:sym typeface="Symbol" pitchFamily="18" charset="2"/>
              </a:rPr>
              <a:t>– рівнобедренний, прямокутний, А</a:t>
            </a:r>
            <a:r>
              <a:rPr lang="en-US" sz="2000" b="1">
                <a:sym typeface="Symbol" pitchFamily="18" charset="2"/>
              </a:rPr>
              <a:t>D=DC, </a:t>
            </a:r>
            <a:r>
              <a:rPr lang="en-US" sz="2400" b="1" i="1">
                <a:latin typeface="Times New Roman" pitchFamily="18" charset="0"/>
                <a:sym typeface="Symbol" pitchFamily="18" charset="2"/>
              </a:rPr>
              <a:t>h = 2r</a:t>
            </a:r>
            <a:r>
              <a:rPr lang="ru-RU" sz="2400" b="1" i="1">
                <a:latin typeface="Times New Roman" pitchFamily="18" charset="0"/>
                <a:sym typeface="Symbol" pitchFamily="18" charset="2"/>
              </a:rPr>
              <a:t>,</a:t>
            </a:r>
            <a:r>
              <a:rPr lang="ru-RU" sz="2000" b="1" i="1">
                <a:latin typeface="Times New Roman" pitchFamily="18" charset="0"/>
                <a:sym typeface="Symbol" pitchFamily="18" charset="2"/>
              </a:rPr>
              <a:t> </a:t>
            </a:r>
            <a:endParaRPr lang="en-US" sz="2000" b="1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356100" y="3638550"/>
            <a:ext cx="3671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ym typeface="Symbol" pitchFamily="18" charset="2"/>
              </a:rPr>
              <a:t> </a:t>
            </a:r>
            <a:r>
              <a:rPr lang="en-US" b="1">
                <a:sym typeface="Symbol" pitchFamily="18" charset="2"/>
              </a:rPr>
              <a:t>CAD</a:t>
            </a:r>
            <a:r>
              <a:rPr lang="ru-RU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=</a:t>
            </a:r>
            <a:r>
              <a:rPr lang="ru-RU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ACD=45</a:t>
            </a:r>
            <a:r>
              <a:rPr lang="ru-RU" b="1">
                <a:sym typeface="Symbol" pitchFamily="18" charset="2"/>
              </a:rPr>
              <a:t>, тоді</a:t>
            </a:r>
            <a:endParaRPr lang="en-US" b="1">
              <a:sym typeface="Symbol" pitchFamily="18" charset="2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71550" y="4652963"/>
            <a:ext cx="796925" cy="431800"/>
            <a:chOff x="612" y="2931"/>
            <a:chExt cx="502" cy="272"/>
          </a:xfrm>
        </p:grpSpPr>
        <p:sp>
          <p:nvSpPr>
            <p:cNvPr id="3102" name="Arc 18"/>
            <p:cNvSpPr>
              <a:spLocks/>
            </p:cNvSpPr>
            <p:nvPr/>
          </p:nvSpPr>
          <p:spPr bwMode="auto">
            <a:xfrm rot="1108188">
              <a:off x="612" y="3022"/>
              <a:ext cx="181" cy="1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3" name="Rectangle 25"/>
            <p:cNvSpPr>
              <a:spLocks noChangeArrowheads="1"/>
            </p:cNvSpPr>
            <p:nvPr/>
          </p:nvSpPr>
          <p:spPr bwMode="auto">
            <a:xfrm>
              <a:off x="748" y="2931"/>
              <a:ext cx="3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ym typeface="Symbol" pitchFamily="18" charset="2"/>
                </a:rPr>
                <a:t>45</a:t>
              </a:r>
              <a:endParaRPr lang="ru-RU" sz="2000" b="1">
                <a:sym typeface="Symbol" pitchFamily="18" charset="2"/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054350" y="2636838"/>
            <a:ext cx="581025" cy="647700"/>
            <a:chOff x="1924" y="1661"/>
            <a:chExt cx="366" cy="408"/>
          </a:xfrm>
        </p:grpSpPr>
        <p:sp>
          <p:nvSpPr>
            <p:cNvPr id="3100" name="Arc 22"/>
            <p:cNvSpPr>
              <a:spLocks/>
            </p:cNvSpPr>
            <p:nvPr/>
          </p:nvSpPr>
          <p:spPr bwMode="auto">
            <a:xfrm rot="-10533380">
              <a:off x="2109" y="1661"/>
              <a:ext cx="181" cy="1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1" name="Rectangle 26"/>
            <p:cNvSpPr>
              <a:spLocks noChangeArrowheads="1"/>
            </p:cNvSpPr>
            <p:nvPr/>
          </p:nvSpPr>
          <p:spPr bwMode="auto">
            <a:xfrm>
              <a:off x="1924" y="1819"/>
              <a:ext cx="3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ym typeface="Symbol" pitchFamily="18" charset="2"/>
                </a:rPr>
                <a:t>45</a:t>
              </a:r>
              <a:endParaRPr lang="ru-RU" sz="2000" b="1">
                <a:sym typeface="Symbol" pitchFamily="18" charset="2"/>
              </a:endParaRPr>
            </a:p>
          </p:txBody>
        </p:sp>
      </p:grp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1671638" y="335756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20</a:t>
            </a:r>
          </a:p>
        </p:txBody>
      </p:sp>
      <p:sp>
        <p:nvSpPr>
          <p:cNvPr id="3095" name="Rectangle 28"/>
          <p:cNvSpPr>
            <a:spLocks noChangeArrowheads="1"/>
          </p:cNvSpPr>
          <p:nvPr/>
        </p:nvSpPr>
        <p:spPr bwMode="auto">
          <a:xfrm>
            <a:off x="3419475" y="4795838"/>
            <a:ext cx="288925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4368800" y="3903663"/>
          <a:ext cx="40068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2108160" imgH="431640" progId="Equation.3">
                  <p:embed/>
                </p:oleObj>
              </mc:Choice>
              <mc:Fallback>
                <p:oleObj name="Equation" r:id="rId3" imgW="2108160" imgH="4316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3903663"/>
                        <a:ext cx="4006850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427538" y="465296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3. Знайдемо радіус основи</a:t>
            </a:r>
          </a:p>
        </p:txBody>
      </p:sp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4476750" y="4941888"/>
          <a:ext cx="25685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5" imgW="1320480" imgH="431640" progId="Equation.3">
                  <p:embed/>
                </p:oleObj>
              </mc:Choice>
              <mc:Fallback>
                <p:oleObj name="Equation" r:id="rId5" imgW="1320480" imgH="4316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4941888"/>
                        <a:ext cx="25685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23850" y="5810250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4. Знайдемо площу основи</a:t>
            </a:r>
          </a:p>
        </p:txBody>
      </p: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4500563" y="5661025"/>
          <a:ext cx="38163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7" imgW="1803240" imgH="291960" progId="Equation.3">
                  <p:embed/>
                </p:oleObj>
              </mc:Choice>
              <mc:Fallback>
                <p:oleObj name="Equation" r:id="rId7" imgW="1803240" imgH="29196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661025"/>
                        <a:ext cx="38163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3850" y="6238875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Відповідь: </a:t>
            </a:r>
          </a:p>
        </p:txBody>
      </p:sp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2339975" y="6165850"/>
          <a:ext cx="23034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9" imgW="1143000" imgH="241200" progId="Equation.3">
                  <p:embed/>
                </p:oleObj>
              </mc:Choice>
              <mc:Fallback>
                <p:oleObj name="Equation" r:id="rId9" imgW="1143000" imgH="241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6165850"/>
                        <a:ext cx="230346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9" name="Picture 4" descr="Безымянный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628775"/>
            <a:ext cx="3357563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2" grpId="0" animBg="1"/>
      <p:bldP spid="6155" grpId="0"/>
      <p:bldP spid="6160" grpId="0" animBg="1"/>
      <p:bldP spid="6161" grpId="0"/>
      <p:bldP spid="6167" grpId="0"/>
      <p:bldP spid="6171" grpId="0"/>
      <p:bldP spid="6175" grpId="0"/>
      <p:bldP spid="6177" grpId="0"/>
      <p:bldP spid="61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Oval 40"/>
          <p:cNvSpPr>
            <a:spLocks noChangeArrowheads="1"/>
          </p:cNvSpPr>
          <p:nvPr/>
        </p:nvSpPr>
        <p:spPr bwMode="auto">
          <a:xfrm>
            <a:off x="6300788" y="4148138"/>
            <a:ext cx="287337" cy="649287"/>
          </a:xfrm>
          <a:prstGeom prst="ellipse">
            <a:avLst/>
          </a:prstGeom>
          <a:solidFill>
            <a:srgbClr val="FFFF00">
              <a:alpha val="50195"/>
            </a:srgbClr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5219700" y="2852738"/>
            <a:ext cx="215900" cy="649287"/>
          </a:xfrm>
          <a:prstGeom prst="ellipse">
            <a:avLst/>
          </a:prstGeom>
          <a:solidFill>
            <a:srgbClr val="FFFF00">
              <a:alpha val="50195"/>
            </a:srgbClr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539750" y="4868863"/>
            <a:ext cx="3024188" cy="1152525"/>
          </a:xfrm>
          <a:prstGeom prst="ellipse">
            <a:avLst/>
          </a:prstGeom>
          <a:solidFill>
            <a:srgbClr val="FFFF00">
              <a:alpha val="50195"/>
            </a:srgbClr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Text Box 20"/>
          <p:cNvSpPr txBox="1">
            <a:spLocks noChangeArrowheads="1"/>
          </p:cNvSpPr>
          <p:nvPr/>
        </p:nvSpPr>
        <p:spPr bwMode="auto">
          <a:xfrm>
            <a:off x="250825" y="512763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Задача 5. Площа осьового перерізу циліндра дорівнює 10 м</a:t>
            </a:r>
            <a:r>
              <a:rPr lang="ru-RU" sz="2400" b="1" baseline="30000">
                <a:solidFill>
                  <a:schemeClr val="accent2"/>
                </a:solidFill>
              </a:rPr>
              <a:t>2</a:t>
            </a:r>
            <a:r>
              <a:rPr lang="ru-RU" sz="2400" b="1">
                <a:solidFill>
                  <a:schemeClr val="accent2"/>
                </a:solidFill>
              </a:rPr>
              <a:t>, а площа основи – 5 м</a:t>
            </a:r>
            <a:r>
              <a:rPr lang="ru-RU" sz="2400" b="1" baseline="30000">
                <a:solidFill>
                  <a:schemeClr val="accent2"/>
                </a:solidFill>
              </a:rPr>
              <a:t>2</a:t>
            </a:r>
            <a:r>
              <a:rPr lang="ru-RU" sz="2400" b="1">
                <a:solidFill>
                  <a:schemeClr val="accent2"/>
                </a:solidFill>
              </a:rPr>
              <a:t>. Знайдіть висоту циліндра.</a:t>
            </a:r>
          </a:p>
        </p:txBody>
      </p:sp>
      <p:sp>
        <p:nvSpPr>
          <p:cNvPr id="4107" name="Text Box 25"/>
          <p:cNvSpPr txBox="1">
            <a:spLocks noChangeArrowheads="1"/>
          </p:cNvSpPr>
          <p:nvPr/>
        </p:nvSpPr>
        <p:spPr bwMode="auto">
          <a:xfrm>
            <a:off x="4859338" y="1773238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Розв’язок.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851275" y="234791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1. Площа основи</a:t>
            </a:r>
            <a:r>
              <a:rPr lang="en-US" sz="2000" b="1"/>
              <a:t> – </a:t>
            </a:r>
            <a:r>
              <a:rPr lang="ru-RU" sz="2000" b="1"/>
              <a:t>круг,</a:t>
            </a:r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4324350" y="2924175"/>
          <a:ext cx="13335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3" imgW="787320" imgH="266400" progId="Equation.DSMT4">
                  <p:embed/>
                </p:oleObj>
              </mc:Choice>
              <mc:Fallback>
                <p:oleObj name="Equation" r:id="rId3" imgW="787320" imgH="266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2924175"/>
                        <a:ext cx="13335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764213" y="2995613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тоді </a:t>
            </a:r>
          </a:p>
        </p:txBody>
      </p:sp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6772275" y="2779713"/>
          <a:ext cx="16875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5" imgW="927000" imgH="444240" progId="Equation.3">
                  <p:embed/>
                </p:oleObj>
              </mc:Choice>
              <mc:Fallback>
                <p:oleObj name="Equation" r:id="rId5" imgW="927000" imgH="4442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2275" y="2779713"/>
                        <a:ext cx="16875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779838" y="3752850"/>
            <a:ext cx="511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2. Площа перерізу – прямокутник,</a:t>
            </a:r>
          </a:p>
        </p:txBody>
      </p:sp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3995738" y="4221163"/>
          <a:ext cx="31019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Формула" r:id="rId7" imgW="1422360" imgH="241200" progId="Equation.3">
                  <p:embed/>
                </p:oleObj>
              </mc:Choice>
              <mc:Fallback>
                <p:oleObj name="Формула" r:id="rId7" imgW="1422360" imgH="241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221163"/>
                        <a:ext cx="310197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162800" y="4327525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тоді </a:t>
            </a:r>
          </a:p>
        </p:txBody>
      </p:sp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4113213" y="4797425"/>
          <a:ext cx="44465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Формула" r:id="rId9" imgW="2286000" imgH="444240" progId="Equation.3">
                  <p:embed/>
                </p:oleObj>
              </mc:Choice>
              <mc:Fallback>
                <p:oleObj name="Формула" r:id="rId9" imgW="2286000" imgH="4442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4797425"/>
                        <a:ext cx="44465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778250" y="5753100"/>
            <a:ext cx="173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Відповідь: </a:t>
            </a:r>
          </a:p>
        </p:txBody>
      </p:sp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5940425" y="5661025"/>
          <a:ext cx="8651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1" imgW="355320" imgH="228600" progId="Equation.3">
                  <p:embed/>
                </p:oleObj>
              </mc:Choice>
              <mc:Fallback>
                <p:oleObj name="Equation" r:id="rId11" imgW="35532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661025"/>
                        <a:ext cx="865188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39750" y="1773238"/>
            <a:ext cx="3094038" cy="4429125"/>
            <a:chOff x="340" y="1117"/>
            <a:chExt cx="1949" cy="2790"/>
          </a:xfrm>
        </p:grpSpPr>
        <p:sp>
          <p:nvSpPr>
            <p:cNvPr id="4115" name="Freeform 24"/>
            <p:cNvSpPr>
              <a:spLocks/>
            </p:cNvSpPr>
            <p:nvPr/>
          </p:nvSpPr>
          <p:spPr bwMode="auto">
            <a:xfrm>
              <a:off x="567" y="1344"/>
              <a:ext cx="1542" cy="2313"/>
            </a:xfrm>
            <a:custGeom>
              <a:avLst/>
              <a:gdLst>
                <a:gd name="T0" fmla="*/ 0 w 1542"/>
                <a:gd name="T1" fmla="*/ 2313 h 2313"/>
                <a:gd name="T2" fmla="*/ 0 w 1542"/>
                <a:gd name="T3" fmla="*/ 362 h 2313"/>
                <a:gd name="T4" fmla="*/ 1542 w 1542"/>
                <a:gd name="T5" fmla="*/ 0 h 2313"/>
                <a:gd name="T6" fmla="*/ 1542 w 1542"/>
                <a:gd name="T7" fmla="*/ 1905 h 2313"/>
                <a:gd name="T8" fmla="*/ 0 w 1542"/>
                <a:gd name="T9" fmla="*/ 2313 h 2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2"/>
                <a:gd name="T16" fmla="*/ 0 h 2313"/>
                <a:gd name="T17" fmla="*/ 1542 w 1542"/>
                <a:gd name="T18" fmla="*/ 2313 h 23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2" h="2313">
                  <a:moveTo>
                    <a:pt x="0" y="2313"/>
                  </a:moveTo>
                  <a:lnTo>
                    <a:pt x="0" y="362"/>
                  </a:lnTo>
                  <a:lnTo>
                    <a:pt x="1542" y="0"/>
                  </a:lnTo>
                  <a:lnTo>
                    <a:pt x="1542" y="1905"/>
                  </a:lnTo>
                  <a:lnTo>
                    <a:pt x="0" y="23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7"/>
            <p:cNvSpPr>
              <a:spLocks noChangeShapeType="1"/>
            </p:cNvSpPr>
            <p:nvPr/>
          </p:nvSpPr>
          <p:spPr bwMode="auto">
            <a:xfrm flipV="1">
              <a:off x="567" y="3249"/>
              <a:ext cx="1542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Text Box 8"/>
            <p:cNvSpPr txBox="1">
              <a:spLocks noChangeArrowheads="1"/>
            </p:cNvSpPr>
            <p:nvPr/>
          </p:nvSpPr>
          <p:spPr bwMode="auto">
            <a:xfrm>
              <a:off x="431" y="3657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A</a:t>
              </a:r>
              <a:endParaRPr lang="ru-RU" sz="2000" b="1"/>
            </a:p>
          </p:txBody>
        </p:sp>
        <p:sp>
          <p:nvSpPr>
            <p:cNvPr id="4118" name="Text Box 9"/>
            <p:cNvSpPr txBox="1">
              <a:spLocks noChangeArrowheads="1"/>
            </p:cNvSpPr>
            <p:nvPr/>
          </p:nvSpPr>
          <p:spPr bwMode="auto">
            <a:xfrm>
              <a:off x="340" y="1661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  <a:endParaRPr lang="ru-RU" sz="2000" b="1"/>
            </a:p>
          </p:txBody>
        </p:sp>
        <p:sp>
          <p:nvSpPr>
            <p:cNvPr id="4119" name="Text Box 10"/>
            <p:cNvSpPr txBox="1">
              <a:spLocks noChangeArrowheads="1"/>
            </p:cNvSpPr>
            <p:nvPr/>
          </p:nvSpPr>
          <p:spPr bwMode="auto">
            <a:xfrm>
              <a:off x="2018" y="1117"/>
              <a:ext cx="2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C</a:t>
              </a:r>
              <a:endParaRPr lang="ru-RU" sz="2000" b="1"/>
            </a:p>
          </p:txBody>
        </p:sp>
        <p:sp>
          <p:nvSpPr>
            <p:cNvPr id="4120" name="Text Box 11"/>
            <p:cNvSpPr txBox="1">
              <a:spLocks noChangeArrowheads="1"/>
            </p:cNvSpPr>
            <p:nvPr/>
          </p:nvSpPr>
          <p:spPr bwMode="auto">
            <a:xfrm>
              <a:off x="1927" y="2976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D</a:t>
              </a:r>
              <a:endParaRPr lang="ru-RU" sz="2000" b="1"/>
            </a:p>
          </p:txBody>
        </p:sp>
        <p:sp>
          <p:nvSpPr>
            <p:cNvPr id="4121" name="Line 21"/>
            <p:cNvSpPr>
              <a:spLocks noChangeShapeType="1"/>
            </p:cNvSpPr>
            <p:nvPr/>
          </p:nvSpPr>
          <p:spPr bwMode="auto">
            <a:xfrm flipV="1">
              <a:off x="567" y="1344"/>
              <a:ext cx="1543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22"/>
            <p:cNvSpPr>
              <a:spLocks noChangeShapeType="1"/>
            </p:cNvSpPr>
            <p:nvPr/>
          </p:nvSpPr>
          <p:spPr bwMode="auto">
            <a:xfrm>
              <a:off x="567" y="1706"/>
              <a:ext cx="0" cy="19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Line 23"/>
            <p:cNvSpPr>
              <a:spLocks noChangeShapeType="1"/>
            </p:cNvSpPr>
            <p:nvPr/>
          </p:nvSpPr>
          <p:spPr bwMode="auto">
            <a:xfrm>
              <a:off x="2109" y="1344"/>
              <a:ext cx="0" cy="19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Text Box 37"/>
            <p:cNvSpPr txBox="1">
              <a:spLocks noChangeArrowheads="1"/>
            </p:cNvSpPr>
            <p:nvPr/>
          </p:nvSpPr>
          <p:spPr bwMode="auto">
            <a:xfrm>
              <a:off x="930" y="3475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Times New Roman" pitchFamily="18" charset="0"/>
                </a:rPr>
                <a:t>r</a:t>
              </a:r>
              <a:endParaRPr lang="ru-RU" sz="2400" b="1" i="1">
                <a:latin typeface="Times New Roman" pitchFamily="18" charset="0"/>
              </a:endParaRPr>
            </a:p>
          </p:txBody>
        </p:sp>
      </p:grpSp>
      <p:pic>
        <p:nvPicPr>
          <p:cNvPr id="4114" name="Picture 5" descr="Безымянный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557338"/>
            <a:ext cx="33575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 animBg="1"/>
      <p:bldP spid="7208" grpId="1" animBg="1"/>
      <p:bldP spid="7207" grpId="0" animBg="1"/>
      <p:bldP spid="7207" grpId="1" animBg="1"/>
      <p:bldP spid="7202" grpId="0" animBg="1"/>
      <p:bldP spid="7194" grpId="0"/>
      <p:bldP spid="7196" grpId="0"/>
      <p:bldP spid="7198" grpId="0"/>
      <p:bldP spid="7200" grpId="0"/>
      <p:bldP spid="72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Freeform 38"/>
          <p:cNvSpPr>
            <a:spLocks/>
          </p:cNvSpPr>
          <p:nvPr/>
        </p:nvSpPr>
        <p:spPr bwMode="auto">
          <a:xfrm>
            <a:off x="639763" y="2132013"/>
            <a:ext cx="719137" cy="3960812"/>
          </a:xfrm>
          <a:custGeom>
            <a:avLst/>
            <a:gdLst>
              <a:gd name="T0" fmla="*/ 0 w 453"/>
              <a:gd name="T1" fmla="*/ 2147483647 h 2495"/>
              <a:gd name="T2" fmla="*/ 0 w 453"/>
              <a:gd name="T3" fmla="*/ 2147483647 h 2495"/>
              <a:gd name="T4" fmla="*/ 2147483647 w 453"/>
              <a:gd name="T5" fmla="*/ 0 h 2495"/>
              <a:gd name="T6" fmla="*/ 2147483647 w 453"/>
              <a:gd name="T7" fmla="*/ 2147483647 h 2495"/>
              <a:gd name="T8" fmla="*/ 0 w 453"/>
              <a:gd name="T9" fmla="*/ 2147483647 h 2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"/>
              <a:gd name="T16" fmla="*/ 0 h 2495"/>
              <a:gd name="T17" fmla="*/ 453 w 453"/>
              <a:gd name="T18" fmla="*/ 2495 h 24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" h="2495">
                <a:moveTo>
                  <a:pt x="0" y="2495"/>
                </a:moveTo>
                <a:lnTo>
                  <a:pt x="0" y="590"/>
                </a:lnTo>
                <a:lnTo>
                  <a:pt x="453" y="0"/>
                </a:lnTo>
                <a:lnTo>
                  <a:pt x="453" y="1951"/>
                </a:lnTo>
                <a:lnTo>
                  <a:pt x="0" y="2495"/>
                </a:lnTo>
                <a:close/>
              </a:path>
            </a:pathLst>
          </a:custGeom>
          <a:solidFill>
            <a:srgbClr val="FFFF00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711200" y="5732463"/>
            <a:ext cx="1079500" cy="360362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0825" y="533400"/>
            <a:ext cx="8858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Задача 6. Кінці  відрізка АВ лежать на різних основах циліндра. Радіус циліндра дорівнює 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r</a:t>
            </a:r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, його висота – 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, відстань між прямою АВ і віссю циліндра дорівнює 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. Знайти:  висоту, якщо 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r 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= 10, </a:t>
            </a:r>
            <a:r>
              <a:rPr lang="en-US" sz="2000" b="1" i="1">
                <a:solidFill>
                  <a:schemeClr val="accent2"/>
                </a:solidFill>
                <a:latin typeface="Times New Roman" pitchFamily="18" charset="0"/>
              </a:rPr>
              <a:t>d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 = 8, AB = 13</a:t>
            </a:r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639763" y="2203450"/>
            <a:ext cx="647700" cy="3889375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358900" y="2203450"/>
            <a:ext cx="0" cy="30241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287463" y="5732463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r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39763" y="386080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a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5131" name="Text Box 31"/>
          <p:cNvSpPr txBox="1">
            <a:spLocks noChangeArrowheads="1"/>
          </p:cNvSpPr>
          <p:nvPr/>
        </p:nvSpPr>
        <p:spPr bwMode="auto">
          <a:xfrm>
            <a:off x="6659563" y="181927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Розв’язок.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708400" y="2132013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1. Будуємо відрізок АВ.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708400" y="256381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2. Проведем радіус АО.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708400" y="299561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3. Будуємо відрізок </a:t>
            </a:r>
            <a:r>
              <a:rPr lang="en-US" sz="2000" b="1" i="1">
                <a:latin typeface="Times New Roman" pitchFamily="18" charset="0"/>
              </a:rPr>
              <a:t>d</a:t>
            </a:r>
            <a:r>
              <a:rPr lang="ru-RU" sz="2000" b="1"/>
              <a:t>.</a:t>
            </a:r>
          </a:p>
        </p:txBody>
      </p:sp>
      <p:sp>
        <p:nvSpPr>
          <p:cNvPr id="8227" name="WordArt 3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143750" y="2928938"/>
            <a:ext cx="454025" cy="427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639763" y="3068638"/>
            <a:ext cx="0" cy="3024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639763" y="2203450"/>
            <a:ext cx="64770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V="1">
            <a:off x="639763" y="5229225"/>
            <a:ext cx="719137" cy="86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9" name="Picture 4" descr="Безымянный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38" y="1844675"/>
            <a:ext cx="3357562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3863" y="6067425"/>
            <a:ext cx="360362" cy="528638"/>
            <a:chOff x="3379" y="3249"/>
            <a:chExt cx="227" cy="333"/>
          </a:xfrm>
        </p:grpSpPr>
        <p:sp>
          <p:nvSpPr>
            <p:cNvPr id="5161" name="Text Box 22"/>
            <p:cNvSpPr txBox="1">
              <a:spLocks noChangeArrowheads="1"/>
            </p:cNvSpPr>
            <p:nvPr/>
          </p:nvSpPr>
          <p:spPr bwMode="auto">
            <a:xfrm>
              <a:off x="3379" y="3294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А</a:t>
              </a:r>
            </a:p>
          </p:txBody>
        </p:sp>
        <p:sp>
          <p:nvSpPr>
            <p:cNvPr id="5162" name="Oval 23"/>
            <p:cNvSpPr>
              <a:spLocks noChangeArrowheads="1"/>
            </p:cNvSpPr>
            <p:nvPr/>
          </p:nvSpPr>
          <p:spPr bwMode="auto">
            <a:xfrm>
              <a:off x="3515" y="3249"/>
              <a:ext cx="91" cy="9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998538" y="1628775"/>
            <a:ext cx="431800" cy="576263"/>
            <a:chOff x="3787" y="572"/>
            <a:chExt cx="272" cy="363"/>
          </a:xfrm>
        </p:grpSpPr>
        <p:sp>
          <p:nvSpPr>
            <p:cNvPr id="5159" name="Text Box 25"/>
            <p:cNvSpPr txBox="1">
              <a:spLocks noChangeArrowheads="1"/>
            </p:cNvSpPr>
            <p:nvPr/>
          </p:nvSpPr>
          <p:spPr bwMode="auto">
            <a:xfrm>
              <a:off x="3787" y="572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В</a:t>
              </a:r>
            </a:p>
          </p:txBody>
        </p:sp>
        <p:sp>
          <p:nvSpPr>
            <p:cNvPr id="5160" name="Oval 26"/>
            <p:cNvSpPr>
              <a:spLocks noChangeArrowheads="1"/>
            </p:cNvSpPr>
            <p:nvPr/>
          </p:nvSpPr>
          <p:spPr bwMode="auto">
            <a:xfrm>
              <a:off x="3923" y="845"/>
              <a:ext cx="91" cy="9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33" name="Line 41"/>
          <p:cNvSpPr>
            <a:spLocks noChangeShapeType="1"/>
          </p:cNvSpPr>
          <p:nvPr/>
        </p:nvSpPr>
        <p:spPr bwMode="auto">
          <a:xfrm flipH="1" flipV="1">
            <a:off x="1431925" y="5229225"/>
            <a:ext cx="358775" cy="4318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1576388" y="51308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r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H="1" flipV="1">
            <a:off x="1071563" y="5588000"/>
            <a:ext cx="792162" cy="144463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1287463" y="53006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d</a:t>
            </a:r>
            <a:endParaRPr lang="ru-RU" sz="2000" b="1" i="1">
              <a:latin typeface="Times New Roman" pitchFamily="18" charset="0"/>
            </a:endParaRP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179513" y="5445125"/>
            <a:ext cx="114300" cy="182563"/>
            <a:chOff x="907" y="3249"/>
            <a:chExt cx="72" cy="115"/>
          </a:xfrm>
        </p:grpSpPr>
        <p:sp>
          <p:nvSpPr>
            <p:cNvPr id="5157" name="Line 51"/>
            <p:cNvSpPr>
              <a:spLocks noChangeShapeType="1"/>
            </p:cNvSpPr>
            <p:nvPr/>
          </p:nvSpPr>
          <p:spPr bwMode="auto">
            <a:xfrm rot="21300000" flipV="1">
              <a:off x="930" y="3294"/>
              <a:ext cx="4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Line 52"/>
            <p:cNvSpPr>
              <a:spLocks noChangeShapeType="1"/>
            </p:cNvSpPr>
            <p:nvPr/>
          </p:nvSpPr>
          <p:spPr bwMode="auto">
            <a:xfrm rot="-1200000" flipH="1" flipV="1">
              <a:off x="907" y="3249"/>
              <a:ext cx="68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782638" y="52641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К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3708400" y="342106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4. Відрізок ОК – шукана відстань.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708400" y="3824288"/>
            <a:ext cx="521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5. З прямокутного </a:t>
            </a:r>
            <a:r>
              <a:rPr lang="ru-RU" sz="2000" b="1">
                <a:sym typeface="Symbol" pitchFamily="18" charset="2"/>
              </a:rPr>
              <a:t>АОК знайдем:</a:t>
            </a:r>
          </a:p>
        </p:txBody>
      </p:sp>
      <p:graphicFrame>
        <p:nvGraphicFramePr>
          <p:cNvPr id="8249" name="Object 57"/>
          <p:cNvGraphicFramePr>
            <a:graphicFrameLocks noChangeAspect="1"/>
          </p:cNvGraphicFramePr>
          <p:nvPr/>
        </p:nvGraphicFramePr>
        <p:xfrm>
          <a:off x="3924300" y="4111625"/>
          <a:ext cx="45116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2311200" imgH="291960" progId="Equation.DSMT4">
                  <p:embed/>
                </p:oleObj>
              </mc:Choice>
              <mc:Fallback>
                <p:oleObj name="Equation" r:id="rId5" imgW="2311200" imgH="29196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111625"/>
                        <a:ext cx="451167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1287463" y="48323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С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3995738" y="4579938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тоді АС = 12.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3708400" y="4903788"/>
            <a:ext cx="521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6. З прямокутного </a:t>
            </a:r>
            <a:r>
              <a:rPr lang="ru-RU" sz="2000" b="1">
                <a:sym typeface="Symbol" pitchFamily="18" charset="2"/>
              </a:rPr>
              <a:t>АВС знайдем:</a:t>
            </a:r>
          </a:p>
        </p:txBody>
      </p:sp>
      <p:graphicFrame>
        <p:nvGraphicFramePr>
          <p:cNvPr id="8253" name="Object 61"/>
          <p:cNvGraphicFramePr>
            <a:graphicFrameLocks noChangeAspect="1"/>
          </p:cNvGraphicFramePr>
          <p:nvPr/>
        </p:nvGraphicFramePr>
        <p:xfrm>
          <a:off x="4011613" y="5221288"/>
          <a:ext cx="50974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2654280" imgH="279360" progId="Equation.DSMT4">
                  <p:embed/>
                </p:oleObj>
              </mc:Choice>
              <mc:Fallback>
                <p:oleObj name="Equation" r:id="rId7" imgW="2654280" imgH="27936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5221288"/>
                        <a:ext cx="509746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3995738" y="5732463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Отже, </a:t>
            </a:r>
            <a:r>
              <a:rPr lang="en-US" sz="2400" b="1" i="1">
                <a:latin typeface="Times New Roman" pitchFamily="18" charset="0"/>
              </a:rPr>
              <a:t>h</a:t>
            </a:r>
            <a:r>
              <a:rPr lang="ru-RU" sz="2000" b="1" i="1">
                <a:latin typeface="Times New Roman" pitchFamily="18" charset="0"/>
              </a:rPr>
              <a:t> </a:t>
            </a:r>
            <a:r>
              <a:rPr lang="ru-RU" sz="2000" b="1"/>
              <a:t>= </a:t>
            </a:r>
            <a:r>
              <a:rPr lang="en-US" sz="2000" b="1"/>
              <a:t>5</a:t>
            </a:r>
            <a:r>
              <a:rPr lang="ru-RU" sz="2000" b="1"/>
              <a:t>.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3708400" y="6272213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Відповідь: </a:t>
            </a:r>
            <a:r>
              <a:rPr lang="en-US" sz="2000" b="1"/>
              <a:t>5.</a:t>
            </a:r>
            <a:endParaRPr lang="ru-RU" sz="2000" b="1"/>
          </a:p>
        </p:txBody>
      </p:sp>
      <p:sp>
        <p:nvSpPr>
          <p:cNvPr id="8256" name="Freeform 64"/>
          <p:cNvSpPr>
            <a:spLocks/>
          </p:cNvSpPr>
          <p:nvPr/>
        </p:nvSpPr>
        <p:spPr bwMode="auto">
          <a:xfrm>
            <a:off x="615950" y="5588000"/>
            <a:ext cx="1231900" cy="528638"/>
          </a:xfrm>
          <a:custGeom>
            <a:avLst/>
            <a:gdLst>
              <a:gd name="T0" fmla="*/ 0 w 776"/>
              <a:gd name="T1" fmla="*/ 2147483647 h 333"/>
              <a:gd name="T2" fmla="*/ 2147483647 w 776"/>
              <a:gd name="T3" fmla="*/ 0 h 333"/>
              <a:gd name="T4" fmla="*/ 2147483647 w 776"/>
              <a:gd name="T5" fmla="*/ 2147483647 h 333"/>
              <a:gd name="T6" fmla="*/ 0 w 776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333"/>
              <a:gd name="T14" fmla="*/ 776 w 776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333">
                <a:moveTo>
                  <a:pt x="0" y="333"/>
                </a:moveTo>
                <a:lnTo>
                  <a:pt x="287" y="0"/>
                </a:lnTo>
                <a:lnTo>
                  <a:pt x="776" y="89"/>
                </a:lnTo>
                <a:lnTo>
                  <a:pt x="0" y="333"/>
                </a:lnTo>
                <a:close/>
              </a:path>
            </a:pathLst>
          </a:custGeom>
          <a:solidFill>
            <a:srgbClr val="FF6600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7" name="Freeform 65"/>
          <p:cNvSpPr>
            <a:spLocks/>
          </p:cNvSpPr>
          <p:nvPr/>
        </p:nvSpPr>
        <p:spPr bwMode="auto">
          <a:xfrm>
            <a:off x="639763" y="2154238"/>
            <a:ext cx="719137" cy="3938587"/>
          </a:xfrm>
          <a:custGeom>
            <a:avLst/>
            <a:gdLst>
              <a:gd name="T0" fmla="*/ 0 w 453"/>
              <a:gd name="T1" fmla="*/ 2147483647 h 2481"/>
              <a:gd name="T2" fmla="*/ 2147483647 w 453"/>
              <a:gd name="T3" fmla="*/ 2147483647 h 2481"/>
              <a:gd name="T4" fmla="*/ 2147483647 w 453"/>
              <a:gd name="T5" fmla="*/ 0 h 2481"/>
              <a:gd name="T6" fmla="*/ 2147483647 w 453"/>
              <a:gd name="T7" fmla="*/ 2147483647 h 2481"/>
              <a:gd name="T8" fmla="*/ 0 w 453"/>
              <a:gd name="T9" fmla="*/ 2147483647 h 24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"/>
              <a:gd name="T16" fmla="*/ 0 h 2481"/>
              <a:gd name="T17" fmla="*/ 453 w 453"/>
              <a:gd name="T18" fmla="*/ 2481 h 24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" h="2481">
                <a:moveTo>
                  <a:pt x="0" y="2481"/>
                </a:moveTo>
                <a:lnTo>
                  <a:pt x="417" y="16"/>
                </a:lnTo>
                <a:lnTo>
                  <a:pt x="449" y="0"/>
                </a:lnTo>
                <a:lnTo>
                  <a:pt x="453" y="1937"/>
                </a:lnTo>
                <a:lnTo>
                  <a:pt x="0" y="2481"/>
                </a:lnTo>
                <a:close/>
              </a:path>
            </a:pathLst>
          </a:custGeom>
          <a:solidFill>
            <a:srgbClr val="CC0000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3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5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0" dur="15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" dur="15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5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autoRev="1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30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30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0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30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  <p:bldP spid="8220" grpId="0" animBg="1"/>
      <p:bldP spid="8206" grpId="0" animBg="1"/>
      <p:bldP spid="8207" grpId="0" animBg="1"/>
      <p:bldP spid="8221" grpId="0"/>
      <p:bldP spid="8222" grpId="0"/>
      <p:bldP spid="8224" grpId="0"/>
      <p:bldP spid="8225" grpId="0"/>
      <p:bldP spid="8226" grpId="0"/>
      <p:bldP spid="8227" grpId="0" animBg="1"/>
      <p:bldP spid="8227" grpId="1" animBg="1"/>
      <p:bldP spid="8227" grpId="2" animBg="1"/>
      <p:bldP spid="8227" grpId="3" animBg="1"/>
      <p:bldP spid="8229" grpId="0" animBg="1"/>
      <p:bldP spid="8231" grpId="0" animBg="1"/>
      <p:bldP spid="8232" grpId="0" animBg="1"/>
      <p:bldP spid="8233" grpId="0" animBg="1"/>
      <p:bldP spid="8234" grpId="0"/>
      <p:bldP spid="8235" grpId="0" animBg="1"/>
      <p:bldP spid="8236" grpId="0"/>
      <p:bldP spid="8246" grpId="0"/>
      <p:bldP spid="8247" grpId="0"/>
      <p:bldP spid="8248" grpId="0"/>
      <p:bldP spid="8250" grpId="0"/>
      <p:bldP spid="8251" grpId="0"/>
      <p:bldP spid="8252" grpId="0"/>
      <p:bldP spid="8254" grpId="0"/>
      <p:bldP spid="8255" grpId="0"/>
      <p:bldP spid="8256" grpId="0" animBg="1"/>
      <p:bldP spid="82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274638"/>
            <a:ext cx="6923087" cy="5241925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“</a:t>
            </a:r>
            <a:r>
              <a:rPr lang="uk-UA" b="1" i="1" dirty="0" err="1" smtClean="0"/>
              <a:t>Без</a:t>
            </a:r>
            <a:r>
              <a:rPr lang="uk-UA" b="1" i="1" dirty="0" smtClean="0"/>
              <a:t> звички працювати, без уміння долати труднощі, без дисципліни праці нема </a:t>
            </a:r>
            <a:r>
              <a:rPr lang="uk-UA" b="1" i="1" dirty="0" err="1" smtClean="0"/>
              <a:t>людини”</a:t>
            </a:r>
            <a:endParaRPr lang="ru-RU" b="1" i="1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0" y="0"/>
            <a:ext cx="8064500" cy="1339850"/>
          </a:xfrm>
        </p:spPr>
        <p:txBody>
          <a:bodyPr/>
          <a:lstStyle/>
          <a:p>
            <a:pPr algn="r" eaLnBrk="1" hangingPunct="1"/>
            <a:r>
              <a:rPr lang="uk-UA" sz="2800" b="1" smtClean="0">
                <a:solidFill>
                  <a:srgbClr val="663300"/>
                </a:solidFill>
                <a:latin typeface="Calibri" pitchFamily="34" charset="0"/>
              </a:rPr>
              <a:t>7.Порівняйте висоту та діаметр основи циліндра, щоб перерізом паралельним осі був квадрат?</a:t>
            </a:r>
            <a:endParaRPr lang="ru-RU" sz="2800" b="1" smtClean="0">
              <a:solidFill>
                <a:srgbClr val="663300"/>
              </a:solidFill>
              <a:latin typeface="Calibri" pitchFamily="34" charset="0"/>
            </a:endParaRPr>
          </a:p>
        </p:txBody>
      </p:sp>
      <p:sp>
        <p:nvSpPr>
          <p:cNvPr id="33808" name="Text Box 8"/>
          <p:cNvSpPr txBox="1">
            <a:spLocks noChangeArrowheads="1"/>
          </p:cNvSpPr>
          <p:nvPr/>
        </p:nvSpPr>
        <p:spPr bwMode="auto">
          <a:xfrm>
            <a:off x="3276600" y="6308725"/>
            <a:ext cx="1908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>
                <a:hlinkClick r:id="rId2" action="ppaction://hlinksldjump"/>
              </a:rPr>
              <a:t>зміст</a:t>
            </a:r>
            <a:endParaRPr lang="uk-UA" altLang="uk-UA"/>
          </a:p>
        </p:txBody>
      </p:sp>
      <p:sp>
        <p:nvSpPr>
          <p:cNvPr id="32780" name="AutoShape 12" descr="booktreepic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32783" name="AutoShape 1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32786" name="AutoShape 18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32788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133600"/>
            <a:ext cx="2271712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2795" name="Picture 32" descr="smiley-thinking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33375"/>
            <a:ext cx="7191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555875" y="3357563"/>
            <a:ext cx="2087563" cy="588962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8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3300"/>
                </a:solidFill>
                <a:latin typeface="Calibri" pitchFamily="34" charset="0"/>
              </a:rPr>
              <a:t>H &lt; D</a:t>
            </a:r>
            <a:endParaRPr lang="ru-RU" sz="3200" b="1">
              <a:solidFill>
                <a:srgbClr val="663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2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/>
      <p:bldP spid="3279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3" descr="Z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91139" name="AutoShape 4" descr="9k=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91140" name="AutoShape 5" descr="9k=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262149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7993063" cy="1511300"/>
          </a:xfrm>
        </p:spPr>
        <p:txBody>
          <a:bodyPr/>
          <a:lstStyle/>
          <a:p>
            <a:pPr eaLnBrk="1" hangingPunct="1"/>
            <a:r>
              <a:rPr lang="uk-UA" altLang="uk-UA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8.Порівняйте площі бічних та повних поверхонь циліндрів, утворених при обертанні прямокутника навколо різних його сторін. </a:t>
            </a:r>
          </a:p>
        </p:txBody>
      </p:sp>
      <p:sp>
        <p:nvSpPr>
          <p:cNvPr id="91168" name="AutoShape 32" descr="Z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91170" name="AutoShape 34" descr="vJXqUwFOmg5oiPVp7oTblRqzWsb3kJYqHRsNWKxI9dpIgn31qyi5nSG0jVwTrcsIS2FxOAKI8x4tEl8Az5zQn1NRUYZbrh0+CZMAxv3Pnut4u7CpfummN7bJqmUXChMCkpKSkpKSkpKSkpKVL9D+Jl6NrhTODnAAAAAElFTkSuQmCC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91177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857496"/>
            <a:ext cx="3135342" cy="2214578"/>
          </a:xfrm>
          <a:prstGeom prst="rect">
            <a:avLst/>
          </a:prstGeom>
          <a:noFill/>
        </p:spPr>
      </p:pic>
      <p:sp>
        <p:nvSpPr>
          <p:cNvPr id="91179" name="Line 43"/>
          <p:cNvSpPr>
            <a:spLocks noChangeShapeType="1"/>
          </p:cNvSpPr>
          <p:nvPr/>
        </p:nvSpPr>
        <p:spPr bwMode="auto">
          <a:xfrm>
            <a:off x="8532813" y="27813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80" name="UTurnArrow"/>
          <p:cNvSpPr>
            <a:spLocks noEditPoints="1" noChangeArrowheads="1"/>
          </p:cNvSpPr>
          <p:nvPr/>
        </p:nvSpPr>
        <p:spPr bwMode="auto">
          <a:xfrm rot="4986038">
            <a:off x="8425656" y="5047457"/>
            <a:ext cx="309563" cy="67310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endParaRPr lang="ru-RU"/>
          </a:p>
        </p:txBody>
      </p:sp>
      <p:sp>
        <p:nvSpPr>
          <p:cNvPr id="91181" name="Line 45"/>
          <p:cNvSpPr>
            <a:spLocks noChangeShapeType="1"/>
          </p:cNvSpPr>
          <p:nvPr/>
        </p:nvSpPr>
        <p:spPr bwMode="auto">
          <a:xfrm>
            <a:off x="5364163" y="30686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82" name="UTurnArrow"/>
          <p:cNvSpPr>
            <a:spLocks noEditPoints="1" noChangeArrowheads="1"/>
          </p:cNvSpPr>
          <p:nvPr/>
        </p:nvSpPr>
        <p:spPr bwMode="auto">
          <a:xfrm rot="11858140">
            <a:off x="5309630" y="3174325"/>
            <a:ext cx="309563" cy="67310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ru-RU">
              <a:solidFill>
                <a:srgbClr val="CC9900"/>
              </a:solidFill>
            </a:endParaRPr>
          </a:p>
        </p:txBody>
      </p:sp>
      <p:sp>
        <p:nvSpPr>
          <p:cNvPr id="91184" name="Text Box 48"/>
          <p:cNvSpPr txBox="1">
            <a:spLocks noChangeArrowheads="1"/>
          </p:cNvSpPr>
          <p:nvPr/>
        </p:nvSpPr>
        <p:spPr bwMode="auto">
          <a:xfrm>
            <a:off x="2843808" y="1700808"/>
            <a:ext cx="607223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FFFF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4000" b="1" dirty="0">
                <a:solidFill>
                  <a:srgbClr val="FF0000"/>
                </a:solidFill>
                <a:latin typeface="Calibri" pitchFamily="34" charset="0"/>
              </a:rPr>
              <a:t>Площі бічних                поверхонь рівні</a:t>
            </a:r>
            <a:endParaRPr lang="ru-RU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1186" name="AutoShape 50"/>
          <p:cNvSpPr>
            <a:spLocks noChangeArrowheads="1"/>
          </p:cNvSpPr>
          <p:nvPr/>
        </p:nvSpPr>
        <p:spPr bwMode="auto">
          <a:xfrm>
            <a:off x="3214678" y="3214686"/>
            <a:ext cx="1581152" cy="200026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FFFF">
                  <a:gamma/>
                  <a:shade val="8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87" name="AutoShape 51"/>
          <p:cNvSpPr>
            <a:spLocks noChangeArrowheads="1"/>
          </p:cNvSpPr>
          <p:nvPr/>
        </p:nvSpPr>
        <p:spPr bwMode="auto">
          <a:xfrm>
            <a:off x="857224" y="3143248"/>
            <a:ext cx="1500198" cy="2219336"/>
          </a:xfrm>
          <a:prstGeom prst="can">
            <a:avLst>
              <a:gd name="adj" fmla="val 66728"/>
            </a:avLst>
          </a:prstGeom>
          <a:gradFill rotWithShape="1">
            <a:gsLst>
              <a:gs pos="0">
                <a:srgbClr val="00FFFF">
                  <a:gamma/>
                  <a:shade val="8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88" name="Text Box 52"/>
          <p:cNvSpPr txBox="1">
            <a:spLocks noChangeArrowheads="1"/>
          </p:cNvSpPr>
          <p:nvPr/>
        </p:nvSpPr>
        <p:spPr bwMode="auto">
          <a:xfrm>
            <a:off x="2916238" y="37179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91194" name="Text Box 58"/>
          <p:cNvSpPr txBox="1">
            <a:spLocks noChangeArrowheads="1"/>
          </p:cNvSpPr>
          <p:nvPr/>
        </p:nvSpPr>
        <p:spPr bwMode="auto">
          <a:xfrm>
            <a:off x="5500694" y="5286388"/>
            <a:ext cx="2928958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 dirty="0">
                <a:solidFill>
                  <a:srgbClr val="CC9900"/>
                </a:solidFill>
                <a:latin typeface="Calibri" pitchFamily="34" charset="0"/>
              </a:rPr>
              <a:t>Площі  поверхонь                                          не рівні</a:t>
            </a:r>
          </a:p>
        </p:txBody>
      </p:sp>
      <p:sp>
        <p:nvSpPr>
          <p:cNvPr id="91195" name="Text Box 59"/>
          <p:cNvSpPr txBox="1">
            <a:spLocks noChangeArrowheads="1"/>
          </p:cNvSpPr>
          <p:nvPr/>
        </p:nvSpPr>
        <p:spPr bwMode="auto">
          <a:xfrm>
            <a:off x="755650" y="35718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а</a:t>
            </a:r>
            <a:endParaRPr lang="ru-RU"/>
          </a:p>
        </p:txBody>
      </p:sp>
      <p:pic>
        <p:nvPicPr>
          <p:cNvPr id="91197" name="Picture 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500438"/>
            <a:ext cx="1504950" cy="714375"/>
          </a:xfrm>
          <a:prstGeom prst="rect">
            <a:avLst/>
          </a:prstGeom>
          <a:noFill/>
        </p:spPr>
      </p:pic>
      <p:sp>
        <p:nvSpPr>
          <p:cNvPr id="91199" name="Rectangle 6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201" name="Rectangle 6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1200" name="Object 64"/>
          <p:cNvGraphicFramePr>
            <a:graphicFrameLocks noChangeAspect="1"/>
          </p:cNvGraphicFramePr>
          <p:nvPr/>
        </p:nvGraphicFramePr>
        <p:xfrm>
          <a:off x="3143240" y="5214950"/>
          <a:ext cx="1928826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5" imgW="838080" imgH="419040" progId="Equation.3">
                  <p:embed/>
                </p:oleObj>
              </mc:Choice>
              <mc:Fallback>
                <p:oleObj name="Формула" r:id="rId5" imgW="83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5214950"/>
                        <a:ext cx="1928826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203" name="Rectangle 6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1202" name="Object 66"/>
          <p:cNvGraphicFramePr>
            <a:graphicFrameLocks noChangeAspect="1"/>
          </p:cNvGraphicFramePr>
          <p:nvPr/>
        </p:nvGraphicFramePr>
        <p:xfrm>
          <a:off x="714348" y="5357826"/>
          <a:ext cx="214314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7" imgW="838080" imgH="419040" progId="Equation.3">
                  <p:embed/>
                </p:oleObj>
              </mc:Choice>
              <mc:Fallback>
                <p:oleObj name="Формула" r:id="rId7" imgW="83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5357826"/>
                        <a:ext cx="2143140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206" name="Picture 11" descr="404468959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857232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96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4" grpId="0" animBg="1"/>
      <p:bldP spid="9119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0688" y="1052513"/>
            <a:ext cx="7453312" cy="762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uk-UA" altLang="uk-UA" sz="2800" b="1" smtClean="0">
                <a:solidFill>
                  <a:srgbClr val="663300"/>
                </a:solidFill>
                <a:latin typeface="Calibri" pitchFamily="34" charset="0"/>
              </a:rPr>
              <a:t>9.Осьові перерізи двох різних циліндрів – рівні прямокутники зі сторонами 6 см і 4 см. </a:t>
            </a:r>
            <a:r>
              <a:rPr lang="uk-UA" altLang="uk-UA" sz="2800" b="1" smtClean="0">
                <a:solidFill>
                  <a:srgbClr val="CC9900"/>
                </a:solidFill>
                <a:latin typeface="Calibri" pitchFamily="34" charset="0"/>
              </a:rPr>
              <a:t>Площа поверхні якого циліндра більша і на скільки?</a:t>
            </a:r>
            <a:endParaRPr lang="ru-RU" altLang="uk-UA" sz="2800" b="1" smtClean="0">
              <a:solidFill>
                <a:srgbClr val="CC9900"/>
              </a:solidFill>
              <a:latin typeface="Calibri" pitchFamily="34" charset="0"/>
            </a:endParaRPr>
          </a:p>
        </p:txBody>
      </p:sp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5651500" y="2047875"/>
          <a:ext cx="3214962" cy="59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Формула" r:id="rId3" imgW="1104840" imgH="228600" progId="Equation.3">
                  <p:embed/>
                </p:oleObj>
              </mc:Choice>
              <mc:Fallback>
                <p:oleObj name="Формула" r:id="rId3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047875"/>
                        <a:ext cx="3214962" cy="59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602" name="Picture 32" descr="smiley-thinking-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333374"/>
            <a:ext cx="1174730" cy="112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617" name="Text Box 57"/>
          <p:cNvSpPr txBox="1">
            <a:spLocks noChangeArrowheads="1"/>
          </p:cNvSpPr>
          <p:nvPr/>
        </p:nvSpPr>
        <p:spPr bwMode="auto">
          <a:xfrm>
            <a:off x="2247900" y="1716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6619" name="AutoShape 59"/>
          <p:cNvSpPr>
            <a:spLocks noChangeArrowheads="1"/>
          </p:cNvSpPr>
          <p:nvPr/>
        </p:nvSpPr>
        <p:spPr bwMode="auto">
          <a:xfrm>
            <a:off x="517723" y="1861341"/>
            <a:ext cx="1246168" cy="2157415"/>
          </a:xfrm>
          <a:prstGeom prst="can">
            <a:avLst>
              <a:gd name="adj" fmla="val 42835"/>
            </a:avLst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20" name="AutoShape 60"/>
          <p:cNvSpPr>
            <a:spLocks noChangeArrowheads="1"/>
          </p:cNvSpPr>
          <p:nvPr/>
        </p:nvSpPr>
        <p:spPr bwMode="auto">
          <a:xfrm>
            <a:off x="2339975" y="1818398"/>
            <a:ext cx="1584325" cy="214314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8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621" name="Text Box 61"/>
          <p:cNvSpPr txBox="1">
            <a:spLocks noChangeArrowheads="1"/>
          </p:cNvSpPr>
          <p:nvPr/>
        </p:nvSpPr>
        <p:spPr bwMode="auto">
          <a:xfrm>
            <a:off x="1712868" y="243219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dirty="0">
                <a:solidFill>
                  <a:srgbClr val="663300"/>
                </a:solidFill>
                <a:latin typeface="Calibri" pitchFamily="34" charset="0"/>
              </a:rPr>
              <a:t>6</a:t>
            </a:r>
            <a:endParaRPr lang="ru-RU" sz="2400" b="1" dirty="0">
              <a:solidFill>
                <a:srgbClr val="663300"/>
              </a:solidFill>
              <a:latin typeface="Calibri" pitchFamily="34" charset="0"/>
            </a:endParaRPr>
          </a:p>
        </p:txBody>
      </p:sp>
      <p:sp>
        <p:nvSpPr>
          <p:cNvPr id="66622" name="Text Box 62"/>
          <p:cNvSpPr txBox="1">
            <a:spLocks noChangeArrowheads="1"/>
          </p:cNvSpPr>
          <p:nvPr/>
        </p:nvSpPr>
        <p:spPr bwMode="auto">
          <a:xfrm>
            <a:off x="4067175" y="25654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>
                <a:solidFill>
                  <a:srgbClr val="663300"/>
                </a:solidFill>
                <a:latin typeface="Calibri" pitchFamily="34" charset="0"/>
              </a:rPr>
              <a:t>4</a:t>
            </a:r>
            <a:endParaRPr lang="ru-RU" sz="2400" b="1">
              <a:solidFill>
                <a:srgbClr val="663300"/>
              </a:solidFill>
              <a:latin typeface="Calibri" pitchFamily="34" charset="0"/>
            </a:endParaRPr>
          </a:p>
        </p:txBody>
      </p:sp>
      <p:sp>
        <p:nvSpPr>
          <p:cNvPr id="66623" name="Text Box 63"/>
          <p:cNvSpPr txBox="1">
            <a:spLocks noChangeArrowheads="1"/>
          </p:cNvSpPr>
          <p:nvPr/>
        </p:nvSpPr>
        <p:spPr bwMode="auto">
          <a:xfrm>
            <a:off x="611560" y="4282498"/>
            <a:ext cx="1511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663300"/>
                </a:solidFill>
                <a:latin typeface="Calibri" pitchFamily="34" charset="0"/>
              </a:rPr>
              <a:t>R=2/</a:t>
            </a:r>
            <a:r>
              <a:rPr lang="uk-UA" sz="4000" b="1" dirty="0">
                <a:solidFill>
                  <a:srgbClr val="663300"/>
                </a:solidFill>
                <a:latin typeface="Calibri" pitchFamily="34" charset="0"/>
              </a:rPr>
              <a:t>п</a:t>
            </a:r>
            <a:endParaRPr lang="ru-RU" sz="4000" b="1" dirty="0">
              <a:solidFill>
                <a:srgbClr val="663300"/>
              </a:solidFill>
              <a:latin typeface="Calibri" pitchFamily="34" charset="0"/>
            </a:endParaRPr>
          </a:p>
        </p:txBody>
      </p:sp>
      <p:sp>
        <p:nvSpPr>
          <p:cNvPr id="66624" name="Text Box 64"/>
          <p:cNvSpPr txBox="1">
            <a:spLocks noChangeArrowheads="1"/>
          </p:cNvSpPr>
          <p:nvPr/>
        </p:nvSpPr>
        <p:spPr bwMode="auto">
          <a:xfrm>
            <a:off x="2500298" y="4214818"/>
            <a:ext cx="1511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663300"/>
                </a:solidFill>
                <a:latin typeface="Calibri" pitchFamily="34" charset="0"/>
              </a:rPr>
              <a:t>R=</a:t>
            </a:r>
            <a:r>
              <a:rPr lang="uk-UA" sz="4000" b="1" dirty="0">
                <a:solidFill>
                  <a:srgbClr val="663300"/>
                </a:solidFill>
                <a:latin typeface="Calibri" pitchFamily="34" charset="0"/>
              </a:rPr>
              <a:t>3</a:t>
            </a:r>
            <a:r>
              <a:rPr lang="en-US" sz="4000" b="1" dirty="0">
                <a:solidFill>
                  <a:srgbClr val="663300"/>
                </a:solidFill>
                <a:latin typeface="Calibri" pitchFamily="34" charset="0"/>
              </a:rPr>
              <a:t>/</a:t>
            </a:r>
            <a:r>
              <a:rPr lang="uk-UA" sz="4000" b="1" dirty="0">
                <a:solidFill>
                  <a:srgbClr val="663300"/>
                </a:solidFill>
                <a:latin typeface="Calibri" pitchFamily="34" charset="0"/>
              </a:rPr>
              <a:t>п</a:t>
            </a:r>
            <a:endParaRPr lang="ru-RU" sz="4000" b="1" dirty="0">
              <a:solidFill>
                <a:srgbClr val="663300"/>
              </a:solidFill>
              <a:latin typeface="Calibri" pitchFamily="34" charset="0"/>
            </a:endParaRPr>
          </a:p>
        </p:txBody>
      </p:sp>
      <p:graphicFrame>
        <p:nvGraphicFramePr>
          <p:cNvPr id="2" name="Object 20"/>
          <p:cNvGraphicFramePr>
            <a:graphicFrameLocks noChangeAspect="1"/>
          </p:cNvGraphicFramePr>
          <p:nvPr/>
        </p:nvGraphicFramePr>
        <p:xfrm>
          <a:off x="4572000" y="4143380"/>
          <a:ext cx="4357718" cy="1065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Формула" r:id="rId6" imgW="1663560" imgH="393480" progId="Equation.3">
                  <p:embed/>
                </p:oleObj>
              </mc:Choice>
              <mc:Fallback>
                <p:oleObj name="Формула" r:id="rId6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43380"/>
                        <a:ext cx="4357718" cy="1065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4643438" y="2924174"/>
          <a:ext cx="4307067" cy="983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Формула" r:id="rId8" imgW="1638000" imgH="393480" progId="Equation.3">
                  <p:embed/>
                </p:oleObj>
              </mc:Choice>
              <mc:Fallback>
                <p:oleObj name="Формула" r:id="rId8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24174"/>
                        <a:ext cx="4307067" cy="983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632" name="Picture 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5429264"/>
            <a:ext cx="7583512" cy="90487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7222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6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3" descr="Z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95235" name="AutoShape 4" descr="9k=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95236" name="AutoShape 5" descr="9k="/>
          <p:cNvSpPr>
            <a:spLocks noChangeAspect="1" noChangeArrowheads="1"/>
          </p:cNvSpPr>
          <p:nvPr/>
        </p:nvSpPr>
        <p:spPr bwMode="auto">
          <a:xfrm>
            <a:off x="17303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sp>
        <p:nvSpPr>
          <p:cNvPr id="262149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713788" cy="1655763"/>
          </a:xfrm>
        </p:spPr>
        <p:txBody>
          <a:bodyPr/>
          <a:lstStyle/>
          <a:p>
            <a:pPr eaLnBrk="1" hangingPunct="1"/>
            <a:r>
              <a:rPr lang="uk-UA" altLang="uk-UA" sz="24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10.Дві циліндричні деталі покриті нікелем. Висота першої деталі вдвічі більша за висоту іншої, але радіус її основи вдвічі менший за радіус іншої основи.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altLang="uk-UA" sz="2400" b="1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На яку з деталей потрібно більше нікелю?</a:t>
            </a:r>
            <a:r>
              <a:rPr lang="uk-UA" altLang="uk-UA" sz="24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ru-RU" altLang="uk-UA" sz="2400" b="1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6876" name="Text Box 8"/>
          <p:cNvSpPr txBox="1">
            <a:spLocks noChangeArrowheads="1"/>
          </p:cNvSpPr>
          <p:nvPr/>
        </p:nvSpPr>
        <p:spPr bwMode="auto">
          <a:xfrm>
            <a:off x="3492500" y="6308725"/>
            <a:ext cx="1908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>
                <a:hlinkClick r:id="rId3" action="ppaction://hlinksldjump"/>
              </a:rPr>
              <a:t>зміст</a:t>
            </a:r>
            <a:endParaRPr lang="uk-UA" altLang="uk-UA"/>
          </a:p>
        </p:txBody>
      </p:sp>
      <p:sp>
        <p:nvSpPr>
          <p:cNvPr id="95282" name="Rectangle 50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5284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5287" name="Rectangle 5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5289" name="Rectangle 5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88" name="Object 56"/>
          <p:cNvGraphicFramePr>
            <a:graphicFrameLocks noChangeAspect="1"/>
          </p:cNvGraphicFramePr>
          <p:nvPr/>
        </p:nvGraphicFramePr>
        <p:xfrm>
          <a:off x="4286248" y="2636838"/>
          <a:ext cx="3500461" cy="1506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Формула" r:id="rId4" imgW="1041120" imgH="419040" progId="Equation.3">
                  <p:embed/>
                </p:oleObj>
              </mc:Choice>
              <mc:Fallback>
                <p:oleObj name="Формула" r:id="rId4" imgW="1041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36838"/>
                        <a:ext cx="3500461" cy="150654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91" name="Rectangle 5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5290" name="Object 58"/>
          <p:cNvGraphicFramePr>
            <a:graphicFrameLocks noChangeAspect="1"/>
          </p:cNvGraphicFramePr>
          <p:nvPr/>
        </p:nvGraphicFramePr>
        <p:xfrm>
          <a:off x="4286248" y="4581525"/>
          <a:ext cx="3651252" cy="919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Формула" r:id="rId6" imgW="1079280" imgH="241200" progId="Equation.3">
                  <p:embed/>
                </p:oleObj>
              </mc:Choice>
              <mc:Fallback>
                <p:oleObj name="Формула" r:id="rId6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4581525"/>
                        <a:ext cx="3651252" cy="91917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5292" name="Picture 6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7088" y="4581525"/>
            <a:ext cx="2744780" cy="1181100"/>
          </a:xfrm>
          <a:prstGeom prst="rect">
            <a:avLst/>
          </a:prstGeom>
          <a:noFill/>
        </p:spPr>
      </p:pic>
      <p:pic>
        <p:nvPicPr>
          <p:cNvPr id="95293" name="Picture 6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62" y="2071678"/>
            <a:ext cx="2312980" cy="2200275"/>
          </a:xfrm>
          <a:prstGeom prst="rect">
            <a:avLst/>
          </a:prstGeom>
          <a:noFill/>
        </p:spPr>
      </p:pic>
      <p:pic>
        <p:nvPicPr>
          <p:cNvPr id="95297" name="Picture 11" descr="404468959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00892" y="1142984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42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ChangeArrowheads="1"/>
          </p:cNvSpPr>
          <p:nvPr/>
        </p:nvSpPr>
        <p:spPr bwMode="auto">
          <a:xfrm>
            <a:off x="0" y="1109663"/>
            <a:ext cx="603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uk-UA" sz="1100">
                <a:ea typeface="Calibri" pitchFamily="34" charset="0"/>
                <a:cs typeface="Times New Roman" pitchFamily="18" charset="0"/>
              </a:rPr>
              <a:t>           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379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052736"/>
            <a:ext cx="684076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80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229600" cy="778098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Властивості циліндра та призми.</a:t>
            </a:r>
            <a:endParaRPr lang="uk-UA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3089" name="Rectangle 81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3284984"/>
            <a:ext cx="4038600" cy="3417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rgbClr val="CC0000"/>
                </a:solidFill>
              </a:rPr>
              <a:t>Складається з двох кругів.</a:t>
            </a:r>
          </a:p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rgbClr val="CC0000"/>
                </a:solidFill>
              </a:rPr>
              <a:t>Круги рівні.</a:t>
            </a:r>
          </a:p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rgbClr val="CC0000"/>
                </a:solidFill>
              </a:rPr>
              <a:t>Круги лежать в різних </a:t>
            </a:r>
            <a:r>
              <a:rPr lang="uk-UA" sz="2400" dirty="0" err="1" smtClean="0">
                <a:solidFill>
                  <a:srgbClr val="CC0000"/>
                </a:solidFill>
              </a:rPr>
              <a:t>площинах</a:t>
            </a:r>
            <a:r>
              <a:rPr lang="uk-UA" sz="2400" dirty="0" smtClean="0">
                <a:solidFill>
                  <a:srgbClr val="CC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rgbClr val="CC0000"/>
                </a:solidFill>
              </a:rPr>
              <a:t>Круги лежать в паралельних </a:t>
            </a:r>
            <a:r>
              <a:rPr lang="uk-UA" sz="2400" dirty="0" err="1" smtClean="0">
                <a:solidFill>
                  <a:srgbClr val="CC0000"/>
                </a:solidFill>
              </a:rPr>
              <a:t>площинах</a:t>
            </a:r>
            <a:r>
              <a:rPr lang="uk-UA" sz="2400" dirty="0" smtClean="0">
                <a:solidFill>
                  <a:srgbClr val="CC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rgbClr val="CC0000"/>
                </a:solidFill>
              </a:rPr>
              <a:t>Відрізки, що сполучають відповідні точки кіл кругів рівні і паралельні</a:t>
            </a:r>
            <a:r>
              <a:rPr lang="ru-RU" sz="2400" dirty="0" smtClean="0"/>
              <a:t> </a:t>
            </a:r>
          </a:p>
        </p:txBody>
      </p:sp>
      <p:sp>
        <p:nvSpPr>
          <p:cNvPr id="43090" name="Rectangle 8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356992"/>
            <a:ext cx="4038600" cy="33458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dirty="0" smtClean="0"/>
              <a:t>Складається з двох многокутників.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Многокутники рівні.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Многокутники лежать в різних </a:t>
            </a:r>
            <a:r>
              <a:rPr lang="uk-UA" sz="2400" dirty="0" err="1" smtClean="0"/>
              <a:t>площинах</a:t>
            </a:r>
            <a:r>
              <a:rPr lang="uk-UA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Многокутники лежать в паралельних </a:t>
            </a:r>
            <a:r>
              <a:rPr lang="uk-UA" sz="2400" dirty="0" err="1" smtClean="0"/>
              <a:t>площинах</a:t>
            </a:r>
            <a:r>
              <a:rPr lang="uk-UA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uk-UA" sz="2400" dirty="0" smtClean="0"/>
              <a:t>Бічні ребра рівні і паралельні.</a:t>
            </a: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89" grpId="0" build="p"/>
      <p:bldP spid="430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776864" cy="1752600"/>
          </a:xfrm>
        </p:spPr>
        <p:txBody>
          <a:bodyPr>
            <a:noAutofit/>
          </a:bodyPr>
          <a:lstStyle/>
          <a:p>
            <a:pPr algn="l"/>
            <a:r>
              <a:rPr lang="uk-UA" sz="4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Алюмінієвий дріт діаметром 4 мм має масу 6,8 кг. Знайдіть довжину дроту, якщо густина алюмінію дорівнює 2,7 г/см</a:t>
            </a:r>
            <a:r>
              <a:rPr lang="uk-UA" sz="4000" b="1" i="1" baseline="300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4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Заголовок 3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29600" cy="1470025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ru-RU" sz="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 descr="big_smiles_16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84182" y="4868343"/>
            <a:ext cx="2159818" cy="1956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81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KraskiPrirodyPrintMin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929717" cy="671514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571611"/>
            <a:ext cx="8929717" cy="5286389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8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8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Дякую</a:t>
            </a:r>
            <a:r>
              <a:rPr lang="ru-RU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за </a:t>
            </a:r>
            <a:r>
              <a:rPr lang="ru-RU" sz="8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увагу</a:t>
            </a:r>
            <a:r>
              <a:rPr lang="ru-RU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!</a:t>
            </a:r>
            <a:endParaRPr lang="ru-RU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11" descr="4044689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929066"/>
            <a:ext cx="264317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33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 1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uk-UA" sz="3200" dirty="0" smtClean="0"/>
              <a:t>Контроль</a:t>
            </a:r>
            <a:endParaRPr lang="ru-RU" sz="32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9475" y="1484313"/>
            <a:ext cx="3097213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1800" b="1" smtClean="0"/>
              <a:t>1. </a:t>
            </a:r>
            <a:r>
              <a:rPr lang="en-US" sz="1800" b="1" smtClean="0"/>
              <a:t>AK – </a:t>
            </a:r>
            <a:endParaRPr lang="uk-UA" sz="1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а) твірна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б) радіус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в) діаметр основи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г) вісь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д) інша відповідь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b="1" smtClean="0"/>
              <a:t>2. АО 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а) твірна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б) радіус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в) діаметр основи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г) вісь циліндра;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1800" smtClean="0"/>
              <a:t>д) інша відповідь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800" b="1" smtClean="0"/>
          </a:p>
        </p:txBody>
      </p:sp>
      <p:sp>
        <p:nvSpPr>
          <p:cNvPr id="43012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6227763" y="1484313"/>
            <a:ext cx="2916237" cy="4525962"/>
          </a:xfrm>
        </p:spPr>
        <p:txBody>
          <a:bodyPr/>
          <a:lstStyle/>
          <a:p>
            <a:pPr>
              <a:buFontTx/>
              <a:buNone/>
            </a:pPr>
            <a:r>
              <a:rPr lang="uk-UA" sz="1600" b="1" smtClean="0"/>
              <a:t>3. ОО</a:t>
            </a:r>
            <a:r>
              <a:rPr lang="uk-UA" sz="1600" b="1" baseline="-25000" smtClean="0"/>
              <a:t>1</a:t>
            </a:r>
            <a:r>
              <a:rPr lang="en-US" sz="1600" b="1" smtClean="0"/>
              <a:t> – </a:t>
            </a:r>
            <a:endParaRPr lang="uk-UA" sz="1600" smtClean="0"/>
          </a:p>
          <a:p>
            <a:pPr>
              <a:buFontTx/>
              <a:buNone/>
            </a:pPr>
            <a:r>
              <a:rPr lang="uk-UA" sz="1600" smtClean="0"/>
              <a:t>а) твірна циліндра;</a:t>
            </a:r>
          </a:p>
          <a:p>
            <a:pPr>
              <a:buFontTx/>
              <a:buNone/>
            </a:pPr>
            <a:r>
              <a:rPr lang="uk-UA" sz="1600" smtClean="0"/>
              <a:t>б) радіус циліндра;</a:t>
            </a:r>
          </a:p>
          <a:p>
            <a:pPr>
              <a:buFontTx/>
              <a:buNone/>
            </a:pPr>
            <a:r>
              <a:rPr lang="uk-UA" sz="1600" smtClean="0"/>
              <a:t>в) діаметр основи циліндра;</a:t>
            </a:r>
          </a:p>
          <a:p>
            <a:pPr>
              <a:buFontTx/>
              <a:buNone/>
            </a:pPr>
            <a:r>
              <a:rPr lang="uk-UA" sz="1600" smtClean="0"/>
              <a:t>г) вісь циліндра;</a:t>
            </a:r>
          </a:p>
          <a:p>
            <a:pPr>
              <a:buFontTx/>
              <a:buNone/>
            </a:pPr>
            <a:r>
              <a:rPr lang="uk-UA" sz="1600" smtClean="0"/>
              <a:t>д) інша відповідь</a:t>
            </a:r>
            <a:endParaRPr lang="en-US" sz="1600" smtClean="0"/>
          </a:p>
          <a:p>
            <a:pPr>
              <a:buFontTx/>
              <a:buNone/>
            </a:pPr>
            <a:endParaRPr lang="en-US" sz="1600" smtClean="0"/>
          </a:p>
          <a:p>
            <a:pPr>
              <a:buFontTx/>
              <a:buNone/>
            </a:pPr>
            <a:r>
              <a:rPr lang="uk-UA" sz="1600" b="1" smtClean="0"/>
              <a:t>4. А</a:t>
            </a:r>
            <a:r>
              <a:rPr lang="en-US" sz="1600" b="1" smtClean="0"/>
              <a:t>BCK</a:t>
            </a:r>
            <a:r>
              <a:rPr lang="uk-UA" sz="1600" b="1" smtClean="0"/>
              <a:t> –</a:t>
            </a:r>
          </a:p>
          <a:p>
            <a:pPr>
              <a:buFontTx/>
              <a:buNone/>
            </a:pPr>
            <a:r>
              <a:rPr lang="uk-UA" sz="1600" smtClean="0"/>
              <a:t>а) твірна циліндра;</a:t>
            </a:r>
          </a:p>
          <a:p>
            <a:pPr>
              <a:buFontTx/>
              <a:buNone/>
            </a:pPr>
            <a:r>
              <a:rPr lang="uk-UA" sz="1600" smtClean="0"/>
              <a:t>б) радіус циліндра;</a:t>
            </a:r>
          </a:p>
          <a:p>
            <a:pPr>
              <a:buFontTx/>
              <a:buNone/>
            </a:pPr>
            <a:r>
              <a:rPr lang="uk-UA" sz="1600" smtClean="0"/>
              <a:t>в) діаметр основи циліндра;</a:t>
            </a:r>
          </a:p>
          <a:p>
            <a:pPr>
              <a:buFontTx/>
              <a:buNone/>
            </a:pPr>
            <a:r>
              <a:rPr lang="uk-UA" sz="1600" smtClean="0"/>
              <a:t>г) вісь циліндра;</a:t>
            </a:r>
          </a:p>
          <a:p>
            <a:pPr>
              <a:buFontTx/>
              <a:buNone/>
            </a:pPr>
            <a:r>
              <a:rPr lang="uk-UA" sz="1600" smtClean="0"/>
              <a:t>д) інша відповідь</a:t>
            </a:r>
          </a:p>
          <a:p>
            <a:endParaRPr lang="ru-RU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5288" y="908050"/>
            <a:ext cx="2952750" cy="4968875"/>
            <a:chOff x="1350" y="960"/>
            <a:chExt cx="3030" cy="5550"/>
          </a:xfrm>
        </p:grpSpPr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365" y="1440"/>
              <a:ext cx="300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Line 7"/>
            <p:cNvSpPr>
              <a:spLocks noChangeShapeType="1"/>
            </p:cNvSpPr>
            <p:nvPr/>
          </p:nvSpPr>
          <p:spPr bwMode="auto">
            <a:xfrm>
              <a:off x="1350" y="2220"/>
              <a:ext cx="15" cy="3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Line 8"/>
            <p:cNvSpPr>
              <a:spLocks noChangeShapeType="1"/>
            </p:cNvSpPr>
            <p:nvPr/>
          </p:nvSpPr>
          <p:spPr bwMode="auto">
            <a:xfrm>
              <a:off x="4365" y="2175"/>
              <a:ext cx="15" cy="3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Arc 9"/>
            <p:cNvSpPr>
              <a:spLocks/>
            </p:cNvSpPr>
            <p:nvPr/>
          </p:nvSpPr>
          <p:spPr bwMode="auto">
            <a:xfrm flipV="1">
              <a:off x="1369" y="5265"/>
              <a:ext cx="2996" cy="795"/>
            </a:xfrm>
            <a:custGeom>
              <a:avLst/>
              <a:gdLst>
                <a:gd name="T0" fmla="*/ 0 w 43143"/>
                <a:gd name="T1" fmla="*/ 0 h 21600"/>
                <a:gd name="T2" fmla="*/ 0 w 43143"/>
                <a:gd name="T3" fmla="*/ 0 h 21600"/>
                <a:gd name="T4" fmla="*/ 0 w 43143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43"/>
                <a:gd name="T10" fmla="*/ 0 h 21600"/>
                <a:gd name="T11" fmla="*/ 43143 w 431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43" h="21600" fill="none" extrusionOk="0">
                  <a:moveTo>
                    <a:pt x="0" y="20029"/>
                  </a:moveTo>
                  <a:cubicBezTo>
                    <a:pt x="823" y="8739"/>
                    <a:pt x="10223" y="-1"/>
                    <a:pt x="21543" y="0"/>
                  </a:cubicBezTo>
                  <a:cubicBezTo>
                    <a:pt x="33472" y="0"/>
                    <a:pt x="43143" y="9670"/>
                    <a:pt x="43143" y="21600"/>
                  </a:cubicBezTo>
                </a:path>
                <a:path w="43143" h="21600" stroke="0" extrusionOk="0">
                  <a:moveTo>
                    <a:pt x="0" y="20029"/>
                  </a:moveTo>
                  <a:cubicBezTo>
                    <a:pt x="823" y="8739"/>
                    <a:pt x="10223" y="-1"/>
                    <a:pt x="21543" y="0"/>
                  </a:cubicBezTo>
                  <a:cubicBezTo>
                    <a:pt x="33472" y="0"/>
                    <a:pt x="43143" y="9670"/>
                    <a:pt x="43143" y="21600"/>
                  </a:cubicBezTo>
                  <a:lnTo>
                    <a:pt x="2154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Arc 10"/>
            <p:cNvSpPr>
              <a:spLocks/>
            </p:cNvSpPr>
            <p:nvPr/>
          </p:nvSpPr>
          <p:spPr bwMode="auto">
            <a:xfrm>
              <a:off x="1354" y="4575"/>
              <a:ext cx="2996" cy="795"/>
            </a:xfrm>
            <a:custGeom>
              <a:avLst/>
              <a:gdLst>
                <a:gd name="T0" fmla="*/ 0 w 43143"/>
                <a:gd name="T1" fmla="*/ 0 h 21600"/>
                <a:gd name="T2" fmla="*/ 0 w 43143"/>
                <a:gd name="T3" fmla="*/ 0 h 21600"/>
                <a:gd name="T4" fmla="*/ 0 w 43143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43"/>
                <a:gd name="T10" fmla="*/ 0 h 21600"/>
                <a:gd name="T11" fmla="*/ 43143 w 431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43" h="21600" fill="none" extrusionOk="0">
                  <a:moveTo>
                    <a:pt x="0" y="20029"/>
                  </a:moveTo>
                  <a:cubicBezTo>
                    <a:pt x="823" y="8739"/>
                    <a:pt x="10223" y="-1"/>
                    <a:pt x="21543" y="0"/>
                  </a:cubicBezTo>
                  <a:cubicBezTo>
                    <a:pt x="33472" y="0"/>
                    <a:pt x="43143" y="9670"/>
                    <a:pt x="43143" y="21600"/>
                  </a:cubicBezTo>
                </a:path>
                <a:path w="43143" h="21600" stroke="0" extrusionOk="0">
                  <a:moveTo>
                    <a:pt x="0" y="20029"/>
                  </a:moveTo>
                  <a:cubicBezTo>
                    <a:pt x="823" y="8739"/>
                    <a:pt x="10223" y="-1"/>
                    <a:pt x="21543" y="0"/>
                  </a:cubicBezTo>
                  <a:cubicBezTo>
                    <a:pt x="33472" y="0"/>
                    <a:pt x="43143" y="9670"/>
                    <a:pt x="43143" y="21600"/>
                  </a:cubicBezTo>
                  <a:lnTo>
                    <a:pt x="2154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Line 11"/>
            <p:cNvSpPr>
              <a:spLocks noChangeShapeType="1"/>
            </p:cNvSpPr>
            <p:nvPr/>
          </p:nvSpPr>
          <p:spPr bwMode="auto">
            <a:xfrm>
              <a:off x="2835" y="2100"/>
              <a:ext cx="45" cy="3150"/>
            </a:xfrm>
            <a:prstGeom prst="line">
              <a:avLst/>
            </a:prstGeom>
            <a:noFill/>
            <a:ln w="9525">
              <a:solidFill>
                <a:srgbClr val="CC0099"/>
              </a:solidFill>
              <a:prstDash val="lgDashDot"/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Line 12"/>
            <p:cNvSpPr>
              <a:spLocks noChangeShapeType="1"/>
            </p:cNvSpPr>
            <p:nvPr/>
          </p:nvSpPr>
          <p:spPr bwMode="auto">
            <a:xfrm flipH="1" flipV="1">
              <a:off x="2820" y="960"/>
              <a:ext cx="15" cy="1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Line 13"/>
            <p:cNvSpPr>
              <a:spLocks noChangeShapeType="1"/>
            </p:cNvSpPr>
            <p:nvPr/>
          </p:nvSpPr>
          <p:spPr bwMode="auto">
            <a:xfrm>
              <a:off x="2880" y="5250"/>
              <a:ext cx="3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7" name="Line 14"/>
            <p:cNvSpPr>
              <a:spLocks noChangeShapeType="1"/>
            </p:cNvSpPr>
            <p:nvPr/>
          </p:nvSpPr>
          <p:spPr bwMode="auto">
            <a:xfrm flipV="1">
              <a:off x="1710" y="1605"/>
              <a:ext cx="2085" cy="10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8" name="Line 15"/>
            <p:cNvSpPr>
              <a:spLocks noChangeShapeType="1"/>
            </p:cNvSpPr>
            <p:nvPr/>
          </p:nvSpPr>
          <p:spPr bwMode="auto">
            <a:xfrm flipV="1">
              <a:off x="1800" y="4785"/>
              <a:ext cx="2085" cy="10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9" name="Line 16"/>
            <p:cNvSpPr>
              <a:spLocks noChangeShapeType="1"/>
            </p:cNvSpPr>
            <p:nvPr/>
          </p:nvSpPr>
          <p:spPr bwMode="auto">
            <a:xfrm>
              <a:off x="1755" y="2640"/>
              <a:ext cx="45" cy="3180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0" name="Line 17"/>
            <p:cNvSpPr>
              <a:spLocks noChangeShapeType="1"/>
            </p:cNvSpPr>
            <p:nvPr/>
          </p:nvSpPr>
          <p:spPr bwMode="auto">
            <a:xfrm>
              <a:off x="3810" y="1620"/>
              <a:ext cx="45" cy="3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31" name="Text Box 18"/>
            <p:cNvSpPr txBox="1">
              <a:spLocks noChangeArrowheads="1"/>
            </p:cNvSpPr>
            <p:nvPr/>
          </p:nvSpPr>
          <p:spPr bwMode="auto">
            <a:xfrm>
              <a:off x="1395" y="2535"/>
              <a:ext cx="4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A</a:t>
              </a:r>
              <a:endParaRPr lang="ru-RU" sz="2800"/>
            </a:p>
          </p:txBody>
        </p:sp>
        <p:sp>
          <p:nvSpPr>
            <p:cNvPr id="43032" name="Text Box 19"/>
            <p:cNvSpPr txBox="1">
              <a:spLocks noChangeArrowheads="1"/>
            </p:cNvSpPr>
            <p:nvPr/>
          </p:nvSpPr>
          <p:spPr bwMode="auto">
            <a:xfrm>
              <a:off x="3645" y="1185"/>
              <a:ext cx="52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/>
                <a:t>B</a:t>
              </a:r>
              <a:endParaRPr lang="ru-RU" sz="2800"/>
            </a:p>
          </p:txBody>
        </p:sp>
      </p:grpSp>
      <p:sp>
        <p:nvSpPr>
          <p:cNvPr id="43014" name="Text Box 20"/>
          <p:cNvSpPr txBox="1">
            <a:spLocks noChangeArrowheads="1"/>
          </p:cNvSpPr>
          <p:nvPr/>
        </p:nvSpPr>
        <p:spPr bwMode="auto">
          <a:xfrm>
            <a:off x="2763838" y="4037013"/>
            <a:ext cx="5397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/>
              <a:t>C</a:t>
            </a:r>
            <a:endParaRPr lang="ru-RU" sz="2800"/>
          </a:p>
        </p:txBody>
      </p:sp>
      <p:sp>
        <p:nvSpPr>
          <p:cNvPr id="43015" name="Text Box 21"/>
          <p:cNvSpPr txBox="1">
            <a:spLocks noChangeArrowheads="1"/>
          </p:cNvSpPr>
          <p:nvPr/>
        </p:nvSpPr>
        <p:spPr bwMode="auto">
          <a:xfrm>
            <a:off x="482600" y="5192713"/>
            <a:ext cx="5413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/>
              <a:t>K</a:t>
            </a:r>
            <a:endParaRPr lang="ru-RU" sz="2800"/>
          </a:p>
        </p:txBody>
      </p:sp>
      <p:sp>
        <p:nvSpPr>
          <p:cNvPr id="43016" name="Text Box 22"/>
          <p:cNvSpPr txBox="1">
            <a:spLocks noChangeArrowheads="1"/>
          </p:cNvSpPr>
          <p:nvPr/>
        </p:nvSpPr>
        <p:spPr bwMode="auto">
          <a:xfrm>
            <a:off x="1374775" y="1619250"/>
            <a:ext cx="4826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/>
              <a:t>O</a:t>
            </a:r>
            <a:endParaRPr lang="ru-RU" sz="2800"/>
          </a:p>
        </p:txBody>
      </p:sp>
      <p:sp>
        <p:nvSpPr>
          <p:cNvPr id="43017" name="Text Box 23"/>
          <p:cNvSpPr txBox="1">
            <a:spLocks noChangeArrowheads="1"/>
          </p:cNvSpPr>
          <p:nvPr/>
        </p:nvSpPr>
        <p:spPr bwMode="auto">
          <a:xfrm>
            <a:off x="1843088" y="4668838"/>
            <a:ext cx="6572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/>
              <a:t>O</a:t>
            </a:r>
            <a:r>
              <a:rPr lang="en-US" sz="1400" b="1" baseline="-25000"/>
              <a:t>1</a:t>
            </a:r>
            <a:endParaRPr lang="ru-RU" sz="2800"/>
          </a:p>
        </p:txBody>
      </p:sp>
      <p:sp>
        <p:nvSpPr>
          <p:cNvPr id="43018" name="Line 26"/>
          <p:cNvSpPr>
            <a:spLocks noChangeShapeType="1"/>
          </p:cNvSpPr>
          <p:nvPr/>
        </p:nvSpPr>
        <p:spPr bwMode="auto">
          <a:xfrm flipH="1">
            <a:off x="755650" y="1916113"/>
            <a:ext cx="1079500" cy="504825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352928" cy="5361458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6. Як утворюється таке тіло обертання, як прямий круговий циліндр?</a:t>
            </a:r>
          </a:p>
          <a:p>
            <a:pPr marL="0" indent="0" algn="just">
              <a:buNone/>
            </a:pPr>
            <a:r>
              <a:rPr lang="uk-UA" dirty="0" smtClean="0"/>
              <a:t>7. Виключити елементи, які </a:t>
            </a:r>
            <a:r>
              <a:rPr lang="uk-UA" dirty="0" smtClean="0">
                <a:solidFill>
                  <a:srgbClr val="CC0000"/>
                </a:solidFill>
              </a:rPr>
              <a:t>не</a:t>
            </a:r>
            <a:r>
              <a:rPr lang="uk-UA" dirty="0" smtClean="0"/>
              <a:t> входять в циліндр: </a:t>
            </a:r>
            <a:r>
              <a:rPr lang="uk-UA" i="1" dirty="0" smtClean="0">
                <a:solidFill>
                  <a:srgbClr val="CC0099"/>
                </a:solidFill>
              </a:rPr>
              <a:t>висота, вісь, осьовий переріз, основа, апофема, квадрат, катет.</a:t>
            </a:r>
          </a:p>
          <a:p>
            <a:pPr marL="0" indent="0" algn="just">
              <a:buNone/>
            </a:pPr>
            <a:r>
              <a:rPr lang="uk-UA" dirty="0" smtClean="0"/>
              <a:t>8. Виберіть правильну відповідь: яка фігура являється осьовим перерізом циліндра? </a:t>
            </a:r>
            <a:r>
              <a:rPr lang="uk-UA" i="1" dirty="0" smtClean="0">
                <a:solidFill>
                  <a:srgbClr val="CC0099"/>
                </a:solidFill>
              </a:rPr>
              <a:t>Еліпс, прямокутник, трапеція, квадрат, круг.</a:t>
            </a:r>
            <a:endParaRPr lang="ru-RU" i="1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858962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№2.1: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фігура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3178175"/>
            <a:ext cx="4953000" cy="2908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dirty="0" smtClean="0"/>
              <a:t>а) </a:t>
            </a:r>
            <a:r>
              <a:rPr lang="ru-RU" sz="4800" dirty="0" smtClean="0"/>
              <a:t>Овал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б) Круг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в) Квадрат</a:t>
            </a:r>
          </a:p>
        </p:txBody>
      </p:sp>
      <p:pic>
        <p:nvPicPr>
          <p:cNvPr id="7172" name="Picture 4" descr="смайл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00240"/>
            <a:ext cx="4000528" cy="43577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77200" cy="1752600"/>
          </a:xfrm>
        </p:spPr>
        <p:txBody>
          <a:bodyPr/>
          <a:lstStyle/>
          <a:p>
            <a:pPr eaLnBrk="1" hangingPunct="1"/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№2.2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лощадь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 с радиусом 2см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3178175"/>
            <a:ext cx="7693025" cy="2908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dirty="0" smtClean="0"/>
              <a:t>а) </a:t>
            </a:r>
            <a:r>
              <a:rPr lang="ru-RU" sz="4800" dirty="0" smtClean="0"/>
              <a:t>4</a:t>
            </a:r>
            <a:r>
              <a:rPr lang="el-GR" sz="4800" dirty="0" smtClean="0"/>
              <a:t>π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б) 8</a:t>
            </a:r>
            <a:r>
              <a:rPr lang="el-GR" sz="4800" dirty="0" smtClean="0"/>
              <a:t>π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в) 4</a:t>
            </a:r>
          </a:p>
        </p:txBody>
      </p:sp>
      <p:pic>
        <p:nvPicPr>
          <p:cNvPr id="8196" name="Picture 4" descr="шля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438400"/>
            <a:ext cx="38100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772400" cy="2133600"/>
          </a:xfrm>
        </p:spPr>
        <p:txBody>
          <a:bodyPr/>
          <a:lstStyle/>
          <a:p>
            <a:pPr eaLnBrk="1" hangingPunct="1"/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№2.3: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намалёванная красным цветом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667000"/>
            <a:ext cx="5562600" cy="34083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а) </a:t>
            </a:r>
            <a:r>
              <a:rPr lang="uk-UA" sz="4000" dirty="0" smtClean="0"/>
              <a:t>діагональ</a:t>
            </a:r>
            <a:r>
              <a:rPr lang="ru-RU" sz="4000" dirty="0" smtClean="0"/>
              <a:t> цилиндра</a:t>
            </a:r>
            <a:endParaRPr lang="el-GR" sz="4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dirty="0" smtClean="0"/>
              <a:t>б) </a:t>
            </a:r>
            <a:r>
              <a:rPr lang="uk-UA" sz="4000" dirty="0" smtClean="0"/>
              <a:t>апофема</a:t>
            </a:r>
            <a:r>
              <a:rPr lang="ru-RU" sz="4000" dirty="0" smtClean="0"/>
              <a:t> цилиндра</a:t>
            </a:r>
            <a:endParaRPr lang="el-GR" sz="4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4000" dirty="0" smtClean="0"/>
              <a:t>в)твірна</a:t>
            </a:r>
            <a:r>
              <a:rPr lang="ru-RU" sz="4000" dirty="0" smtClean="0"/>
              <a:t> цилиндра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6019800" y="2438400"/>
            <a:ext cx="1905000" cy="3500438"/>
          </a:xfrm>
          <a:prstGeom prst="can">
            <a:avLst>
              <a:gd name="adj" fmla="val 45938"/>
            </a:avLst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6477000" y="32766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8153400" cy="1752600"/>
          </a:xfrm>
        </p:spPr>
        <p:txBody>
          <a:bodyPr/>
          <a:lstStyle/>
          <a:p>
            <a:pPr eaLnBrk="1" hangingPunct="1"/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№2.4: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формулою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обчислить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бокову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3365500"/>
            <a:ext cx="7693025" cy="2720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dirty="0" smtClean="0"/>
              <a:t>а</a:t>
            </a:r>
            <a:r>
              <a:rPr lang="ru-RU" sz="4800" dirty="0" smtClean="0"/>
              <a:t>) 2</a:t>
            </a:r>
            <a:r>
              <a:rPr lang="el-GR" sz="4800" dirty="0" smtClean="0"/>
              <a:t>π</a:t>
            </a:r>
            <a:r>
              <a:rPr lang="en-US" sz="4800" dirty="0" smtClean="0"/>
              <a:t>Rh</a:t>
            </a:r>
            <a:endParaRPr lang="el-GR" sz="4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б) </a:t>
            </a:r>
            <a:r>
              <a:rPr lang="en-US" sz="4800" dirty="0" smtClean="0"/>
              <a:t>2</a:t>
            </a:r>
            <a:r>
              <a:rPr lang="el-GR" sz="4800" dirty="0" smtClean="0"/>
              <a:t>π</a:t>
            </a:r>
            <a:r>
              <a:rPr lang="en-US" sz="4800" dirty="0" smtClean="0"/>
              <a:t>R(</a:t>
            </a:r>
            <a:r>
              <a:rPr lang="en-US" sz="4800" dirty="0" err="1" smtClean="0"/>
              <a:t>h+R</a:t>
            </a:r>
            <a:r>
              <a:rPr lang="en-US" sz="4800" dirty="0" smtClean="0"/>
              <a:t>)</a:t>
            </a:r>
            <a:endParaRPr lang="el-GR" sz="4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в) </a:t>
            </a:r>
            <a:r>
              <a:rPr lang="el-GR" sz="4800" dirty="0" smtClean="0"/>
              <a:t>π</a:t>
            </a:r>
            <a:r>
              <a:rPr lang="en-US" sz="4800" dirty="0" smtClean="0"/>
              <a:t>R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h</a:t>
            </a:r>
            <a:endParaRPr lang="el-GR" sz="4800" dirty="0" smtClean="0"/>
          </a:p>
        </p:txBody>
      </p:sp>
      <p:pic>
        <p:nvPicPr>
          <p:cNvPr id="10244" name="Picture 4" descr="цил-аквариу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67000"/>
            <a:ext cx="2971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153400" cy="1828800"/>
          </a:xfrm>
        </p:spPr>
        <p:txBody>
          <a:bodyPr/>
          <a:lstStyle/>
          <a:p>
            <a:pPr eaLnBrk="1" hangingPunct="1"/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uk-U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формулою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обчислить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3365500"/>
            <a:ext cx="7693025" cy="2720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а) </a:t>
            </a:r>
            <a:r>
              <a:rPr lang="el-GR" sz="4800" dirty="0" smtClean="0"/>
              <a:t>π</a:t>
            </a:r>
            <a:r>
              <a:rPr lang="en-US" sz="4800" dirty="0" smtClean="0"/>
              <a:t>R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h</a:t>
            </a:r>
            <a:endParaRPr lang="el-GR" sz="4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б) 2</a:t>
            </a:r>
            <a:r>
              <a:rPr lang="el-GR" sz="4800" dirty="0" smtClean="0"/>
              <a:t>π</a:t>
            </a:r>
            <a:r>
              <a:rPr lang="en-US" sz="4800" dirty="0" smtClean="0"/>
              <a:t>Rh</a:t>
            </a:r>
            <a:r>
              <a:rPr lang="ru-RU" sz="4800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800" dirty="0" smtClean="0"/>
              <a:t>в) </a:t>
            </a:r>
            <a:r>
              <a:rPr lang="en-US" sz="4800" dirty="0" smtClean="0"/>
              <a:t>2</a:t>
            </a:r>
            <a:r>
              <a:rPr lang="el-GR" sz="4800" dirty="0" smtClean="0"/>
              <a:t>π</a:t>
            </a:r>
            <a:r>
              <a:rPr lang="en-US" sz="4800" dirty="0" smtClean="0"/>
              <a:t>R(</a:t>
            </a:r>
            <a:r>
              <a:rPr lang="en-US" sz="4800" dirty="0" err="1" smtClean="0"/>
              <a:t>h+R</a:t>
            </a:r>
            <a:r>
              <a:rPr lang="en-US" sz="4800" dirty="0" smtClean="0"/>
              <a:t>)</a:t>
            </a:r>
            <a:endParaRPr lang="el-GR" sz="4800" dirty="0" smtClean="0"/>
          </a:p>
          <a:p>
            <a:pPr eaLnBrk="1" hangingPunct="1"/>
            <a:endParaRPr lang="el-GR" sz="4000" dirty="0" smtClean="0"/>
          </a:p>
        </p:txBody>
      </p:sp>
      <p:pic>
        <p:nvPicPr>
          <p:cNvPr id="11268" name="Picture 5" descr="аквариум в барсело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514600"/>
            <a:ext cx="44196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1011</Words>
  <Application>Microsoft Office PowerPoint</Application>
  <PresentationFormat>Экран (4:3)</PresentationFormat>
  <Paragraphs>196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7" baseType="lpstr">
      <vt:lpstr>Arial</vt:lpstr>
      <vt:lpstr>Bahnschrift SemiBold SemiConden</vt:lpstr>
      <vt:lpstr>Calibri</vt:lpstr>
      <vt:lpstr>Monotype Corsiva</vt:lpstr>
      <vt:lpstr>Symbol</vt:lpstr>
      <vt:lpstr>Times New Roman</vt:lpstr>
      <vt:lpstr>Wingdings</vt:lpstr>
      <vt:lpstr>Wingdings 2</vt:lpstr>
      <vt:lpstr>Оформление по умолчанию</vt:lpstr>
      <vt:lpstr>Формула</vt:lpstr>
      <vt:lpstr>Equation</vt:lpstr>
      <vt:lpstr>Циліндр.  Розвязок задач.</vt:lpstr>
      <vt:lpstr>  “Без звички працювати, без уміння долати труднощі, без дисципліни праці нема людини”</vt:lpstr>
      <vt:lpstr>Завдання 1 : Контроль</vt:lpstr>
      <vt:lpstr>Презентация PowerPoint</vt:lpstr>
      <vt:lpstr> Запитання №2.1:  Яка фігура є основою цилиндра?</vt:lpstr>
      <vt:lpstr>Запитання №2.2: Площадь основи цилиндра с радиусом 2см дорівнює?</vt:lpstr>
      <vt:lpstr>Запитання №2.3: Як називається намалёванная красным цветом лінія?</vt:lpstr>
      <vt:lpstr>Запитання №2.4: За якої формулою можливо обчислить бокову поверхню цилиндра?</vt:lpstr>
      <vt:lpstr>Запитання  №2.5: За якої формулою можливо обчислить повну поверхню цилиндра?</vt:lpstr>
      <vt:lpstr>Запитання №2.6: Обчислить бокову поверхню  щого цилиндра.</vt:lpstr>
      <vt:lpstr>Запитання №2.7: Обчислити повну поверхню  даного цилиндра.</vt:lpstr>
      <vt:lpstr>Запитання №2.8: Чому дорівнює площадь осевого перерізу цилиндра радіуса 1см и твірної 3см?</vt:lpstr>
      <vt:lpstr>Презентация PowerPoint</vt:lpstr>
      <vt:lpstr> Поверхня циліндра складається з двох основ та бічної поверхні. Бічна поверхня утворена твірними.  </vt:lpstr>
      <vt:lpstr>Задача 2</vt:lpstr>
      <vt:lpstr>Задача 3 (лови помилку!!!) Осьовий переріз циліндра прямокутник зі сторонами 6 см і 8 см. Знайти площу основи циліндра та площу бічної поверхні. </vt:lpstr>
      <vt:lpstr>Презентация PowerPoint</vt:lpstr>
      <vt:lpstr>Презентация PowerPoint</vt:lpstr>
      <vt:lpstr>Презентация PowerPoint</vt:lpstr>
      <vt:lpstr>7.Порівняйте висоту та діаметр основи циліндра, щоб перерізом паралельним осі був квадрат?</vt:lpstr>
      <vt:lpstr>Презентация PowerPoint</vt:lpstr>
      <vt:lpstr>9.Осьові перерізи двох різних циліндрів – рівні прямокутники зі сторонами 6 см і 4 см. Площа поверхні якого циліндра більша і на скільки?</vt:lpstr>
      <vt:lpstr>Презентация PowerPoint</vt:lpstr>
      <vt:lpstr>Властивості циліндра та призми.</vt:lpstr>
      <vt:lpstr>ДОМАШНЄ ЗАВДАННЯ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Учетная запись Майкрософт</cp:lastModifiedBy>
  <cp:revision>142</cp:revision>
  <dcterms:created xsi:type="dcterms:W3CDTF">2010-11-22T17:13:55Z</dcterms:created>
  <dcterms:modified xsi:type="dcterms:W3CDTF">2024-01-31T16:44:38Z</dcterms:modified>
</cp:coreProperties>
</file>