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4" r:id="rId2"/>
    <p:sldId id="268" r:id="rId3"/>
    <p:sldId id="271" r:id="rId4"/>
    <p:sldId id="272" r:id="rId5"/>
    <p:sldId id="273" r:id="rId6"/>
    <p:sldId id="274" r:id="rId7"/>
    <p:sldId id="275" r:id="rId8"/>
    <p:sldId id="258" r:id="rId9"/>
    <p:sldId id="277" r:id="rId10"/>
    <p:sldId id="276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5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F9D0-55B9-44FD-BDEA-8A72F50E72C1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uryad-shvaliv-strategiyu-vprovadzhennya-gendernoyi-rivnosti-u-sferi-osviti-do-2030-roku?fbclid=IwAR3KRynj4XK2ATcfvaU7ze2zANMHtRfUs7Ud-3R9CFKIftti6CitjSaKBPw" TargetMode="External"/><Relationship Id="rId2" Type="http://schemas.openxmlformats.org/officeDocument/2006/relationships/hyperlink" Target="http://gestproject.eu/wp-content/uploads/2019/02/Education-and-Gender-Zhelib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.com.ua/167815/pedagogika/genderna_psihologiya_ta_pedagogi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ОСНОВИ ГЕНДЕРНОЇ ПЕДАГОГІКИ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34" y="1825625"/>
            <a:ext cx="5781731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34" y="1978025"/>
            <a:ext cx="57817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ru-RU" dirty="0"/>
          </a:p>
        </p:txBody>
      </p:sp>
      <p:pic>
        <p:nvPicPr>
          <p:cNvPr id="12290" name="Picture 2" descr="Возможно, это изображение в мультипликационном стиле (4 человека, ноутбук и экран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825624"/>
            <a:ext cx="11015472" cy="49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НАВЧАЛЬНІ РЕСУРСИ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 err="1" smtClean="0"/>
              <a:t>Желіба</a:t>
            </a:r>
            <a:r>
              <a:rPr lang="uk-UA" dirty="0" smtClean="0"/>
              <a:t> </a:t>
            </a:r>
            <a:r>
              <a:rPr lang="uk-UA" dirty="0"/>
              <a:t>О. В.  Освіта і </a:t>
            </a:r>
            <a:r>
              <a:rPr lang="uk-UA" dirty="0" err="1"/>
              <a:t>ґендер</a:t>
            </a:r>
            <a:r>
              <a:rPr lang="uk-UA" dirty="0"/>
              <a:t>: </a:t>
            </a:r>
            <a:r>
              <a:rPr lang="uk-UA" dirty="0" err="1"/>
              <a:t>навч</a:t>
            </a:r>
            <a:r>
              <a:rPr lang="uk-UA" dirty="0"/>
              <a:t>.-метод. </a:t>
            </a:r>
            <a:r>
              <a:rPr lang="uk-UA" dirty="0" err="1"/>
              <a:t>посіб</a:t>
            </a:r>
            <a:r>
              <a:rPr lang="uk-UA" dirty="0"/>
              <a:t>. Ніжин: Видавець ПП Лисенко М.М., 2019. 256 с.</a:t>
            </a:r>
            <a:endParaRPr lang="ru-RU" dirty="0"/>
          </a:p>
          <a:p>
            <a:r>
              <a:rPr lang="en-US" i="1" u="sng" dirty="0">
                <a:hlinkClick r:id="rId2"/>
              </a:rPr>
              <a:t>http</a:t>
            </a:r>
            <a:r>
              <a:rPr lang="uk-UA" i="1" u="sng" dirty="0">
                <a:hlinkClick r:id="rId2"/>
              </a:rPr>
              <a:t>://</a:t>
            </a:r>
            <a:r>
              <a:rPr lang="en-US" i="1" u="sng" dirty="0" err="1">
                <a:hlinkClick r:id="rId2"/>
              </a:rPr>
              <a:t>gestproject</a:t>
            </a:r>
            <a:r>
              <a:rPr lang="uk-UA" i="1" u="sng" dirty="0">
                <a:hlinkClick r:id="rId2"/>
              </a:rPr>
              <a:t>.</a:t>
            </a:r>
            <a:r>
              <a:rPr lang="en-US" i="1" u="sng" dirty="0" err="1">
                <a:hlinkClick r:id="rId2"/>
              </a:rPr>
              <a:t>eu</a:t>
            </a:r>
            <a:r>
              <a:rPr lang="uk-UA" i="1" u="sng" dirty="0">
                <a:hlinkClick r:id="rId2"/>
              </a:rPr>
              <a:t>/</a:t>
            </a:r>
            <a:r>
              <a:rPr lang="en-US" i="1" u="sng" dirty="0" err="1">
                <a:hlinkClick r:id="rId2"/>
              </a:rPr>
              <a:t>wp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content</a:t>
            </a:r>
            <a:r>
              <a:rPr lang="uk-UA" i="1" u="sng" dirty="0">
                <a:hlinkClick r:id="rId2"/>
              </a:rPr>
              <a:t>/</a:t>
            </a:r>
            <a:r>
              <a:rPr lang="en-US" i="1" u="sng" dirty="0">
                <a:hlinkClick r:id="rId2"/>
              </a:rPr>
              <a:t>uploads</a:t>
            </a:r>
            <a:r>
              <a:rPr lang="uk-UA" i="1" u="sng" dirty="0">
                <a:hlinkClick r:id="rId2"/>
              </a:rPr>
              <a:t>/2019/02/</a:t>
            </a:r>
            <a:r>
              <a:rPr lang="en-US" i="1" u="sng" dirty="0">
                <a:hlinkClick r:id="rId2"/>
              </a:rPr>
              <a:t>Education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and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Gender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 err="1">
                <a:hlinkClick r:id="rId2"/>
              </a:rPr>
              <a:t>Zheliba</a:t>
            </a:r>
            <a:r>
              <a:rPr lang="uk-UA" i="1" u="sng" dirty="0">
                <a:hlinkClick r:id="rId2"/>
              </a:rPr>
              <a:t>.</a:t>
            </a:r>
            <a:r>
              <a:rPr lang="en-US" i="1" u="sng" dirty="0" smtClean="0">
                <a:hlinkClick r:id="rId2"/>
              </a:rPr>
              <a:t>pdf</a:t>
            </a:r>
            <a:endParaRPr lang="en-US" i="1" u="sng" dirty="0" smtClean="0"/>
          </a:p>
          <a:p>
            <a:r>
              <a:rPr lang="uk-UA" dirty="0" smtClean="0"/>
              <a:t>Уряд </a:t>
            </a:r>
            <a:r>
              <a:rPr lang="uk-UA" dirty="0"/>
              <a:t>схвалив Стратегію впровадження гендерної рівності у сфері освіти до 2030 року та затвердив операційний план з її реалізації на 2022 - 2024 роки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3"/>
              </a:rPr>
              <a:t>https://</a:t>
            </a:r>
            <a:r>
              <a:rPr lang="uk-UA" u="sng" dirty="0" smtClean="0">
                <a:hlinkClick r:id="rId3"/>
              </a:rPr>
              <a:t>mon.gov.ua/ua/news/uryad-shvaliv-strategiyu-vprovadzhennya-gendernoyi-rivnosti-u-sferi-osviti-do-2030-roku?fbclid=IwAR3KRynj4XK2ATcfvaU7ze2zANMHtRfUs7Ud-3R9CFKIftti6CitjSaKBPw</a:t>
            </a:r>
            <a:endParaRPr lang="uk-UA" u="sng" dirty="0" smtClean="0"/>
          </a:p>
          <a:p>
            <a:r>
              <a:rPr lang="ru-RU" dirty="0" err="1"/>
              <a:t>Презентація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гендерної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en-US" dirty="0"/>
              <a:t> URL</a:t>
            </a:r>
            <a:r>
              <a:rPr lang="uk-UA" dirty="0" smtClean="0"/>
              <a:t>:</a:t>
            </a:r>
            <a:r>
              <a:rPr lang="en-US" dirty="0"/>
              <a:t> https://www.youtube.com/c/UkrinformTV</a:t>
            </a:r>
            <a:endParaRPr lang="ru-RU" dirty="0"/>
          </a:p>
          <a:p>
            <a:endParaRPr lang="ru-RU" dirty="0"/>
          </a:p>
          <a:p>
            <a:r>
              <a:rPr lang="uk-UA" dirty="0" smtClean="0"/>
              <a:t>Ключко </a:t>
            </a:r>
            <a:r>
              <a:rPr lang="uk-UA" dirty="0"/>
              <a:t>О.В. Гендерна психологія і педагогіка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stud.com.ua/167815/pedagogika/genderna_psihologiya_ta_pedagogika</a:t>
            </a:r>
            <a:endParaRPr lang="uk-UA" dirty="0" smtClean="0"/>
          </a:p>
          <a:p>
            <a:r>
              <a:rPr lang="uk-UA" dirty="0"/>
              <a:t>1. Заграй Л. Д. Теорії </a:t>
            </a:r>
            <a:r>
              <a:rPr lang="uk-UA" dirty="0" err="1"/>
              <a:t>гендеру</a:t>
            </a:r>
            <a:r>
              <a:rPr lang="uk-UA" dirty="0"/>
              <a:t>: Гендерні дослідження у психології: навчальний посібник, 2019. 264 с</a:t>
            </a:r>
            <a:r>
              <a:rPr lang="uk-UA" dirty="0" smtClean="0"/>
              <a:t>.</a:t>
            </a:r>
            <a:r>
              <a:rPr lang="en-US" dirty="0"/>
              <a:t> https://</a:t>
            </a:r>
            <a:r>
              <a:rPr lang="en-US" dirty="0" smtClean="0"/>
              <a:t>moodle.znu.edu.ua/pluginfile.php/1253485/mod_resource/content/1/Zahrai-Theories_of_Gender_PNU.pdf</a:t>
            </a:r>
            <a:endParaRPr lang="uk-UA" dirty="0"/>
          </a:p>
          <a:p>
            <a:r>
              <a:rPr lang="uk-UA" dirty="0" smtClean="0"/>
              <a:t>3</a:t>
            </a:r>
            <a:r>
              <a:rPr lang="uk-UA" dirty="0"/>
              <a:t>. </a:t>
            </a:r>
            <a:r>
              <a:rPr lang="uk-UA" dirty="0" err="1"/>
              <a:t>Голованова</a:t>
            </a:r>
            <a:r>
              <a:rPr lang="uk-UA" dirty="0"/>
              <a:t> Т. П. Педагогіка та психологія </a:t>
            </a:r>
            <a:r>
              <a:rPr lang="uk-UA" dirty="0" err="1"/>
              <a:t>гендера</a:t>
            </a:r>
            <a:r>
              <a:rPr lang="uk-UA" dirty="0"/>
              <a:t> : навчально-методичний посібник для студентів освітнього ступеня «бакалавр» напряму підготовки «Соціальна педагогіка» денної та заочної форм навчання. Запоріжжя : ЗНУ, 2015. 110 с.</a:t>
            </a:r>
          </a:p>
          <a:p>
            <a:r>
              <a:rPr lang="uk-UA" dirty="0"/>
              <a:t>4.Кравець В. П., Говорун Т. В., </a:t>
            </a:r>
            <a:r>
              <a:rPr lang="uk-UA" dirty="0" err="1"/>
              <a:t>Кікінежді</a:t>
            </a:r>
            <a:r>
              <a:rPr lang="uk-UA" dirty="0"/>
              <a:t> О. М. Ґендерна соціалізація молодших школярів 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Тернопіль: Навчальна книга – Богдан, 2011. 192 с.</a:t>
            </a:r>
          </a:p>
          <a:p>
            <a:r>
              <a:rPr lang="uk-UA" dirty="0"/>
              <a:t>5. Основи теорії </a:t>
            </a:r>
            <a:r>
              <a:rPr lang="uk-UA" dirty="0" err="1"/>
              <a:t>гендеру</a:t>
            </a:r>
            <a:r>
              <a:rPr lang="uk-UA" dirty="0"/>
              <a:t>: </a:t>
            </a:r>
            <a:r>
              <a:rPr lang="uk-UA" dirty="0" err="1"/>
              <a:t>навч</a:t>
            </a:r>
            <a:r>
              <a:rPr lang="uk-UA" dirty="0"/>
              <a:t>. </a:t>
            </a:r>
            <a:r>
              <a:rPr lang="uk-UA" dirty="0" err="1"/>
              <a:t>посіб</a:t>
            </a:r>
            <a:r>
              <a:rPr lang="uk-UA" dirty="0"/>
              <a:t>. / ПРООН; Київ. ін-т </a:t>
            </a:r>
            <a:r>
              <a:rPr lang="uk-UA" dirty="0" err="1"/>
              <a:t>гендер</a:t>
            </a:r>
            <a:r>
              <a:rPr lang="uk-UA" dirty="0"/>
              <a:t>. досліджень; </a:t>
            </a:r>
            <a:r>
              <a:rPr lang="uk-UA" dirty="0" err="1"/>
              <a:t>редкол</a:t>
            </a:r>
            <a:r>
              <a:rPr lang="uk-UA" dirty="0"/>
              <a:t> : В.П. </a:t>
            </a:r>
            <a:r>
              <a:rPr lang="uk-UA" dirty="0" err="1"/>
              <a:t>Агеєва</a:t>
            </a:r>
            <a:r>
              <a:rPr lang="uk-UA" dirty="0"/>
              <a:t>, Л.С. </a:t>
            </a:r>
            <a:r>
              <a:rPr lang="uk-UA" dirty="0" err="1"/>
              <a:t>Кобелянська</a:t>
            </a:r>
            <a:r>
              <a:rPr lang="uk-UA" dirty="0"/>
              <a:t>, М.М. Скорик; відп. ред. М.М. Скорик. – Київ: К.І.С., 2004. – 536 с.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91" y="711390"/>
            <a:ext cx="65913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" y="2967335"/>
            <a:ext cx="4178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Викладачка:</a:t>
            </a:r>
            <a:r>
              <a:rPr lang="uk-UA" dirty="0"/>
              <a:t> </a:t>
            </a:r>
            <a:r>
              <a:rPr lang="ru-RU" dirty="0"/>
              <a:t>кандидатка </a:t>
            </a:r>
            <a:r>
              <a:rPr lang="ru-RU" dirty="0" err="1"/>
              <a:t>педагогічних</a:t>
            </a:r>
            <a:r>
              <a:rPr lang="ru-RU" dirty="0"/>
              <a:t> наук, </a:t>
            </a:r>
            <a:r>
              <a:rPr lang="ru-RU" dirty="0" err="1"/>
              <a:t>доцентка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 та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керівниця</a:t>
            </a:r>
            <a:r>
              <a:rPr lang="ru-RU" dirty="0" smtClean="0"/>
              <a:t> центру </a:t>
            </a:r>
            <a:r>
              <a:rPr lang="ru-RU" dirty="0" err="1" smtClean="0"/>
              <a:t>гендерної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факультету СПП ЗНУ Голованова </a:t>
            </a:r>
            <a:r>
              <a:rPr lang="ru-RU" dirty="0" err="1"/>
              <a:t>Тетяна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7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ОПИС  </a:t>
            </a:r>
            <a:r>
              <a:rPr lang="uk-UA" b="1" dirty="0"/>
              <a:t>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indent="219075" algn="just"/>
            <a:r>
              <a:rPr lang="uk-UA" b="1" i="1" dirty="0"/>
              <a:t>Метою</a:t>
            </a:r>
            <a:r>
              <a:rPr lang="uk-UA" dirty="0"/>
              <a:t> викладання навчальної дисципліни «Основи ґендерної педагогіки» є формування у здобувачів освітньо-професійної програми «Соціальна педагогіка» теоретичних знань з питань </a:t>
            </a:r>
            <a:r>
              <a:rPr lang="uk-UA" dirty="0" err="1"/>
              <a:t>гендеру</a:t>
            </a:r>
            <a:r>
              <a:rPr lang="uk-UA" dirty="0"/>
              <a:t>, гендерної рівності та дискримінації в освіті, розвитку вмінь застосовувати </a:t>
            </a:r>
            <a:r>
              <a:rPr lang="uk-UA" dirty="0" err="1"/>
              <a:t>гендерно</a:t>
            </a:r>
            <a:r>
              <a:rPr lang="uk-UA" dirty="0"/>
              <a:t> чутливі підходи в педагогічній діяльності, а також формування позитивного ставлення до принципів гендерної рівності. Це дозволяє студентам не лише отримати необхідні теоретичні знання, але й набути практичних навичок для ефективного впровадження цих знань в процес навчання та вдосконалення соціально-педагогічної діяльності в майбутньому.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9" y="1825625"/>
            <a:ext cx="3276301" cy="4351338"/>
          </a:xfrm>
        </p:spPr>
      </p:pic>
    </p:spTree>
    <p:extLst>
      <p:ext uri="{BB962C8B-B14F-4D97-AF65-F5344CB8AC3E}">
        <p14:creationId xmlns:p14="http://schemas.microsoft.com/office/powerpoint/2010/main" val="227891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               ОПИС 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дисципліни – </a:t>
            </a:r>
          </a:p>
          <a:p>
            <a:pPr marL="0" indent="0">
              <a:buNone/>
            </a:pP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гендерної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та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гендерно </a:t>
            </a:r>
            <a:r>
              <a:rPr lang="ru-RU" dirty="0" err="1"/>
              <a:t>чутливих</a:t>
            </a:r>
            <a:r>
              <a:rPr lang="ru-RU" dirty="0"/>
              <a:t> </a:t>
            </a:r>
            <a:r>
              <a:rPr lang="ru-RU" dirty="0" err="1" smtClean="0"/>
              <a:t>підходів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педагогічній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7170" name="Picture 2" descr="Нет описания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1560861"/>
            <a:ext cx="5785104" cy="4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0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ОПИС 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Предмет дисципліни </a:t>
            </a:r>
            <a:r>
              <a:rPr lang="uk-UA" dirty="0" smtClean="0"/>
              <a:t>– </a:t>
            </a:r>
            <a:r>
              <a:rPr lang="ru-RU" dirty="0"/>
              <a:t>гендерно </a:t>
            </a:r>
            <a:r>
              <a:rPr lang="ru-RU" dirty="0" err="1"/>
              <a:t>чутливі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в </a:t>
            </a:r>
            <a:r>
              <a:rPr lang="ru-RU" dirty="0" err="1"/>
              <a:t>педагогічній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гендерної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та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дискримінацією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</a:t>
            </a:r>
          </a:p>
        </p:txBody>
      </p:sp>
      <p:pic>
        <p:nvPicPr>
          <p:cNvPr id="8194" name="Picture 2" descr="Нет описания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7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ІК</a:t>
            </a:r>
            <a:r>
              <a:rPr lang="uk-UA" b="1" dirty="0"/>
              <a:t>. </a:t>
            </a:r>
            <a:r>
              <a:rPr lang="uk-UA" dirty="0"/>
              <a:t>Здатність вирішувати типові спеціалізовані задачі та практичні проблеми у соціальній сфері або у процесі навчання, що вимагає застосування положень і методів соціальної роботи, соціальної педагогіки та може характеризуватися певною невизначеністю умов; нести відповідальність за результати своєї діяльності; здійснювати контроль інших осіб у визначених ситуаціях.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2728" y="700124"/>
            <a:ext cx="9793224" cy="6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/>
              <a:t>У разі успішного завершення курсу здобувач освіти набуває програмні компетентності </a:t>
            </a:r>
            <a:r>
              <a:rPr lang="uk-UA" sz="2000" b="1" dirty="0" smtClean="0"/>
              <a:t>: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sz="half" idx="2"/>
          </p:nvPr>
        </p:nvSpPr>
        <p:spPr bwMode="auto">
          <a:xfrm>
            <a:off x="6419087" y="2482419"/>
            <a:ext cx="4480561" cy="30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uk-UA" sz="2400" dirty="0" smtClean="0"/>
              <a:t>ЗК </a:t>
            </a:r>
            <a:r>
              <a:rPr lang="uk-UA" sz="2400" dirty="0"/>
              <a:t>1. Здатність реалізувати свої права і обов’язки як члена суспільства, усвідомлювати цінності громадянського (вільного, демократичного) суспільства та необхідність його сталого розвитку, верховенства права, прав і свобод людини і громадянина в Україні.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261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 разі успішного завершення курсу здобувач освіти набуває програмні компетентності 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7251192" y="2620919"/>
            <a:ext cx="4524041" cy="276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ЗК 9. Здатність працювати самостійно і в команді, налагоджувати комунікаційні зв’язки та міжособистісні взаємодії під час вирішення поставлених завдань.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ЗК 3. Здатність спілкуватися державною мовою як усно, так і письмово. </a:t>
            </a:r>
            <a:endParaRPr lang="ru-RU" dirty="0"/>
          </a:p>
          <a:p>
            <a:r>
              <a:rPr lang="uk-UA" dirty="0"/>
              <a:t>ЗК 5. Здатність застосовувати знання у практичних ситуаціях. </a:t>
            </a:r>
            <a:endParaRPr lang="ru-RU" dirty="0"/>
          </a:p>
          <a:p>
            <a:r>
              <a:rPr lang="uk-UA" dirty="0"/>
              <a:t>ЗК 6. Здатність до пошуку, оброблення та аналізу інформації з різних джерел.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3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студент повинен набути таких результатів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0191"/>
          </a:xfrm>
        </p:spPr>
        <p:txBody>
          <a:bodyPr>
            <a:normAutofit/>
          </a:bodyPr>
          <a:lstStyle/>
          <a:p>
            <a:r>
              <a:rPr lang="uk-UA" dirty="0"/>
              <a:t>СК 4. Здатність до розуміння соціально-психологічних явищ, процесів становлення, розвитку та соціалізації особистості. </a:t>
            </a:r>
            <a:endParaRPr lang="ru-RU" dirty="0"/>
          </a:p>
          <a:p>
            <a:r>
              <a:rPr lang="uk-UA" dirty="0"/>
              <a:t>СК 14 Застосовувати методи та прийоми комунікації, виходячи з професійних, вікових особливостей соціальних груп.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24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Програмні результати навчання, які досягаються за допомогою вивчення дисципліни: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РН 1. Здійснювати пошук, аналіз і оброблення інформації для розв’язання професійних завдань. </a:t>
            </a:r>
            <a:endParaRPr lang="ru-RU" dirty="0"/>
          </a:p>
          <a:p>
            <a:r>
              <a:rPr lang="uk-UA" dirty="0"/>
              <a:t>РН 2. Володіти державною та іноземною мовами у професійній діяльності. </a:t>
            </a:r>
            <a:endParaRPr lang="ru-RU" dirty="0"/>
          </a:p>
          <a:p>
            <a:r>
              <a:rPr lang="uk-UA" dirty="0"/>
              <a:t>РН 3. Розв’язувати типові задачі в професійній діяльності.</a:t>
            </a:r>
            <a:endParaRPr lang="ru-RU" dirty="0"/>
          </a:p>
          <a:p>
            <a:r>
              <a:rPr lang="ru-RU" dirty="0"/>
              <a:t>РН 5.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етичні</a:t>
            </a:r>
            <a:r>
              <a:rPr lang="ru-RU" dirty="0"/>
              <a:t> принцип і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  <a:p>
            <a:r>
              <a:rPr lang="uk-UA" dirty="0"/>
              <a:t>РН 11. Аргументувати шляхи подолання проблем та обирати методи їх розв’язання.</a:t>
            </a:r>
            <a:endParaRPr lang="ru-RU" dirty="0"/>
          </a:p>
          <a:p>
            <a:r>
              <a:rPr lang="uk-UA" dirty="0"/>
              <a:t>РН 12. Знаходити рішення для покращення соціального добробуту та соціальної безпеки громадян.</a:t>
            </a:r>
            <a:endParaRPr lang="ru-RU" dirty="0"/>
          </a:p>
          <a:p>
            <a:r>
              <a:rPr lang="uk-UA" dirty="0"/>
              <a:t>РН 16. Організовувати </a:t>
            </a:r>
            <a:r>
              <a:rPr lang="ru-RU" dirty="0" err="1"/>
              <a:t>профілактичні</a:t>
            </a:r>
            <a:r>
              <a:rPr lang="ru-RU" dirty="0"/>
              <a:t> і </a:t>
            </a:r>
            <a:r>
              <a:rPr lang="ru-RU" dirty="0" err="1"/>
              <a:t>просвітницькі</a:t>
            </a:r>
            <a:r>
              <a:rPr lang="ru-RU" dirty="0"/>
              <a:t> заходи.</a:t>
            </a:r>
          </a:p>
          <a:p>
            <a:r>
              <a:rPr lang="ru-RU" dirty="0"/>
              <a:t>РН 19.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письма та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.</a:t>
            </a:r>
          </a:p>
          <a:p>
            <a:r>
              <a:rPr lang="uk-UA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134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636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ОСНОВИ ГЕНДЕРНОЇ ПЕДАГОГІКИ</vt:lpstr>
      <vt:lpstr>Презентация PowerPoint</vt:lpstr>
      <vt:lpstr>ОПИС  ДИСЦИПЛІНИ</vt:lpstr>
      <vt:lpstr>                       ОПИС  ДИСЦИПЛІНИ</vt:lpstr>
      <vt:lpstr> ОПИС  ДИСЦИПЛІНИ</vt:lpstr>
      <vt:lpstr>У разі успішного завершення курсу здобувач освіти набуває програмні компетентності : </vt:lpstr>
      <vt:lpstr>У разі успішного завершення курсу здобувач освіти набуває програмні компетентності :  </vt:lpstr>
      <vt:lpstr>У результаті вивчення навчальної дисципліни студент повинен набути таких результатів навчання</vt:lpstr>
      <vt:lpstr>Програмні результати навчання, які досягаються за допомогою вивчення дисципліни: </vt:lpstr>
      <vt:lpstr>Здатність застосовувати знання у практичних ситуаціях.</vt:lpstr>
      <vt:lpstr>ОСНОВНІ НАВЧАЛЬНІ РЕСУРСИ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ГЕНДЕРНОЇ ПЕДАГОГІКИ</dc:title>
  <dc:creator>Татьяна</dc:creator>
  <cp:lastModifiedBy>Татьяна</cp:lastModifiedBy>
  <cp:revision>38</cp:revision>
  <dcterms:created xsi:type="dcterms:W3CDTF">2023-01-30T07:32:51Z</dcterms:created>
  <dcterms:modified xsi:type="dcterms:W3CDTF">2024-12-12T17:17:25Z</dcterms:modified>
</cp:coreProperties>
</file>