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0"/>
  </p:notesMasterIdLst>
  <p:sldIdLst>
    <p:sldId id="256" r:id="rId2"/>
    <p:sldId id="280" r:id="rId3"/>
    <p:sldId id="278" r:id="rId4"/>
    <p:sldId id="286" r:id="rId5"/>
    <p:sldId id="287" r:id="rId6"/>
    <p:sldId id="288" r:id="rId7"/>
    <p:sldId id="304" r:id="rId8"/>
    <p:sldId id="307" r:id="rId9"/>
    <p:sldId id="295" r:id="rId10"/>
    <p:sldId id="300" r:id="rId11"/>
    <p:sldId id="299" r:id="rId12"/>
    <p:sldId id="301" r:id="rId13"/>
    <p:sldId id="303" r:id="rId14"/>
    <p:sldId id="302" r:id="rId15"/>
    <p:sldId id="296" r:id="rId16"/>
    <p:sldId id="297" r:id="rId17"/>
    <p:sldId id="298" r:id="rId18"/>
    <p:sldId id="308" r:id="rId19"/>
    <p:sldId id="309" r:id="rId20"/>
    <p:sldId id="310" r:id="rId21"/>
    <p:sldId id="257" r:id="rId22"/>
    <p:sldId id="305" r:id="rId23"/>
    <p:sldId id="306" r:id="rId24"/>
    <p:sldId id="289" r:id="rId25"/>
    <p:sldId id="276" r:id="rId26"/>
    <p:sldId id="290" r:id="rId27"/>
    <p:sldId id="260" r:id="rId28"/>
    <p:sldId id="277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8" autoAdjust="0"/>
  </p:normalViewPr>
  <p:slideViewPr>
    <p:cSldViewPr>
      <p:cViewPr varScale="1">
        <p:scale>
          <a:sx n="62" d="100"/>
          <a:sy n="62" d="100"/>
        </p:scale>
        <p:origin x="12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AB3391-BF43-42B0-9932-2D845B5C92DB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BD903F-22FD-4AA6-B2B5-8A371705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77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680D-2CA1-4CD3-AAFC-35AAD9446FEE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F233-2E36-4CF5-A7E0-B6C01FF6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1822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003B-DE8E-4D21-A04C-64403F5E4B2F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C9F8-5FEE-4F68-8589-5EA629F4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336F-AD7A-4DCB-ACF9-B19CF12C7ED5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CB71-3480-4348-9A8C-26218874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5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7BF4-04AA-4151-AB42-6EDEDA2FB393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9BEA-E547-4437-8378-0E63ADFF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6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4146-2D01-43F1-ACCA-9A5A8F45657B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78A8-3260-4933-9CC2-7BBE154D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6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1EB0-9405-4EAC-AC9B-BC0023EA8715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D272-2842-42A9-A7FD-B561683F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8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BDD3-5A19-4E31-ADF2-628C3995A7D4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082C-DE15-4011-A414-95615AC1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C51D-EC03-4314-8853-B53B1EA48302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5808-106B-404E-8AFF-2DC946ADD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00306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DCB7-120C-4B60-BC43-A55085299C26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F86C-34A6-4ED7-B07C-76DF6D39E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9143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3D89-492C-4ED6-BD45-07729B554B92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5A59-3444-4E25-9A18-5FA60C8B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97958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363B-1505-4FF5-B744-8F7576F1FC30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7E4B-EC8B-42CD-8455-E327BFED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89991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0C56-0FA4-4994-B112-2C8D8687F0EF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832E-676F-4DB7-AB82-3D2CBB71B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64098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F9C6-088D-40AD-BCC1-093A5DAD5E6B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1E96-C64A-4CFC-986F-9322B0E62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31957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839B-7AF4-44DA-BC7B-8E33FCB4803B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AA75-D59E-465A-9D22-6948FD9AD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94526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A92E-42D0-43B8-99D6-CD4BE7485F6E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E9AA-BAD9-426D-AE06-876F4B5B8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3111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D8FD-F6B6-4D37-BEAA-59FB63A44962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99B-DE14-48D9-889C-C65CB6B1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648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6F9A-BC16-468C-AF35-3316E2E319E5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3958-D74C-4327-9FF9-044D52C3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119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E5CC48C-4EEA-4DCF-9D7A-1389BEBE44EE}" type="datetimeFigureOut">
              <a:rPr lang="ru-RU"/>
              <a:pPr>
                <a:defRPr/>
              </a:pPr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A6C99D8-FF23-4E2E-81C5-1F6F6E73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22" r:id="rId12"/>
    <p:sldLayoutId id="2147484017" r:id="rId13"/>
    <p:sldLayoutId id="2147484023" r:id="rId14"/>
    <p:sldLayoutId id="2147484018" r:id="rId15"/>
    <p:sldLayoutId id="2147484019" r:id="rId16"/>
    <p:sldLayoutId id="2147484020" r:id="rId17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80630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806309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806309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806309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80630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694" y="672698"/>
            <a:ext cx="6380658" cy="1172126"/>
          </a:xfrm>
          <a:ln w="762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8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ndara" pitchFamily="34" charset="0"/>
              </a:rPr>
              <a:t>Статистика</a:t>
            </a:r>
            <a:endParaRPr lang="ru-RU" sz="8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99219" y="188119"/>
            <a:ext cx="1512887" cy="13684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7516813" y="115888"/>
            <a:ext cx="1511300" cy="13684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5644" y="4869160"/>
            <a:ext cx="7715304" cy="1419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6852" y="2467538"/>
            <a:ext cx="79928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4099"/>
            <a:ext cx="8287072" cy="1311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Скільки </a:t>
            </a:r>
            <a:r>
              <a:rPr lang="uk-UA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серед чотирицифрових чисел, складених із цифр 3, 5, 7, 9 без повторення, є таких, які: а) починаються з цифри 3; б) кратні 5</a:t>
            </a:r>
            <a:r>
              <a:rPr lang="uk-UA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1556792"/>
                <a:ext cx="835292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Розв’язання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а) к</a:t>
                </a:r>
                <a:r>
                  <a:rPr lang="uk-UA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ількість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чисел,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які починаються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цифри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3, буде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дорівнювати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числу перестановок з 3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=3!=1∙2∙3=6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8352928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7584" y="3717032"/>
                <a:ext cx="806489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 к</a:t>
                </a:r>
                <a:r>
                  <a:rPr lang="uk-UA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ількість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чисел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кратних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буде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дорівнювати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числу перестановок з 3        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елементів.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=3!=1∙2∙3=6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17032"/>
                <a:ext cx="8064896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6902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04664"/>
            <a:ext cx="8215064" cy="1728192"/>
          </a:xfrm>
        </p:spPr>
        <p:txBody>
          <a:bodyPr/>
          <a:lstStyle/>
          <a:p>
            <a:r>
              <a:rPr lang="uk-UA" sz="2400" b="1" dirty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Скількома різними способами збори, що складаються з 40 осіб, можуть обрати зі свого числа голову зборів, його заступника і секретаря?</a:t>
            </a:r>
            <a:endParaRPr lang="ru-RU" sz="2400" b="1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27584" y="2564904"/>
                <a:ext cx="7056784" cy="1768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Розв’язання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Кількість способів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дорівнювати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числу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розміщень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 40        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3.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uk-UA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40</m:t>
                          </m:r>
                        </m:sub>
                        <m:sup>
                          <m:r>
                            <a:rPr lang="uk-UA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uk-U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=40∙39∙38=59280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64904"/>
                <a:ext cx="7056784" cy="1768113"/>
              </a:xfrm>
              <a:prstGeom prst="rect">
                <a:avLst/>
              </a:prstGeom>
              <a:blipFill rotWithShape="0">
                <a:blip r:embed="rId2"/>
                <a:stretch>
                  <a:fillRect l="-1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590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3068960"/>
                <a:ext cx="8136904" cy="223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Розв’язання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Кількість способів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дорівнювати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числу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комбінацій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 20        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18.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𝟐𝟎</m:t>
                          </m:r>
                        </m:sub>
                        <m:sup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𝟏𝟖</m:t>
                          </m:r>
                        </m:sup>
                      </m:sSubSup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𝟐𝟎</m:t>
                          </m:r>
                        </m:sub>
                        <m:sup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𝟐𝟎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𝟏𝟗𝟎</m:t>
                      </m:r>
                    </m:oMath>
                  </m:oMathPara>
                </a14:m>
                <a:endParaRPr lang="ru-RU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8136904" cy="2237536"/>
              </a:xfrm>
              <a:prstGeom prst="rect">
                <a:avLst/>
              </a:prstGeom>
              <a:blipFill rotWithShape="0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115616" y="126876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027430" algn="l"/>
              </a:tabLst>
            </a:pPr>
            <a:r>
              <a:rPr lang="uk-U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Скількома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способами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розділити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uk-U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підручників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фізики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18 </a:t>
            </a:r>
            <a:r>
              <a:rPr lang="uk-U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учнями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155179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908720"/>
                <a:ext cx="8280920" cy="5171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v"/>
                  <a:tabLst>
                    <a:tab pos="1027430" algn="l"/>
                  </a:tabLst>
                </a:pPr>
                <a:r>
                  <a:rPr lang="uk-UA" sz="3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Розв’язати </a:t>
                </a:r>
                <a:r>
                  <a:rPr lang="uk-UA" sz="36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комбінаторне рівняння: </a:t>
                </a:r>
                <a:endParaRPr lang="ru-RU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endParaRPr lang="ru-RU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ru-RU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endParaRPr lang="ru-RU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ru-RU" sz="36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𝟓𝟔</m:t>
                      </m:r>
                      <m:r>
                        <a:rPr lang="ru-RU" sz="36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280920" cy="51717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173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80728"/>
            <a:ext cx="8143056" cy="15841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Із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вази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я</a:t>
            </a:r>
            <a:r>
              <a:rPr lang="uk-U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кій 10 різних  яблук і 5 різних груш, потрібно вибрати 3 яблука і 2 груші. Скількома способами це можна зробити</a:t>
            </a:r>
            <a:r>
              <a:rPr lang="uk-U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3400" y="2492896"/>
                <a:ext cx="8287072" cy="225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027430" algn="l"/>
                  </a:tabLst>
                </a:pP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Розв’язання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Кількість способів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буде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дорівнювати добутку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числа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комбінацій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з 10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3 і 5 </a:t>
                </a:r>
                <a:r>
                  <a:rPr lang="uk-UA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елементів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2.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uk-UA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𝟏𝟐𝟎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𝟏𝟎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𝟏𝟐𝟎𝟎</m:t>
                      </m:r>
                    </m:oMath>
                  </m:oMathPara>
                </a14:m>
                <a:endParaRPr lang="ru-RU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92896"/>
                <a:ext cx="8287072" cy="2252348"/>
              </a:xfrm>
              <a:prstGeom prst="rect">
                <a:avLst/>
              </a:prstGeom>
              <a:blipFill rotWithShape="0">
                <a:blip r:embed="rId2"/>
                <a:stretch>
                  <a:fillRect l="-1177" r="-12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171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7855024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урни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5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синіх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кульок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навмання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кульки.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чорні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1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синя, 1 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08518"/>
            <a:ext cx="2808312" cy="36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27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749" y="-60148"/>
            <a:ext cx="8424936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Розв'язання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Число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 кульки з 19 (10+4+5)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рівне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7" name="Рисунок 1" descr="http://yukhym.com/images/stories/Imov/Exam5_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53" y="1532784"/>
            <a:ext cx="38884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291627"/>
            <a:ext cx="8063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Число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=720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0" name="Рисунок 2" descr="http://yukhym.com/images/stories/Imov/Exam5_2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5750"/>
            <a:ext cx="4248472" cy="7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749" y="3789040"/>
            <a:ext cx="861218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Ймовірність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вибирають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три кульки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білого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кольору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знаходимо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класичною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формулою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рівна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P(B)=m/n=720/5814=0,1238.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049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351034"/>
            <a:ext cx="7920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Кількість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способів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чорні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кульки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рівна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ru-RU" sz="24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1" name="Рисунок 3" descr="http://yukhym.com/images/stories/Imov/Exam5_4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41648"/>
            <a:ext cx="3467968" cy="7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6573" y="928550"/>
            <a:ext cx="86409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Знаменник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завжди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самий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оскіьки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кількість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варіантів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/>
              <a:t>три кульки ми </a:t>
            </a:r>
            <a:r>
              <a:rPr lang="ru-RU" sz="2400" dirty="0" err="1"/>
              <a:t>знайшли</a:t>
            </a:r>
            <a:r>
              <a:rPr lang="ru-RU" sz="2400" dirty="0"/>
              <a:t> на початку. </a:t>
            </a:r>
            <a:r>
              <a:rPr lang="ru-RU" sz="2400" dirty="0" err="1"/>
              <a:t>Далі</a:t>
            </a:r>
            <a:r>
              <a:rPr lang="ru-RU" sz="2400" dirty="0"/>
              <a:t> через </a:t>
            </a:r>
            <a:r>
              <a:rPr lang="ru-RU" sz="2400" dirty="0" err="1"/>
              <a:t>частку</a:t>
            </a:r>
            <a:r>
              <a:rPr lang="ru-RU" sz="2400" dirty="0"/>
              <a:t> </a:t>
            </a:r>
            <a:r>
              <a:rPr lang="ru-RU" sz="2400" i="1" dirty="0"/>
              <a:t>m/n</a:t>
            </a:r>
            <a:r>
              <a:rPr lang="ru-RU" sz="2400" dirty="0"/>
              <a:t> </a:t>
            </a:r>
            <a:r>
              <a:rPr lang="ru-RU" sz="2400" dirty="0" err="1"/>
              <a:t>обчислюємо</a:t>
            </a:r>
            <a:r>
              <a:rPr lang="ru-RU" sz="2400" dirty="0"/>
              <a:t> </a:t>
            </a:r>
            <a:r>
              <a:rPr lang="ru-RU" sz="2400" dirty="0" err="1"/>
              <a:t>ймовірність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 </a:t>
            </a:r>
            <a:r>
              <a:rPr lang="ru-RU" sz="2400" i="1" dirty="0"/>
              <a:t>B</a:t>
            </a:r>
            <a:r>
              <a:rPr lang="ru-RU" sz="2400" dirty="0"/>
              <a:t>, при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вибирають</a:t>
            </a:r>
            <a:r>
              <a:rPr lang="ru-RU" sz="2400" dirty="0"/>
              <a:t> три кульки </a:t>
            </a:r>
            <a:r>
              <a:rPr lang="ru-RU" sz="2400" dirty="0" err="1"/>
              <a:t>чорного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: </a:t>
            </a:r>
            <a:br>
              <a:rPr lang="ru-RU" sz="2400" dirty="0"/>
            </a:br>
            <a:r>
              <a:rPr lang="ru-RU" sz="2400" i="1" dirty="0"/>
              <a:t>P(B)=m/n=24/5814=0,0041</a:t>
            </a:r>
            <a:r>
              <a:rPr lang="ru-RU" sz="2400" i="1" dirty="0" smtClean="0"/>
              <a:t>.</a:t>
            </a:r>
          </a:p>
          <a:p>
            <a:pPr lvl="0"/>
            <a:r>
              <a:rPr lang="ru-RU" sz="2400" dirty="0"/>
              <a:t/>
            </a:r>
            <a:br>
              <a:rPr lang="ru-RU" sz="2400" dirty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6573" y="3284984"/>
            <a:ext cx="86409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пункт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неправильно. Число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кульку з 10, 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кульку з 4 і 1 синю кульку з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добуток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6573" y="4945192"/>
            <a:ext cx="815572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1 синю кульки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P(C)=m/n=200/5814=0,0344.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70" name="Рисунок 4" descr="http://yukhym.com/images/stories/Imov/Exam5_6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58" y="4447420"/>
            <a:ext cx="2968151" cy="4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10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620688"/>
            <a:ext cx="8763000" cy="940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556792"/>
            <a:ext cx="8762999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941168"/>
            <a:ext cx="8763000" cy="1656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-99392"/>
            <a:ext cx="316835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027430" algn="l"/>
              </a:tabLst>
            </a:pP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</a:t>
            </a: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исьмово.</a:t>
            </a:r>
            <a:endParaRPr lang="ru-RU" sz="36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186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1" y="908720"/>
            <a:ext cx="878497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420888"/>
            <a:ext cx="8787276" cy="4276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4416"/>
            <a:ext cx="316835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027430" algn="l"/>
              </a:tabLst>
            </a:pP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</a:t>
            </a: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исьмово.</a:t>
            </a:r>
            <a:endParaRPr lang="ru-RU" sz="36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195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042988" y="765175"/>
            <a:ext cx="734543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У якому випадку подію А називають достовірною?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А) р(А)=0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Б) р(А)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В) р(А)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0.99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sz="4000" b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Г) р(А)=1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484784"/>
            <a:ext cx="8784976" cy="1752600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212976"/>
            <a:ext cx="8784976" cy="3168352"/>
          </a:xfrm>
        </p:spPr>
      </p:pic>
      <p:pic>
        <p:nvPicPr>
          <p:cNvPr id="3174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237"/>
            <a:ext cx="2574032" cy="16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188640"/>
            <a:ext cx="316835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027430" algn="l"/>
              </a:tabLst>
            </a:pP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</a:t>
            </a: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исьмово.</a:t>
            </a:r>
            <a:endParaRPr lang="ru-RU" sz="36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999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209242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Объект 1"/>
          <p:cNvSpPr>
            <a:spLocks noGrp="1"/>
          </p:cNvSpPr>
          <p:nvPr>
            <p:ph idx="1"/>
          </p:nvPr>
        </p:nvSpPr>
        <p:spPr>
          <a:xfrm>
            <a:off x="611560" y="404664"/>
            <a:ext cx="8287072" cy="37671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sz="3600" b="1" dirty="0" smtClean="0"/>
              <a:t>4. Знайдіть </a:t>
            </a:r>
            <a:r>
              <a:rPr lang="uk-UA" sz="3600" b="1" dirty="0" smtClean="0"/>
              <a:t>розмах, </a:t>
            </a:r>
            <a:r>
              <a:rPr lang="uk-UA" sz="3600" b="1" dirty="0" err="1" smtClean="0"/>
              <a:t>середне</a:t>
            </a:r>
            <a:r>
              <a:rPr lang="uk-UA" sz="3600" b="1" dirty="0" smtClean="0"/>
              <a:t> значення, моду та медіану, середнє </a:t>
            </a:r>
            <a:r>
              <a:rPr lang="uk-UA" sz="3600" b="1" dirty="0"/>
              <a:t>квадратичне </a:t>
            </a:r>
            <a:r>
              <a:rPr lang="uk-UA" sz="3600" b="1" dirty="0" smtClean="0"/>
              <a:t>відхилення для вибірки</a:t>
            </a:r>
            <a:r>
              <a:rPr lang="uk-UA" sz="3600" b="1" dirty="0"/>
              <a:t>: </a:t>
            </a:r>
            <a:r>
              <a:rPr lang="uk-UA" sz="3600" b="1" dirty="0" smtClean="0"/>
              <a:t>4,5,3,2,1,2,0,7,7,8.</a:t>
            </a:r>
            <a:endParaRPr lang="ru-RU" sz="3600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-99392"/>
            <a:ext cx="316835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027430" algn="l"/>
              </a:tabLst>
            </a:pP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</a:t>
            </a:r>
            <a:r>
              <a:rPr lang="uk-UA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исьмово.</a:t>
            </a:r>
            <a:endParaRPr lang="ru-RU" sz="36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92791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89343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285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0219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33400"/>
            <a:ext cx="9036496" cy="37671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None/>
              <a:defRPr/>
            </a:pPr>
            <a:r>
              <a:rPr lang="uk-UA" sz="6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Домашне</a:t>
            </a:r>
            <a:r>
              <a:rPr lang="uk-UA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завдання. </a:t>
            </a:r>
          </a:p>
          <a:p>
            <a:pPr marL="0" indent="0" eaLnBrk="1" fontAlgn="auto" hangingPunct="1"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</a:rPr>
              <a:t>Підготовка </a:t>
            </a:r>
            <a:r>
              <a:rPr lang="uk-UA" sz="4000" b="1" dirty="0" smtClean="0">
                <a:solidFill>
                  <a:srgbClr val="C00000"/>
                </a:solidFill>
              </a:rPr>
              <a:t>до контрольної роботи. Тест в </a:t>
            </a:r>
            <a:r>
              <a:rPr lang="uk-UA" sz="4000" b="1" dirty="0" err="1" smtClean="0">
                <a:solidFill>
                  <a:srgbClr val="C00000"/>
                </a:solidFill>
              </a:rPr>
              <a:t>Мудле</a:t>
            </a:r>
            <a:r>
              <a:rPr lang="uk-UA" sz="4000" b="1" dirty="0" smtClean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6840760" cy="2661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33400"/>
            <a:ext cx="8340725" cy="6135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6554867" cy="1524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ndara" pitchFamily="34" charset="0"/>
              </a:rPr>
              <a:t>Дякуємо за увагу!</a:t>
            </a:r>
            <a:endParaRPr lang="ru-RU" sz="6000" dirty="0">
              <a:solidFill>
                <a:schemeClr val="accent5">
                  <a:lumMod val="20000"/>
                  <a:lumOff val="8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/>
            <a:r>
              <a:rPr lang="uk-UA" sz="600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Практична робота.</a:t>
            </a:r>
            <a:endParaRPr lang="ru-RU" sz="600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7601"/>
            <a:ext cx="5400600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88913"/>
            <a:ext cx="8589962" cy="4525962"/>
          </a:xfrm>
        </p:spPr>
        <p:txBody>
          <a:bodyPr rtlCol="0"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" y="4102192"/>
            <a:ext cx="4469115" cy="2569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49" y="3907583"/>
            <a:ext cx="4375671" cy="2958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611188" y="919163"/>
            <a:ext cx="79930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 по уривку (1 сторінка) художнього твору двох різних авторів, прочитайте їх. Для букв «а», «б», «н», «о», «ч», «я» складіть частотні таблиці їх наявності в обраних уривках. Порівняйте їх. Створіть дві вибірки та прорахуйте для кожної усі вибіркові характеристики.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502650" cy="6280150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Інтерактивна вправа «Незакінчене речення»</a:t>
            </a:r>
            <a:endParaRPr lang="ru-RU" sz="3600" b="1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uk-UA" sz="2800" b="1" i="1" smtClean="0"/>
              <a:t>Статистика – це…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Математична статистика ….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Вибірка – це…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До вибіркових характеристик відносяться…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Розмах – це…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Мода – це…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Медіана вибірки – це…</a:t>
            </a:r>
            <a:endParaRPr lang="ru-RU" sz="2800" b="1" smtClean="0"/>
          </a:p>
          <a:p>
            <a:pPr eaLnBrk="1" hangingPunct="1"/>
            <a:r>
              <a:rPr lang="uk-UA" sz="2800" b="1" i="1" smtClean="0"/>
              <a:t>Середнє значення – це…</a:t>
            </a:r>
            <a:endParaRPr lang="ru-RU" sz="28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773238"/>
            <a:ext cx="8856663" cy="3816350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Набираючи номер телефону, абонент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</a:rPr>
              <a:t>забув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 другу цифру номеру.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Яка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ймовірність того , що він з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першої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спроби набере вірний номер телефону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А) 0.01 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Б) 0.1   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В) 0.5    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Г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) 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5704009">
            <a:off x="3981316" y="4431435"/>
            <a:ext cx="504056" cy="72114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070850" cy="5343525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Ймовірність купити браковану пару чобіт деякої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відомої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фірми складає 0.023.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Скільки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бракованих пар взуття гарантовано містить партія з 1000 пар чобіт цієї фірми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А) менше 23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Б) більше 23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В) рівно 23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Г)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</a:rPr>
              <a:t>вілповідь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 дати неможливо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323528" y="5445224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359775" cy="5703888"/>
          </a:xfrm>
        </p:spPr>
        <p:txBody>
          <a:bodyPr/>
          <a:lstStyle/>
          <a:p>
            <a:pPr eaLnBrk="1" hangingPunct="1"/>
            <a:r>
              <a:rPr lang="uk-UA" sz="4000" b="1" dirty="0" smtClean="0"/>
              <a:t>У коробці лежить15 кульок: 10 синіх та 5 зелених. Яка ймовірність того, що навмання взята з коробки кулька виявиться жовтою?</a:t>
            </a:r>
            <a:endParaRPr lang="ru-RU" sz="4000" b="1" dirty="0" smtClean="0"/>
          </a:p>
          <a:p>
            <a:pPr eaLnBrk="1" hangingPunct="1"/>
            <a:r>
              <a:rPr lang="uk-UA" sz="4000" b="1" dirty="0" smtClean="0"/>
              <a:t>А) 1    Б) 0.50     В) 0     Г) -1</a:t>
            </a:r>
            <a:endParaRPr lang="ru-RU" sz="4000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" name="Штриховая стрелка вправо 1"/>
          <p:cNvSpPr/>
          <p:nvPr/>
        </p:nvSpPr>
        <p:spPr>
          <a:xfrm rot="16200000">
            <a:off x="5275068" y="5030188"/>
            <a:ext cx="37464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431213" cy="5487988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У класі навчається 18 </a:t>
            </a:r>
            <a:r>
              <a:rPr lang="uk-UA" sz="4000" b="1" dirty="0" err="1">
                <a:solidFill>
                  <a:schemeClr val="accent5">
                    <a:lumMod val="75000"/>
                  </a:schemeClr>
                </a:solidFill>
              </a:rPr>
              <a:t>дівчаток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 і 12 хлопців. Навмання вибирають одного учня для участі в шкільних зборах. Яка ймовірність того, що буде вибрано хлопчика?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А) 2/3      Б) ½   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В) 3/5  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</a:rPr>
              <a:t>Г) 2/5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6732240" y="4869160"/>
            <a:ext cx="432048" cy="3600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zno.osvita.ua/doc/images/znotest/212/21214/ds-math-2020-0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68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971600" y="2924944"/>
            <a:ext cx="50405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954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107504" y="476672"/>
            <a:ext cx="8856984" cy="1712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107504" y="2142349"/>
            <a:ext cx="8856984" cy="459901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8064" y="0"/>
            <a:ext cx="2847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СТАТИСТИКА.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48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84976" cy="1524000"/>
          </a:xfrm>
        </p:spPr>
        <p:txBody>
          <a:bodyPr>
            <a:noAutofit/>
          </a:bodyPr>
          <a:lstStyle/>
          <a:p>
            <a:pPr algn="ctr"/>
            <a:r>
              <a:rPr lang="uk-UA" sz="9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РОЗ</a:t>
            </a:r>
            <a:r>
              <a:rPr lang="en-US" sz="9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‘</a:t>
            </a:r>
            <a:r>
              <a:rPr lang="uk-UA" sz="9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ВЯЗАННЯ ЗАДАЧ.</a:t>
            </a:r>
            <a:endParaRPr lang="ru-RU" sz="96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334135" cy="34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12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533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Arial Black</vt:lpstr>
      <vt:lpstr>Calibri</vt:lpstr>
      <vt:lpstr>Cambria Math</vt:lpstr>
      <vt:lpstr>Candara</vt:lpstr>
      <vt:lpstr>Century Gothic</vt:lpstr>
      <vt:lpstr>Lucida Sans Unicode</vt:lpstr>
      <vt:lpstr>Monotype Corsiva</vt:lpstr>
      <vt:lpstr>Symbol</vt:lpstr>
      <vt:lpstr>Times New Roman</vt:lpstr>
      <vt:lpstr>Times New Roman CYR</vt:lpstr>
      <vt:lpstr>Wingdings</vt:lpstr>
      <vt:lpstr>Wingdings 3</vt:lpstr>
      <vt:lpstr>Сектор</vt:lpstr>
      <vt:lpstr>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РОЗ‘ВЯЗАННЯ ЗАДАЧ.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</dc:title>
  <dc:creator>Полина</dc:creator>
  <cp:lastModifiedBy>Учетная запись Майкрософт</cp:lastModifiedBy>
  <cp:revision>48</cp:revision>
  <dcterms:created xsi:type="dcterms:W3CDTF">2014-02-09T07:38:38Z</dcterms:created>
  <dcterms:modified xsi:type="dcterms:W3CDTF">2024-04-16T18:02:21Z</dcterms:modified>
</cp:coreProperties>
</file>