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6" r:id="rId4"/>
    <p:sldId id="259" r:id="rId5"/>
    <p:sldId id="271" r:id="rId6"/>
    <p:sldId id="270" r:id="rId7"/>
    <p:sldId id="272" r:id="rId8"/>
    <p:sldId id="274" r:id="rId9"/>
    <p:sldId id="273" r:id="rId10"/>
    <p:sldId id="262" r:id="rId11"/>
    <p:sldId id="263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241320E3-485A-4858-BBAF-018D4F51692D}" type="datetimeFigureOut">
              <a:rPr lang="ru-RU" smtClean="0"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ACECB135-C205-490C-AE57-9731CF54BC2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20E3-485A-4858-BBAF-018D4F51692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135-C205-490C-AE57-9731CF54BC2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41320E3-485A-4858-BBAF-018D4F51692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CB135-C205-490C-AE57-9731CF54BC2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08F3C3-1239-495A-87A6-382A8BCD6D8A}" type="slidenum">
              <a:rPr lang="ru-RU"/>
            </a:fld>
            <a:endParaRPr lang="ru-RU"/>
          </a:p>
        </p:txBody>
      </p:sp>
    </p:spTree>
  </p:cSld>
  <p:clrMapOvr>
    <a:masterClrMapping/>
  </p:clrMapOvr>
  <p:transition spd="med" advTm="8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20E3-485A-4858-BBAF-018D4F51692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135-C205-490C-AE57-9731CF54BC2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1320E3-485A-4858-BBAF-018D4F51692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CECB135-C205-490C-AE57-9731CF54BC2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20E3-485A-4858-BBAF-018D4F51692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135-C205-490C-AE57-9731CF54BC2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20E3-485A-4858-BBAF-018D4F51692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135-C205-490C-AE57-9731CF54BC2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20E3-485A-4858-BBAF-018D4F51692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135-C205-490C-AE57-9731CF54BC2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1320E3-485A-4858-BBAF-018D4F51692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135-C205-490C-AE57-9731CF54BC2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20E3-485A-4858-BBAF-018D4F51692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135-C205-490C-AE57-9731CF54BC2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20E3-485A-4858-BBAF-018D4F51692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B135-C205-490C-AE57-9731CF54BC20}" type="slidenum">
              <a:rPr lang="ru-RU" smtClean="0"/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241320E3-485A-4858-BBAF-018D4F51692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CECB135-C205-490C-AE57-9731CF54BC20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992888" cy="136207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СЮЖЕТНО-РОЛЬОВА ГРА</a:t>
            </a:r>
            <a:br>
              <a:rPr lang="ru-RU" i="1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i="1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«Магазин»</a:t>
            </a:r>
            <a:br>
              <a:rPr lang="ru-RU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br>
              <a:rPr lang="ru-RU" b="1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br>
              <a:rPr lang="ru-RU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br>
              <a:rPr lang="ru-RU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br>
              <a:rPr lang="ru-RU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644008" y="5157192"/>
            <a:ext cx="3528392" cy="8640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uk-UA" sz="2000" b="1" i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ідготували</a:t>
            </a:r>
            <a:r>
              <a:rPr lang="uk-UA" sz="20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:Чернюк Н., Хребет А., Швець А.</a:t>
            </a:r>
            <a:endParaRPr lang="ru-RU" sz="2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play_shop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5536" y="1988840"/>
            <a:ext cx="4104456" cy="40449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2070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romanUcPeriod" startAt="2"/>
            </a:pPr>
            <a:r>
              <a:rPr lang="uk-UA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Інформаційний етап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980728"/>
            <a:ext cx="8147248" cy="5112568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Мета: Виявити та конкретизувати інтереси дітей до професії продавця. Збагачувати ігровий досвід дошкільника.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Відкритий мікрофон: «Навіщо нам потрібен продавець?», «Чи можливо без них обійтися?», «Чи подобається мені ця професія?»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Логічний ланцюжок «Професія продавця потрібна тому що..?»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Розглянемо альбом «Професії батьків».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Екскурсії до магазину.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Розглядання дидактичних картин “ В магазині. ”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Заучування вірша “ Всі професії важливі ”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Запитання та загадки дітям про різні професії .</a:t>
            </a:r>
            <a:endParaRPr lang="uk-UA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58200" cy="520700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romanUcPeriod" startAt="3"/>
            </a:pPr>
            <a:r>
              <a:rPr lang="uk-UA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Репродуктивний етап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836712"/>
            <a:ext cx="8435280" cy="792088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Мета: надання можливості дітям практично застосувати набуті на інформаційному етапі з різних розділів програми.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323528" y="1700808"/>
          <a:ext cx="8280920" cy="495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702"/>
                <a:gridCol w="3049911"/>
                <a:gridCol w="2760307"/>
              </a:tblGrid>
              <a:tr h="61586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Навчальна діяльність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Інші види діяльності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Разом з батьками</a:t>
                      </a:r>
                      <a:endParaRPr lang="ru-RU" dirty="0"/>
                    </a:p>
                  </a:txBody>
                  <a:tcPr/>
                </a:tc>
              </a:tr>
              <a:tr h="431105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uk-UA" dirty="0" smtClean="0"/>
                        <a:t>Заняття з розвитку мовлення: Бесіда  «Робота</a:t>
                      </a:r>
                      <a:r>
                        <a:rPr lang="uk-UA" baseline="0" dirty="0" smtClean="0"/>
                        <a:t> продавця</a:t>
                      </a:r>
                      <a:r>
                        <a:rPr lang="uk-UA" dirty="0" smtClean="0"/>
                        <a:t>»</a:t>
                      </a:r>
                      <a:endParaRPr lang="uk-UA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uk-UA" dirty="0" smtClean="0"/>
                        <a:t>Тематичне малювання</a:t>
                      </a:r>
                      <a:r>
                        <a:rPr lang="uk-UA" baseline="0" dirty="0" smtClean="0"/>
                        <a:t>. Тема: «Наш магазин»</a:t>
                      </a:r>
                      <a:endParaRPr lang="uk-UA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uk-UA" baseline="0" dirty="0" smtClean="0"/>
                        <a:t>Ліпка. Тема: «Що можна купити в магазині»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dirty="0" smtClean="0"/>
                        <a:t>Праця.</a:t>
                      </a:r>
                      <a:r>
                        <a:rPr lang="uk-UA" baseline="0" dirty="0" smtClean="0"/>
                        <a:t> Виготовлення атрибутів для виконавців ролей в грі.</a:t>
                      </a:r>
                      <a:endParaRPr lang="uk-UA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baseline="0" dirty="0" smtClean="0"/>
                        <a:t>Виготовлення альбому «Що потрібно магазину?»</a:t>
                      </a:r>
                      <a:endParaRPr lang="uk-UA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baseline="0" dirty="0" smtClean="0"/>
                        <a:t>Розглядання альбомів з </a:t>
                      </a:r>
                      <a:r>
                        <a:rPr lang="uk-UA" baseline="0" dirty="0" smtClean="0"/>
                        <a:t>репродукціями картин магазинів. </a:t>
                      </a:r>
                      <a:endParaRPr lang="uk-UA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baseline="0" dirty="0" smtClean="0"/>
                        <a:t>Дидактична гра «Мій магазин».</a:t>
                      </a:r>
                      <a:endParaRPr lang="uk-UA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baseline="0" dirty="0" smtClean="0"/>
                        <a:t>Виставка малюнків: «Моя улюблена професія».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dirty="0" smtClean="0"/>
                        <a:t>Виготовити атрибути гри.</a:t>
                      </a:r>
                      <a:endParaRPr lang="uk-UA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dirty="0" smtClean="0"/>
                        <a:t>Цільові прогулянки</a:t>
                      </a:r>
                      <a:r>
                        <a:rPr lang="uk-UA" baseline="0" dirty="0" smtClean="0"/>
                        <a:t> по магазину</a:t>
                      </a:r>
                      <a:r>
                        <a:rPr lang="uk-UA" dirty="0" smtClean="0"/>
                        <a:t>.</a:t>
                      </a:r>
                      <a:endParaRPr lang="uk-UA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dirty="0" smtClean="0"/>
                        <a:t>Бесіда-розповідь </a:t>
                      </a:r>
                      <a:r>
                        <a:rPr lang="uk-UA" dirty="0" err="1" smtClean="0"/>
                        <a:t>“Найголовніша</a:t>
                      </a:r>
                      <a:r>
                        <a:rPr lang="uk-UA" dirty="0" smtClean="0"/>
                        <a:t> професія на </a:t>
                      </a:r>
                      <a:r>
                        <a:rPr lang="uk-UA" dirty="0" err="1" smtClean="0"/>
                        <a:t>землі”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14184" cy="2016224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romanUcPeriod" startAt="4"/>
            </a:pPr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Творчий етап</a:t>
            </a:r>
            <a:b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(Проведення сюжетно-рольової гри “ </a:t>
            </a:r>
            <a:r>
              <a:rPr lang="uk-UA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МАгазин”</a:t>
            </a:r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2420888"/>
            <a:ext cx="8291264" cy="396044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Мета: створити умови для реалізації задуму щодо проведення сюжетно-рольової гри, залучити всіх дітей до участі. Сприяти виникненню у них задоволення від партнерських стосунків, створити радість спільної творчості. Викликати бажання творчо застосовувати свої знання та вміння. Виховувати здатність до реалізації, використовувати життєвий досвід у створені реалізації трудових задумів.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86192" cy="520700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romanUcPeriod" startAt="5"/>
            </a:pPr>
            <a:r>
              <a:rPr lang="uk-UA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Рефлексійно-оцінювальний етап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8363272" cy="496855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Мета: дати змогу кожній дитині проаналізувати самих себе і свою діяльність протягом усіх попередніх етапів, власні успіхи і невдачі. Вчити дітей обговорювати та оцінювати ігрову поведінку </a:t>
            </a:r>
            <a:r>
              <a:rPr lang="uk-UA" sz="2400" dirty="0" smtClean="0">
                <a:solidFill>
                  <a:schemeClr val="bg1"/>
                </a:solidFill>
              </a:rPr>
              <a:t>граючих в різних ситуаціях гри.</a:t>
            </a:r>
            <a:endParaRPr lang="uk-UA" sz="2400" dirty="0" smtClean="0">
              <a:solidFill>
                <a:schemeClr val="bg1"/>
              </a:solidFill>
            </a:endParaRP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Аналіз роботи педагога: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bg1"/>
                </a:solidFill>
              </a:rPr>
              <a:t>щ</a:t>
            </a:r>
            <a:r>
              <a:rPr lang="uk-UA" sz="2400" dirty="0" smtClean="0">
                <a:solidFill>
                  <a:schemeClr val="bg1"/>
                </a:solidFill>
              </a:rPr>
              <a:t>о зроблено ним самим;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його враження від проведення;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bg1"/>
                </a:solidFill>
              </a:rPr>
              <a:t>п</a:t>
            </a:r>
            <a:r>
              <a:rPr lang="uk-UA" sz="2400" dirty="0" smtClean="0">
                <a:solidFill>
                  <a:schemeClr val="bg1"/>
                </a:solidFill>
              </a:rPr>
              <a:t>озитивні та негативні сторони;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bg1"/>
                </a:solidFill>
              </a:rPr>
              <a:t>з</a:t>
            </a:r>
            <a:r>
              <a:rPr lang="uk-UA" sz="2400" dirty="0" smtClean="0">
                <a:solidFill>
                  <a:schemeClr val="bg1"/>
                </a:solidFill>
              </a:rPr>
              <a:t>агальні висновки всієї роботи;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bg1"/>
                </a:solidFill>
              </a:rPr>
              <a:t>п</a:t>
            </a:r>
            <a:r>
              <a:rPr lang="uk-UA" sz="2400" dirty="0" smtClean="0">
                <a:solidFill>
                  <a:schemeClr val="bg1"/>
                </a:solidFill>
              </a:rPr>
              <a:t>ропозиції на майбутнє.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255488" cy="1362075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Ролі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836712"/>
            <a:ext cx="6255488" cy="583264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bg1"/>
                </a:solidFill>
              </a:rPr>
              <a:t>Продавці</a:t>
            </a:r>
            <a:r>
              <a:rPr lang="ru-RU" sz="3200" dirty="0" smtClean="0">
                <a:solidFill>
                  <a:schemeClr val="bg1"/>
                </a:solidFill>
              </a:rPr>
              <a:t> ;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bg1"/>
                </a:solidFill>
              </a:rPr>
              <a:t>Покупці</a:t>
            </a:r>
            <a:r>
              <a:rPr lang="ru-RU" sz="3200" dirty="0" smtClean="0">
                <a:solidFill>
                  <a:schemeClr val="bg1"/>
                </a:solidFill>
              </a:rPr>
              <a:t> ;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bg1"/>
                </a:solidFill>
              </a:rPr>
              <a:t>Вантажники</a:t>
            </a:r>
            <a:r>
              <a:rPr lang="ru-RU" sz="3200" dirty="0" smtClean="0">
                <a:solidFill>
                  <a:schemeClr val="bg1"/>
                </a:solidFill>
              </a:rPr>
              <a:t>;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bg1"/>
                </a:solidFill>
              </a:rPr>
              <a:t>Прибиральники</a:t>
            </a:r>
            <a:r>
              <a:rPr lang="ru-RU" sz="3200" dirty="0" smtClean="0">
                <a:solidFill>
                  <a:schemeClr val="bg1"/>
                </a:solidFill>
              </a:rPr>
              <a:t>;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Батьки;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bg1"/>
                </a:solidFill>
              </a:rPr>
              <a:t>Діти</a:t>
            </a:r>
            <a:r>
              <a:rPr lang="ru-RU" sz="3200" dirty="0" smtClean="0">
                <a:solidFill>
                  <a:schemeClr val="bg1"/>
                </a:solidFill>
              </a:rPr>
              <a:t>;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bg1"/>
                </a:solidFill>
              </a:rPr>
              <a:t>Водії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вантажних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автомобілів</a:t>
            </a:r>
            <a:r>
              <a:rPr lang="ru-RU" sz="3200" dirty="0" smtClean="0">
                <a:solidFill>
                  <a:schemeClr val="bg1"/>
                </a:solidFill>
              </a:rPr>
              <a:t>;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bg1"/>
                </a:solidFill>
              </a:rPr>
              <a:t>Ролі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придумані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дітьми</a:t>
            </a:r>
            <a:r>
              <a:rPr lang="ru-RU" sz="3200" dirty="0" smtClean="0">
                <a:solidFill>
                  <a:schemeClr val="bg1"/>
                </a:solidFill>
              </a:rPr>
              <a:t> в момент </a:t>
            </a:r>
            <a:r>
              <a:rPr lang="ru-RU" sz="3200" dirty="0" err="1" smtClean="0">
                <a:solidFill>
                  <a:schemeClr val="bg1"/>
                </a:solidFill>
              </a:rPr>
              <a:t>гри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26328"/>
          </a:xfrm>
        </p:spPr>
        <p:txBody>
          <a:bodyPr/>
          <a:lstStyle/>
          <a:p>
            <a:r>
              <a:rPr lang="uk-UA" dirty="0" smtClean="0"/>
              <a:t>Характеристика проекту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7239000" cy="4896544"/>
          </a:xfrm>
        </p:spPr>
        <p:txBody>
          <a:bodyPr>
            <a:normAutofit/>
          </a:bodyPr>
          <a:lstStyle/>
          <a:p>
            <a:pPr marL="514350" indent="-514350">
              <a:buClrTx/>
              <a:buBlip>
                <a:blip r:embed="rId1"/>
              </a:buBlip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Вид проекту-творчий, практично-орієнтований;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Tx/>
              <a:buBlip>
                <a:blip r:embed="rId1"/>
              </a:buBlip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кількістю учасників – колективний, груповий;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Tx/>
              <a:buBlip>
                <a:blip r:embed="rId1"/>
              </a:buBlip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Учасники проекту – діти старшої групи, вихователі, батьки, методист ДНЗ, завідуюча.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Tx/>
              <a:buBlip>
                <a:blip r:embed="rId1"/>
              </a:buBlip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тривалістю - середньої тривалості (4 тижні)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Tx/>
              <a:buBlip>
                <a:blip r:embed="rId1"/>
              </a:buBlip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База реалізації - ДНЗ №269, м. Запоріжжя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Tx/>
              <a:buBlip>
                <a:blip r:embed="rId1"/>
              </a:buBlip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Місце проведення - групова кімната.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Tx/>
              <a:buBlip>
                <a:blip r:embed="rId1"/>
              </a:buBlip>
            </a:pP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Tx/>
              <a:buBlip>
                <a:blip r:embed="rId1"/>
              </a:buBlip>
            </a:pP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582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Завдання проекту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124744"/>
            <a:ext cx="8363272" cy="4896544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/>
              <a:buChar char=""/>
              <a:tabLst>
                <a:tab pos="457200" algn="l"/>
              </a:tabLst>
            </a:pPr>
            <a:r>
              <a:rPr lang="uk-UA" sz="720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Включити дітей старшої групи в процес підготовки та проведення сюжетно-рольової гри;</a:t>
            </a:r>
            <a:endParaRPr lang="ru-RU" sz="7200" dirty="0">
              <a:solidFill>
                <a:schemeClr val="bg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Times New Roman" panose="02020603050405020304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/>
              <a:buChar char=""/>
              <a:tabLst>
                <a:tab pos="457200" algn="l"/>
              </a:tabLst>
            </a:pPr>
            <a:r>
              <a:rPr lang="uk-UA" sz="720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Зацікавити дошкільнят підготовкою, очікуванням гри, викликати бажання взяти в ній участь;</a:t>
            </a:r>
            <a:endParaRPr lang="ru-RU" sz="7200" dirty="0">
              <a:solidFill>
                <a:schemeClr val="bg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Times New Roman" panose="02020603050405020304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/>
              <a:buChar char=""/>
              <a:tabLst>
                <a:tab pos="457200" algn="l"/>
              </a:tabLst>
            </a:pPr>
            <a:r>
              <a:rPr lang="uk-UA" sz="720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Формувати у дітей навички, вміння необхідні для участі в проведенні гри, реалізувати їх творчі здібності та </a:t>
            </a:r>
            <a:r>
              <a:rPr lang="uk-UA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інтереси;</a:t>
            </a:r>
            <a:endParaRPr lang="uk-UA" sz="7200" dirty="0" smtClean="0">
              <a:solidFill>
                <a:schemeClr val="bg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Times New Roman" panose="02020603050405020304"/>
              </a:rPr>
              <a:t>Створити умови для організації ігрових об</a:t>
            </a:r>
            <a:r>
              <a:rPr lang="en-US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Times New Roman" panose="02020603050405020304"/>
              </a:rPr>
              <a:t>’</a:t>
            </a: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Times New Roman" panose="02020603050405020304"/>
              </a:rPr>
              <a:t>єднань хлопчиків і дівчаток, збагачувати досвід позитивних взаємин з партнервми, підтримувати дитяче фантазування; </a:t>
            </a:r>
            <a:endParaRPr lang="ru-RU" sz="7200" dirty="0" smtClean="0">
              <a:solidFill>
                <a:schemeClr val="bg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Times New Roman" panose="02020603050405020304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Times New Roman" panose="02020603050405020304"/>
              </a:rPr>
              <a:t>Відтворити взяту на себе роль, вступати у рольову взаємодію з іншими учасниками гри;</a:t>
            </a:r>
            <a:endParaRPr lang="uk-UA" sz="7200" dirty="0" smtClean="0">
              <a:solidFill>
                <a:schemeClr val="bg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Times New Roman" panose="02020603050405020304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Times New Roman" panose="02020603050405020304"/>
              </a:rPr>
              <a:t>Для реалізації ігрового задуму використовувати різні форми гри;</a:t>
            </a:r>
            <a:endParaRPr lang="uk-UA" sz="7200" dirty="0" smtClean="0">
              <a:solidFill>
                <a:schemeClr val="bg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Times New Roman" panose="02020603050405020304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Times New Roman" panose="02020603050405020304"/>
              </a:rPr>
              <a:t>Заохотити батьків до підготовки і безпосередньої участі в грі;</a:t>
            </a:r>
            <a:endParaRPr lang="uk-UA" sz="7200" dirty="0" smtClean="0">
              <a:solidFill>
                <a:schemeClr val="bg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Times New Roman" panose="02020603050405020304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7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  <a:ea typeface="Times New Roman" panose="02020603050405020304"/>
              </a:rPr>
              <a:t>Підвищувати рівень знань дітей з різних розділів програми, які спрямовані на розучування гри.</a:t>
            </a:r>
            <a:endParaRPr lang="uk-UA" sz="7200" dirty="0" smtClean="0">
              <a:solidFill>
                <a:schemeClr val="bg1">
                  <a:lumMod val="95000"/>
                  <a:lumOff val="5000"/>
                </a:schemeClr>
              </a:solidFill>
              <a:latin typeface="Franklin Gothic Book" panose="020B0503020102020204" pitchFamily="34" charset="0"/>
              <a:ea typeface="Times New Roman" panose="02020603050405020304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ru-RU" sz="7200" dirty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  <a:ea typeface="Times New Roman" panose="0202060305040502030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/>
                <a:cs typeface="Times New Roman" panose="02020603050405020304"/>
              </a:rPr>
              <a:t> </a:t>
            </a:r>
            <a:endParaRPr lang="ru-RU" sz="7200" dirty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  <a:ea typeface="Calibri" panose="020F0502020204030204"/>
              <a:cs typeface="Times New Roman" panose="02020603050405020304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7632848" cy="792088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Використання ілюстрацій 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Дидактичні картинки “ Книжковий магазин ”, “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Магазин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іграшок ”, “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Продуктивий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магазин ”, “ Меблевий магазин ”.</a:t>
            </a:r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Картинки з зображенням людей які працюють в магазинах.</a:t>
            </a:r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Фотографії та ілюстрації з різних магазинів.</a:t>
            </a:r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Картинки з зображенням атрибутів магазину і товару з магазинів.</a:t>
            </a:r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8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Спостереження за роботою продавця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4710050989_3104db9f09_o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5536" y="1628800"/>
            <a:ext cx="4032448" cy="3024336"/>
          </a:xfrm>
          <a:prstGeom prst="rect">
            <a:avLst/>
          </a:prstGeom>
        </p:spPr>
      </p:pic>
      <p:pic>
        <p:nvPicPr>
          <p:cNvPr id="6" name="Рисунок 5" descr="magazi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429000"/>
            <a:ext cx="3840426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5488" y="177281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Екскурсії до продуктового магазину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94116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Спостереження за роботою продавця, перегляд сюжетів фільмів з роботою продавців. </a:t>
            </a:r>
            <a:endParaRPr lang="uk-UA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6707088" cy="84235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Розповідь вихователя</a:t>
            </a: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dsc0131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51920" y="2852936"/>
            <a:ext cx="5112568" cy="3834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12474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 значення професії продавця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 </a:t>
            </a:r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 магазин, та їх види (меблевий, продуктовий, одягу, зоомагазин та ін.)</a:t>
            </a:r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 відповідальність продавців.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76872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 людей які працюють в магазині 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(Касири,</a:t>
            </a:r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прибиральники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вантажники)</a:t>
            </a:r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sz="2400" dirty="0"/>
          </a:p>
        </p:txBody>
      </p:sp>
    </p:spTree>
  </p:cSld>
  <p:clrMapOvr>
    <a:masterClrMapping/>
  </p:clrMapOvr>
  <p:transition advTm="8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79512" y="0"/>
            <a:ext cx="8445624" cy="124137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Виготовлення атрибутів до гри 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8618" name="Picture 10" descr="Изображение 09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539552" y="1484784"/>
            <a:ext cx="3456384" cy="2592287"/>
          </a:xfrm>
        </p:spPr>
      </p:pic>
      <p:pic>
        <p:nvPicPr>
          <p:cNvPr id="68619" name="Picture 11" descr="Изображение 0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908720"/>
            <a:ext cx="2914650" cy="2185987"/>
          </a:xfrm>
        </p:spPr>
      </p:pic>
      <p:pic>
        <p:nvPicPr>
          <p:cNvPr id="68620" name="Picture 12" descr="Изображение 0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960" y="3933056"/>
            <a:ext cx="3612280" cy="2709702"/>
          </a:xfrm>
        </p:spPr>
      </p:pic>
    </p:spTree>
  </p:cSld>
  <p:clrMapOvr>
    <a:masterClrMapping/>
  </p:clrMapOvr>
  <p:transition spd="med" advTm="8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242048" cy="698336"/>
          </a:xfrm>
        </p:spPr>
        <p:txBody>
          <a:bodyPr>
            <a:noAutofit/>
          </a:bodyPr>
          <a:lstStyle/>
          <a:p>
            <a:r>
              <a:rPr lang="uk-UA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</a:t>
            </a:r>
            <a:r>
              <a:rPr lang="uk-UA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Театральна  діяльність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p22_p22_img_328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3568" y="1412776"/>
            <a:ext cx="3600400" cy="2700300"/>
          </a:xfrm>
          <a:prstGeom prst="rect">
            <a:avLst/>
          </a:prstGeom>
        </p:spPr>
      </p:pic>
      <p:pic>
        <p:nvPicPr>
          <p:cNvPr id="6" name="Рисунок 5" descr="shopp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429000"/>
            <a:ext cx="3624496" cy="3168352"/>
          </a:xfrm>
          <a:prstGeom prst="rect">
            <a:avLst/>
          </a:prstGeo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58200" cy="520700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romanUcPeriod"/>
            </a:pPr>
            <a:r>
              <a:rPr lang="uk-UA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МОТИВАЦІЙНИЙ ЕТАП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340768"/>
            <a:ext cx="8496944" cy="46805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Забезпечити участь дітей у створенні проекту;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Формування у дітей компетентності, інтересу до професії продавця;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Визначення вихователем розділів програми, </a:t>
            </a:r>
            <a:r>
              <a:rPr lang="uk-UA" sz="2400" dirty="0" err="1" smtClean="0">
                <a:solidFill>
                  <a:schemeClr val="bg1"/>
                </a:solidFill>
              </a:rPr>
              <a:t>зв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smtClean="0">
                <a:solidFill>
                  <a:schemeClr val="bg1"/>
                </a:solidFill>
              </a:rPr>
              <a:t>язаних </a:t>
            </a:r>
            <a:r>
              <a:rPr lang="uk-UA" sz="2400" dirty="0">
                <a:solidFill>
                  <a:schemeClr val="bg1"/>
                </a:solidFill>
              </a:rPr>
              <a:t>з темою </a:t>
            </a:r>
            <a:r>
              <a:rPr lang="uk-UA" sz="2400" dirty="0" smtClean="0">
                <a:solidFill>
                  <a:schemeClr val="bg1"/>
                </a:solidFill>
              </a:rPr>
              <a:t>проекту, які слід опрацювати на подальших етапах: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err="1" smtClean="0">
                <a:solidFill>
                  <a:schemeClr val="bg1"/>
                </a:solidFill>
              </a:rPr>
              <a:t>Психолого</a:t>
            </a:r>
            <a:r>
              <a:rPr lang="uk-UA" sz="2400" dirty="0" smtClean="0">
                <a:solidFill>
                  <a:schemeClr val="bg1"/>
                </a:solidFill>
              </a:rPr>
              <a:t> - педагогічна діагностика;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В</a:t>
            </a:r>
            <a:r>
              <a:rPr lang="uk-UA" sz="2400" dirty="0" smtClean="0">
                <a:solidFill>
                  <a:schemeClr val="bg1"/>
                </a:solidFill>
              </a:rPr>
              <a:t>изначення педагогічних завдань;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О</a:t>
            </a:r>
            <a:r>
              <a:rPr lang="uk-UA" sz="2400" dirty="0" smtClean="0">
                <a:solidFill>
                  <a:schemeClr val="bg1"/>
                </a:solidFill>
              </a:rPr>
              <a:t>рганізація різних видів діяльності дітей, корекція їхнього розвитку;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Прогнозування виховних ситуацій суб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smtClean="0">
                <a:solidFill>
                  <a:schemeClr val="bg1"/>
                </a:solidFill>
              </a:rPr>
              <a:t>єктивної дії.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4426</Words>
  <Application>WPS Presentation</Application>
  <PresentationFormat>Экран (4:3)</PresentationFormat>
  <Paragraphs>130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Wingdings 2</vt:lpstr>
      <vt:lpstr>Wingdings</vt:lpstr>
      <vt:lpstr>Franklin Gothic Book</vt:lpstr>
      <vt:lpstr>Times New Roman</vt:lpstr>
      <vt:lpstr>Calibri</vt:lpstr>
      <vt:lpstr>Times New Roman</vt:lpstr>
      <vt:lpstr>Trebuchet MS</vt:lpstr>
      <vt:lpstr>Microsoft YaHei</vt:lpstr>
      <vt:lpstr>Arial Unicode MS</vt:lpstr>
      <vt:lpstr>Изящная</vt:lpstr>
      <vt:lpstr>СЮЖЕТНО-РОЛЬОВА ГРА «Магазин»     </vt:lpstr>
      <vt:lpstr>Характеристика проекту</vt:lpstr>
      <vt:lpstr>Завдання проекту </vt:lpstr>
      <vt:lpstr>Використання ілюстрацій </vt:lpstr>
      <vt:lpstr>Спостереження за роботою продавця</vt:lpstr>
      <vt:lpstr>Розповідь вихователя</vt:lpstr>
      <vt:lpstr>Виготовлення атрибутів до гри </vt:lpstr>
      <vt:lpstr>    Театральна  діяльність</vt:lpstr>
      <vt:lpstr>МОТИВАЦІЙНИЙ ЕТАП</vt:lpstr>
      <vt:lpstr>Інформаційний етап</vt:lpstr>
      <vt:lpstr>Репродуктивний етап</vt:lpstr>
      <vt:lpstr>Творчий етап (Проведення сюжетно-рольової гри “ МАгазин”)</vt:lpstr>
      <vt:lpstr>Рефлексійно-оцінювальний етап</vt:lpstr>
      <vt:lpstr>Ролі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Сюжетно-рольова гра «Лікарня»</dc:title>
  <dc:creator>Владелец</dc:creator>
  <cp:lastModifiedBy>Admin</cp:lastModifiedBy>
  <cp:revision>51</cp:revision>
  <dcterms:created xsi:type="dcterms:W3CDTF">2011-10-22T16:54:00Z</dcterms:created>
  <dcterms:modified xsi:type="dcterms:W3CDTF">2023-03-30T20:46:01Z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BF3987CF323D4337887FD35830486018</vt:lpwstr>
  </property>
  <property fmtid="{D5CDD505-2E9C-101B-9397-08002B2CF9AE}" pid="3" name="KSOProductBuildVer">
    <vt:lpwstr>1033-11.2.0.11513</vt:lpwstr>
  </property>
</Properties>
</file>