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8" r:id="rId5"/>
    <p:sldId id="259" r:id="rId6"/>
    <p:sldId id="264" r:id="rId7"/>
    <p:sldId id="269" r:id="rId8"/>
    <p:sldId id="270" r:id="rId9"/>
    <p:sldId id="271" r:id="rId10"/>
    <p:sldId id="272" r:id="rId11"/>
    <p:sldId id="273" r:id="rId12"/>
    <p:sldId id="274" r:id="rId13"/>
    <p:sldId id="260" r:id="rId14"/>
    <p:sldId id="354" r:id="rId15"/>
    <p:sldId id="318" r:id="rId16"/>
    <p:sldId id="277" r:id="rId17"/>
    <p:sldId id="356" r:id="rId18"/>
    <p:sldId id="357" r:id="rId19"/>
    <p:sldId id="276" r:id="rId20"/>
    <p:sldId id="275" r:id="rId21"/>
    <p:sldId id="265" r:id="rId22"/>
    <p:sldId id="258" r:id="rId23"/>
    <p:sldId id="358" r:id="rId24"/>
    <p:sldId id="359" r:id="rId25"/>
    <p:sldId id="360" r:id="rId26"/>
    <p:sldId id="262" r:id="rId27"/>
    <p:sldId id="361" r:id="rId28"/>
    <p:sldId id="261" r:id="rId2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F6600"/>
    <a:srgbClr val="8EB6B1"/>
    <a:srgbClr val="000066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vseosvita.ua/library/adresacia-v-interneti-kanali-zvazku-ih-vidi-merezevi-pristroi-sposobi-pidednanna-do-internetu-funkcii-provajdera-101384.html" TargetMode="External"/><Relationship Id="rId1" Type="http://schemas.openxmlformats.org/officeDocument/2006/relationships/hyperlink" Target="https://vseosvita.ua/library/klasifikacia-komputernih-merez-aparatne-j-programne-zabezpecenna-merez-9-klas-rivkind-j-a-170338.html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vseosvita.ua/library/adresacia-v-interneti-kanali-zvazku-ih-vidi-merezevi-pristroi-sposobi-pidednanna-do-internetu-funkcii-provajdera-101384.html" TargetMode="External"/><Relationship Id="rId1" Type="http://schemas.openxmlformats.org/officeDocument/2006/relationships/hyperlink" Target="https://vseosvita.ua/library/klasifikacia-komputernih-merez-aparatne-j-programne-zabezpecenna-merez-9-klas-rivkind-j-a-170338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>
        <a:solidFill>
          <a:srgbClr val="8EB6B1"/>
        </a:solidFill>
      </dgm:spPr>
      <dgm:t>
        <a:bodyPr/>
        <a:lstStyle/>
        <a:p>
          <a:r>
            <a:rPr lang="uk-UA" sz="2600" i="1" noProof="0" dirty="0"/>
            <a:t>програми управління комп'ютерними мережами, що входять до складу операційних систем;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008080"/>
        </a:solidFill>
      </dgm:spPr>
      <dgm:t>
        <a:bodyPr/>
        <a:lstStyle/>
        <a:p>
          <a:r>
            <a:rPr lang="uk-UA" sz="2600" i="1" noProof="0" dirty="0"/>
            <a:t>драйвери пристроїв, що забезпечують передавання даних мережею;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>
        <a:solidFill>
          <a:srgbClr val="006666"/>
        </a:solidFill>
      </dgm:spPr>
      <dgm:t>
        <a:bodyPr/>
        <a:lstStyle/>
        <a:p>
          <a:r>
            <a:rPr lang="uk-UA" sz="2600" i="1" noProof="0" dirty="0">
              <a:solidFill>
                <a:schemeClr val="bg1"/>
              </a:solidFill>
            </a:rPr>
            <a:t>прикладні програми.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3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3"/>
      <dgm:spPr/>
    </dgm:pt>
    <dgm:pt modelId="{79FA0555-FEE1-4173-AD86-0A4FAA4240E0}" type="pres">
      <dgm:prSet presAssocID="{BD77BD33-EC30-46AC-BD24-401E734F8176}" presName="dstNode" presStyleLbl="node1" presStyleIdx="0" presStyleCnt="3"/>
      <dgm:spPr/>
    </dgm:pt>
    <dgm:pt modelId="{EE2EA9E0-CBE5-43E4-BB02-325D168626A4}" type="pres">
      <dgm:prSet presAssocID="{D44B0D79-7F04-44B9-9C7C-CD28C17613D0}" presName="text_1" presStyleLbl="node1" presStyleIdx="0" presStyleCnt="3" custScaleY="131807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3" custScaleY="131807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3" custScaleY="131807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37E07F-A12B-4033-81BF-5E67275AF674}" type="doc">
      <dgm:prSet loTypeId="urn:microsoft.com/office/officeart/2005/8/layout/chevron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uk-UA"/>
        </a:p>
      </dgm:t>
    </dgm:pt>
    <dgm:pt modelId="{DA79CDF2-FE4B-4996-98D8-9461B3185694}">
      <dgm:prSet phldrT="[Текст]"/>
      <dgm:spPr>
        <a:solidFill>
          <a:srgbClr val="008080"/>
        </a:solidFill>
      </dgm:spPr>
      <dgm:t>
        <a:bodyPr/>
        <a:lstStyle/>
        <a:p>
          <a:r>
            <a:rPr lang="uk-UA" dirty="0"/>
            <a:t>1</a:t>
          </a:r>
        </a:p>
      </dgm:t>
    </dgm:pt>
    <dgm:pt modelId="{907DE981-C398-4351-A258-75563BE5722B}" type="parTrans" cxnId="{13B03A4E-3653-4F4F-A526-EC74C52D73F7}">
      <dgm:prSet/>
      <dgm:spPr/>
      <dgm:t>
        <a:bodyPr/>
        <a:lstStyle/>
        <a:p>
          <a:endParaRPr lang="uk-UA"/>
        </a:p>
      </dgm:t>
    </dgm:pt>
    <dgm:pt modelId="{89D8040E-108E-4C9A-B0F2-0B28FA18CA04}" type="sibTrans" cxnId="{13B03A4E-3653-4F4F-A526-EC74C52D73F7}">
      <dgm:prSet/>
      <dgm:spPr/>
      <dgm:t>
        <a:bodyPr/>
        <a:lstStyle/>
        <a:p>
          <a:endParaRPr lang="uk-UA"/>
        </a:p>
      </dgm:t>
    </dgm:pt>
    <dgm:pt modelId="{FCBCC720-EAFF-4A5E-B095-A08BBD8095B2}">
      <dgm:prSet phldrT="[Текст]" custT="1"/>
      <dgm:spPr>
        <a:ln>
          <a:solidFill>
            <a:srgbClr val="8EB6B1">
              <a:alpha val="90000"/>
            </a:srgbClr>
          </a:solidFill>
        </a:ln>
      </dgm:spPr>
      <dgm:t>
        <a:bodyPr/>
        <a:lstStyle/>
        <a:p>
          <a:r>
            <a:rPr lang="uk-UA" sz="2000" dirty="0">
              <a:solidFill>
                <a:srgbClr val="008080"/>
              </a:solidFill>
            </a:rPr>
            <a:t>Класифікація комп’ютерних мереж. : </a:t>
          </a:r>
          <a:r>
            <a:rPr lang="en-US" sz="2000" dirty="0">
              <a:hlinkClick xmlns:r="http://schemas.openxmlformats.org/officeDocument/2006/relationships" r:id="rId1"/>
            </a:rPr>
            <a:t>https://vseosvita.ua/library/klasifikacia-komputernih-merez-aparatne-j-programne-zabezpecenna-merez-9-klas-rivkind-j-a-170338.html</a:t>
          </a:r>
          <a:endParaRPr lang="uk-UA" sz="2000" dirty="0">
            <a:solidFill>
              <a:srgbClr val="008080"/>
            </a:solidFill>
          </a:endParaRPr>
        </a:p>
      </dgm:t>
    </dgm:pt>
    <dgm:pt modelId="{7A134314-F49F-4155-9534-E6B9E0FFB9C5}" type="parTrans" cxnId="{DB5D927B-EB69-4704-BA81-D8DBDF17B7EC}">
      <dgm:prSet/>
      <dgm:spPr/>
      <dgm:t>
        <a:bodyPr/>
        <a:lstStyle/>
        <a:p>
          <a:endParaRPr lang="uk-UA"/>
        </a:p>
      </dgm:t>
    </dgm:pt>
    <dgm:pt modelId="{587DC083-67F7-4A14-A202-699120BC32F0}" type="sibTrans" cxnId="{DB5D927B-EB69-4704-BA81-D8DBDF17B7EC}">
      <dgm:prSet/>
      <dgm:spPr/>
      <dgm:t>
        <a:bodyPr/>
        <a:lstStyle/>
        <a:p>
          <a:endParaRPr lang="uk-UA"/>
        </a:p>
      </dgm:t>
    </dgm:pt>
    <dgm:pt modelId="{538DD25F-1FB7-4D70-ACBE-E0ADA2D03B1F}">
      <dgm:prSet phldrT="[Текст]"/>
      <dgm:spPr>
        <a:solidFill>
          <a:srgbClr val="008080"/>
        </a:solidFill>
      </dgm:spPr>
      <dgm:t>
        <a:bodyPr/>
        <a:lstStyle/>
        <a:p>
          <a:r>
            <a:rPr lang="uk-UA" dirty="0"/>
            <a:t>2</a:t>
          </a:r>
        </a:p>
      </dgm:t>
    </dgm:pt>
    <dgm:pt modelId="{17F3D551-2ED4-4A1E-9CE5-8F44BB2102AB}" type="parTrans" cxnId="{648449DB-B8FC-43A7-A803-1B96F031C644}">
      <dgm:prSet/>
      <dgm:spPr/>
      <dgm:t>
        <a:bodyPr/>
        <a:lstStyle/>
        <a:p>
          <a:endParaRPr lang="uk-UA"/>
        </a:p>
      </dgm:t>
    </dgm:pt>
    <dgm:pt modelId="{62A7BDE2-5E12-43B7-BDE4-9CE673BC73A7}" type="sibTrans" cxnId="{648449DB-B8FC-43A7-A803-1B96F031C644}">
      <dgm:prSet/>
      <dgm:spPr/>
      <dgm:t>
        <a:bodyPr/>
        <a:lstStyle/>
        <a:p>
          <a:endParaRPr lang="uk-UA"/>
        </a:p>
      </dgm:t>
    </dgm:pt>
    <dgm:pt modelId="{0252630B-8DD6-4AB0-8EBC-7FDC2F780CEE}">
      <dgm:prSet phldrT="[Текст]" custT="1"/>
      <dgm:spPr>
        <a:ln>
          <a:solidFill>
            <a:srgbClr val="8EB6B1">
              <a:alpha val="80000"/>
            </a:srgbClr>
          </a:solidFill>
        </a:ln>
      </dgm:spPr>
      <dgm:t>
        <a:bodyPr/>
        <a:lstStyle/>
        <a:p>
          <a:r>
            <a:rPr lang="uk-UA" sz="2000" dirty="0" err="1">
              <a:solidFill>
                <a:srgbClr val="008080"/>
              </a:solidFill>
            </a:rPr>
            <a:t>Чащук</a:t>
          </a:r>
          <a:r>
            <a:rPr lang="uk-UA" sz="2000" dirty="0">
              <a:solidFill>
                <a:srgbClr val="008080"/>
              </a:solidFill>
            </a:rPr>
            <a:t> О. Адресація в Інтернеті.: </a:t>
          </a:r>
          <a:r>
            <a:rPr lang="en-US" sz="2000" dirty="0">
              <a:hlinkClick xmlns:r="http://schemas.openxmlformats.org/officeDocument/2006/relationships" r:id="rId2"/>
            </a:rPr>
            <a:t>https://vseosvita.ua/library/adresacia-v-interneti-kanali-zvazku-ih-vidi-merezevi-pristroi-sposobi-pidednanna-do-internetu-funkcii-provajdera-101384.html</a:t>
          </a:r>
          <a:endParaRPr lang="uk-UA" sz="2000" dirty="0">
            <a:solidFill>
              <a:srgbClr val="008080"/>
            </a:solidFill>
          </a:endParaRPr>
        </a:p>
      </dgm:t>
    </dgm:pt>
    <dgm:pt modelId="{D22A8D81-821C-46AE-B56D-3506DA6B41DC}" type="sibTrans" cxnId="{4F02187F-E4B5-452C-85B3-B0672D240258}">
      <dgm:prSet/>
      <dgm:spPr/>
      <dgm:t>
        <a:bodyPr/>
        <a:lstStyle/>
        <a:p>
          <a:endParaRPr lang="uk-UA"/>
        </a:p>
      </dgm:t>
    </dgm:pt>
    <dgm:pt modelId="{0ED7DF03-5197-4777-A37F-8B77EB5619A5}" type="parTrans" cxnId="{4F02187F-E4B5-452C-85B3-B0672D240258}">
      <dgm:prSet/>
      <dgm:spPr/>
      <dgm:t>
        <a:bodyPr/>
        <a:lstStyle/>
        <a:p>
          <a:endParaRPr lang="uk-UA"/>
        </a:p>
      </dgm:t>
    </dgm:pt>
    <dgm:pt modelId="{CB2B5415-D897-495E-89C9-6D8E7A5855EC}" type="pres">
      <dgm:prSet presAssocID="{4437E07F-A12B-4033-81BF-5E67275AF674}" presName="linearFlow" presStyleCnt="0">
        <dgm:presLayoutVars>
          <dgm:dir/>
          <dgm:animLvl val="lvl"/>
          <dgm:resizeHandles val="exact"/>
        </dgm:presLayoutVars>
      </dgm:prSet>
      <dgm:spPr/>
    </dgm:pt>
    <dgm:pt modelId="{D3E7651C-3B9D-4252-BB57-4CDD74F5D970}" type="pres">
      <dgm:prSet presAssocID="{DA79CDF2-FE4B-4996-98D8-9461B3185694}" presName="composite" presStyleCnt="0"/>
      <dgm:spPr/>
    </dgm:pt>
    <dgm:pt modelId="{9C221F02-3918-4B39-93AF-4016E402D55E}" type="pres">
      <dgm:prSet presAssocID="{DA79CDF2-FE4B-4996-98D8-9461B318569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37A27360-DB19-49D8-BDEE-CC5785B5ADC6}" type="pres">
      <dgm:prSet presAssocID="{DA79CDF2-FE4B-4996-98D8-9461B3185694}" presName="descendantText" presStyleLbl="alignAcc1" presStyleIdx="0" presStyleCnt="2" custScaleY="136029">
        <dgm:presLayoutVars>
          <dgm:bulletEnabled val="1"/>
        </dgm:presLayoutVars>
      </dgm:prSet>
      <dgm:spPr/>
    </dgm:pt>
    <dgm:pt modelId="{942F9A29-06AE-4AC1-95C2-7A9A43F236CE}" type="pres">
      <dgm:prSet presAssocID="{89D8040E-108E-4C9A-B0F2-0B28FA18CA04}" presName="sp" presStyleCnt="0"/>
      <dgm:spPr/>
    </dgm:pt>
    <dgm:pt modelId="{4DFDBA60-F053-4955-85FA-EA123F8FA223}" type="pres">
      <dgm:prSet presAssocID="{538DD25F-1FB7-4D70-ACBE-E0ADA2D03B1F}" presName="composite" presStyleCnt="0"/>
      <dgm:spPr/>
    </dgm:pt>
    <dgm:pt modelId="{9A0770B1-4058-4108-977D-8ED72C4A232D}" type="pres">
      <dgm:prSet presAssocID="{538DD25F-1FB7-4D70-ACBE-E0ADA2D03B1F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E0C698C2-5F64-43C7-8BD2-E8C3EB44E377}" type="pres">
      <dgm:prSet presAssocID="{538DD25F-1FB7-4D70-ACBE-E0ADA2D03B1F}" presName="descendantText" presStyleLbl="alignAcc1" presStyleIdx="1" presStyleCnt="2" custScaleY="147386">
        <dgm:presLayoutVars>
          <dgm:bulletEnabled val="1"/>
        </dgm:presLayoutVars>
      </dgm:prSet>
      <dgm:spPr/>
    </dgm:pt>
  </dgm:ptLst>
  <dgm:cxnLst>
    <dgm:cxn modelId="{13B03A4E-3653-4F4F-A526-EC74C52D73F7}" srcId="{4437E07F-A12B-4033-81BF-5E67275AF674}" destId="{DA79CDF2-FE4B-4996-98D8-9461B3185694}" srcOrd="0" destOrd="0" parTransId="{907DE981-C398-4351-A258-75563BE5722B}" sibTransId="{89D8040E-108E-4C9A-B0F2-0B28FA18CA04}"/>
    <dgm:cxn modelId="{A05D2379-055C-43AA-A38D-C2D876D2E877}" type="presOf" srcId="{0252630B-8DD6-4AB0-8EBC-7FDC2F780CEE}" destId="{E0C698C2-5F64-43C7-8BD2-E8C3EB44E377}" srcOrd="0" destOrd="0" presId="urn:microsoft.com/office/officeart/2005/8/layout/chevron2"/>
    <dgm:cxn modelId="{DB5D927B-EB69-4704-BA81-D8DBDF17B7EC}" srcId="{DA79CDF2-FE4B-4996-98D8-9461B3185694}" destId="{FCBCC720-EAFF-4A5E-B095-A08BBD8095B2}" srcOrd="0" destOrd="0" parTransId="{7A134314-F49F-4155-9534-E6B9E0FFB9C5}" sibTransId="{587DC083-67F7-4A14-A202-699120BC32F0}"/>
    <dgm:cxn modelId="{4F02187F-E4B5-452C-85B3-B0672D240258}" srcId="{538DD25F-1FB7-4D70-ACBE-E0ADA2D03B1F}" destId="{0252630B-8DD6-4AB0-8EBC-7FDC2F780CEE}" srcOrd="0" destOrd="0" parTransId="{0ED7DF03-5197-4777-A37F-8B77EB5619A5}" sibTransId="{D22A8D81-821C-46AE-B56D-3506DA6B41DC}"/>
    <dgm:cxn modelId="{CF2165AC-95DF-49CD-A9EB-1CFDFB0CD7D2}" type="presOf" srcId="{538DD25F-1FB7-4D70-ACBE-E0ADA2D03B1F}" destId="{9A0770B1-4058-4108-977D-8ED72C4A232D}" srcOrd="0" destOrd="0" presId="urn:microsoft.com/office/officeart/2005/8/layout/chevron2"/>
    <dgm:cxn modelId="{45595ECC-51C8-45B0-9F59-D6E25ECC15F4}" type="presOf" srcId="{FCBCC720-EAFF-4A5E-B095-A08BBD8095B2}" destId="{37A27360-DB19-49D8-BDEE-CC5785B5ADC6}" srcOrd="0" destOrd="0" presId="urn:microsoft.com/office/officeart/2005/8/layout/chevron2"/>
    <dgm:cxn modelId="{AA1D08CE-1800-4495-901E-B590965CFAAC}" type="presOf" srcId="{4437E07F-A12B-4033-81BF-5E67275AF674}" destId="{CB2B5415-D897-495E-89C9-6D8E7A5855EC}" srcOrd="0" destOrd="0" presId="urn:microsoft.com/office/officeart/2005/8/layout/chevron2"/>
    <dgm:cxn modelId="{648449DB-B8FC-43A7-A803-1B96F031C644}" srcId="{4437E07F-A12B-4033-81BF-5E67275AF674}" destId="{538DD25F-1FB7-4D70-ACBE-E0ADA2D03B1F}" srcOrd="1" destOrd="0" parTransId="{17F3D551-2ED4-4A1E-9CE5-8F44BB2102AB}" sibTransId="{62A7BDE2-5E12-43B7-BDE4-9CE673BC73A7}"/>
    <dgm:cxn modelId="{1CD55AF4-17D0-49E9-8C87-FF56DCB5C1EA}" type="presOf" srcId="{DA79CDF2-FE4B-4996-98D8-9461B3185694}" destId="{9C221F02-3918-4B39-93AF-4016E402D55E}" srcOrd="0" destOrd="0" presId="urn:microsoft.com/office/officeart/2005/8/layout/chevron2"/>
    <dgm:cxn modelId="{1E06BEF0-7F34-45DD-A290-B3776DC3616C}" type="presParOf" srcId="{CB2B5415-D897-495E-89C9-6D8E7A5855EC}" destId="{D3E7651C-3B9D-4252-BB57-4CDD74F5D970}" srcOrd="0" destOrd="0" presId="urn:microsoft.com/office/officeart/2005/8/layout/chevron2"/>
    <dgm:cxn modelId="{C9AA3702-DBBC-4338-847D-47A90AC464F8}" type="presParOf" srcId="{D3E7651C-3B9D-4252-BB57-4CDD74F5D970}" destId="{9C221F02-3918-4B39-93AF-4016E402D55E}" srcOrd="0" destOrd="0" presId="urn:microsoft.com/office/officeart/2005/8/layout/chevron2"/>
    <dgm:cxn modelId="{5889DB8C-CB3A-41EF-A8E2-62019D19D77F}" type="presParOf" srcId="{D3E7651C-3B9D-4252-BB57-4CDD74F5D970}" destId="{37A27360-DB19-49D8-BDEE-CC5785B5ADC6}" srcOrd="1" destOrd="0" presId="urn:microsoft.com/office/officeart/2005/8/layout/chevron2"/>
    <dgm:cxn modelId="{FDEF07C4-72BF-4CBE-A2C1-DD63CC1EC0AA}" type="presParOf" srcId="{CB2B5415-D897-495E-89C9-6D8E7A5855EC}" destId="{942F9A29-06AE-4AC1-95C2-7A9A43F236CE}" srcOrd="1" destOrd="0" presId="urn:microsoft.com/office/officeart/2005/8/layout/chevron2"/>
    <dgm:cxn modelId="{8A6E3E37-3FD1-4BD4-899C-E899965906F7}" type="presParOf" srcId="{CB2B5415-D897-495E-89C9-6D8E7A5855EC}" destId="{4DFDBA60-F053-4955-85FA-EA123F8FA223}" srcOrd="2" destOrd="0" presId="urn:microsoft.com/office/officeart/2005/8/layout/chevron2"/>
    <dgm:cxn modelId="{FE10DA79-E1B6-4BFE-8AE6-695C19094C06}" type="presParOf" srcId="{4DFDBA60-F053-4955-85FA-EA123F8FA223}" destId="{9A0770B1-4058-4108-977D-8ED72C4A232D}" srcOrd="0" destOrd="0" presId="urn:microsoft.com/office/officeart/2005/8/layout/chevron2"/>
    <dgm:cxn modelId="{F0A051D2-E5E3-4384-9552-81470F04D6B2}" type="presParOf" srcId="{4DFDBA60-F053-4955-85FA-EA123F8FA223}" destId="{E0C698C2-5F64-43C7-8BD2-E8C3EB44E377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722705" y="-723923"/>
          <a:ext cx="5625310" cy="5625310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580502" y="284873"/>
          <a:ext cx="7265657" cy="1101237"/>
        </a:xfrm>
        <a:prstGeom prst="rect">
          <a:avLst/>
        </a:prstGeom>
        <a:solidFill>
          <a:srgbClr val="8EB6B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317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програми управління комп'ютерними мережами, що входять до складу операційних систем;</a:t>
          </a:r>
        </a:p>
      </dsp:txBody>
      <dsp:txXfrm>
        <a:off x="580502" y="284873"/>
        <a:ext cx="7265657" cy="1101237"/>
      </dsp:txXfrm>
    </dsp:sp>
    <dsp:sp modelId="{27878C57-BBF6-4C22-88FA-1C3D4933722D}">
      <dsp:nvSpPr>
        <dsp:cNvPr id="0" name=""/>
        <dsp:cNvSpPr/>
      </dsp:nvSpPr>
      <dsp:spPr>
        <a:xfrm>
          <a:off x="58319" y="313309"/>
          <a:ext cx="1044365" cy="104436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84203" y="1538112"/>
          <a:ext cx="6961955" cy="1101237"/>
        </a:xfrm>
        <a:prstGeom prst="rect">
          <a:avLst/>
        </a:prstGeom>
        <a:solidFill>
          <a:srgbClr val="00808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317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/>
            <a:t>драйвери пристроїв, що забезпечують передавання даних мережею;</a:t>
          </a:r>
        </a:p>
      </dsp:txBody>
      <dsp:txXfrm>
        <a:off x="884203" y="1538112"/>
        <a:ext cx="6961955" cy="1101237"/>
      </dsp:txXfrm>
    </dsp:sp>
    <dsp:sp modelId="{E63EBB38-5984-4F74-98F1-254621592311}">
      <dsp:nvSpPr>
        <dsp:cNvPr id="0" name=""/>
        <dsp:cNvSpPr/>
      </dsp:nvSpPr>
      <dsp:spPr>
        <a:xfrm>
          <a:off x="362020" y="1566548"/>
          <a:ext cx="1044365" cy="104436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580502" y="2791351"/>
          <a:ext cx="7265657" cy="1101237"/>
        </a:xfrm>
        <a:prstGeom prst="rect">
          <a:avLst/>
        </a:prstGeom>
        <a:solidFill>
          <a:srgbClr val="0066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317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i="1" kern="1200" noProof="0" dirty="0">
              <a:solidFill>
                <a:schemeClr val="bg1"/>
              </a:solidFill>
            </a:rPr>
            <a:t>прикладні програми.</a:t>
          </a:r>
        </a:p>
      </dsp:txBody>
      <dsp:txXfrm>
        <a:off x="580502" y="2791351"/>
        <a:ext cx="7265657" cy="1101237"/>
      </dsp:txXfrm>
    </dsp:sp>
    <dsp:sp modelId="{D13D7DA6-9D1E-4150-A6AE-C6ABC36166D5}">
      <dsp:nvSpPr>
        <dsp:cNvPr id="0" name=""/>
        <dsp:cNvSpPr/>
      </dsp:nvSpPr>
      <dsp:spPr>
        <a:xfrm>
          <a:off x="58319" y="2819787"/>
          <a:ext cx="1044365" cy="104436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21F02-3918-4B39-93AF-4016E402D55E}">
      <dsp:nvSpPr>
        <dsp:cNvPr id="0" name=""/>
        <dsp:cNvSpPr/>
      </dsp:nvSpPr>
      <dsp:spPr>
        <a:xfrm rot="5400000">
          <a:off x="-158141" y="287760"/>
          <a:ext cx="1054274" cy="737992"/>
        </a:xfrm>
        <a:prstGeom prst="chevron">
          <a:avLst/>
        </a:prstGeom>
        <a:solidFill>
          <a:srgbClr val="008080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1</a:t>
          </a:r>
        </a:p>
      </dsp:txBody>
      <dsp:txXfrm rot="-5400000">
        <a:off x="0" y="498615"/>
        <a:ext cx="737992" cy="316282"/>
      </dsp:txXfrm>
    </dsp:sp>
    <dsp:sp modelId="{37A27360-DB19-49D8-BDEE-CC5785B5ADC6}">
      <dsp:nvSpPr>
        <dsp:cNvPr id="0" name=""/>
        <dsp:cNvSpPr/>
      </dsp:nvSpPr>
      <dsp:spPr>
        <a:xfrm rot="5400000">
          <a:off x="5083492" y="-4339331"/>
          <a:ext cx="932177" cy="9623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8EB6B1">
              <a:alpha val="9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solidFill>
                <a:srgbClr val="008080"/>
              </a:solidFill>
            </a:rPr>
            <a:t>Класифікація комп’ютерних мереж. : </a:t>
          </a:r>
          <a:r>
            <a:rPr lang="en-US" sz="2000" kern="1200" dirty="0">
              <a:hlinkClick xmlns:r="http://schemas.openxmlformats.org/officeDocument/2006/relationships" r:id="rId1"/>
            </a:rPr>
            <a:t>https://vseosvita.ua/library/klasifikacia-komputernih-merez-aparatne-j-programne-zabezpecenna-merez-9-klas-rivkind-j-a-170338.html</a:t>
          </a:r>
          <a:endParaRPr lang="uk-UA" sz="2000" kern="1200" dirty="0">
            <a:solidFill>
              <a:srgbClr val="008080"/>
            </a:solidFill>
          </a:endParaRPr>
        </a:p>
      </dsp:txBody>
      <dsp:txXfrm rot="-5400000">
        <a:off x="737992" y="51674"/>
        <a:ext cx="9577673" cy="841167"/>
      </dsp:txXfrm>
    </dsp:sp>
    <dsp:sp modelId="{9A0770B1-4058-4108-977D-8ED72C4A232D}">
      <dsp:nvSpPr>
        <dsp:cNvPr id="0" name=""/>
        <dsp:cNvSpPr/>
      </dsp:nvSpPr>
      <dsp:spPr>
        <a:xfrm rot="5400000">
          <a:off x="-158141" y="1283000"/>
          <a:ext cx="1054274" cy="737992"/>
        </a:xfrm>
        <a:prstGeom prst="chevron">
          <a:avLst/>
        </a:prstGeom>
        <a:solidFill>
          <a:srgbClr val="008080"/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2</a:t>
          </a:r>
        </a:p>
      </dsp:txBody>
      <dsp:txXfrm rot="-5400000">
        <a:off x="0" y="1493855"/>
        <a:ext cx="737992" cy="316282"/>
      </dsp:txXfrm>
    </dsp:sp>
    <dsp:sp modelId="{E0C698C2-5F64-43C7-8BD2-E8C3EB44E377}">
      <dsp:nvSpPr>
        <dsp:cNvPr id="0" name=""/>
        <dsp:cNvSpPr/>
      </dsp:nvSpPr>
      <dsp:spPr>
        <a:xfrm rot="5400000">
          <a:off x="5044579" y="-3344091"/>
          <a:ext cx="1010004" cy="96231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8EB6B1">
              <a:alpha val="8000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 err="1">
              <a:solidFill>
                <a:srgbClr val="008080"/>
              </a:solidFill>
            </a:rPr>
            <a:t>Чащук</a:t>
          </a:r>
          <a:r>
            <a:rPr lang="uk-UA" sz="2000" kern="1200" dirty="0">
              <a:solidFill>
                <a:srgbClr val="008080"/>
              </a:solidFill>
            </a:rPr>
            <a:t> О. Адресація в Інтернеті.: </a:t>
          </a:r>
          <a:r>
            <a:rPr lang="en-US" sz="2000" kern="1200" dirty="0">
              <a:hlinkClick xmlns:r="http://schemas.openxmlformats.org/officeDocument/2006/relationships" r:id="rId2"/>
            </a:rPr>
            <a:t>https://vseosvita.ua/library/adresacia-v-interneti-kanali-zvazku-ih-vidi-merezevi-pristroi-sposobi-pidednanna-do-internetu-funkcii-provajdera-101384.html</a:t>
          </a:r>
          <a:endParaRPr lang="uk-UA" sz="2000" kern="1200" dirty="0">
            <a:solidFill>
              <a:srgbClr val="008080"/>
            </a:solidFill>
          </a:endParaRPr>
        </a:p>
      </dsp:txBody>
      <dsp:txXfrm rot="-5400000">
        <a:off x="737992" y="1011800"/>
        <a:ext cx="9573874" cy="911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A21753-623D-4B32-B451-FC68FEFD3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D5E839-4F3F-41D9-828E-B6A2229C4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81EA1-98C3-4A9F-9931-BA6DE349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01CB2A-FC41-412B-869B-354779F4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33119-62E7-4CC5-BA00-595DE961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41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4C4E0D-7F13-47B1-B915-0CDCA9AE2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B1067B-A21B-4B98-A517-EFAEBFF62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57EE4-73BB-47F6-A097-DADDFF587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FE93DE-F1A3-4636-AAD8-7BC0A142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60B9E-B697-41E3-8F40-D82B87FD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88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ED5DD1-C4D4-4624-8FDA-5A3CD33F1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C743B0-5752-412E-9872-41E623EFD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061FE-97F0-4345-9D8B-3697DD547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3664F6-F352-42CB-8688-37B075A92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85834-3B15-415B-942C-901782F6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7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0E09D-04FF-4C56-80B4-7FB1C868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BF1B0E-AEF7-475F-B2A5-A194866E5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AA8537-4D27-45DB-8819-C28ED0A1F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6A527-8F46-4676-857F-922A6DE13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1B813-0BE2-49DA-93FA-78B3E1F8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21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2B887-8BA8-4581-B038-89D0FC4A5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E025F2-9A12-40D6-B1F9-334A9CBDF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AD4A3B-F1AD-4BFA-9B15-2D32CCAB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E32400-DAB9-4AFC-B7B9-686D9C8E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18FD5-8DC6-406D-A854-00FAFCEDB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35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D540F-1A80-4EC5-9AB6-151DE7FC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AF08C-FBB3-4EBD-965D-07C4B9D1D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B28FC8-CBC2-4020-9400-051363AF3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F3CF8F-2EDA-4F2E-9323-5193E265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F8789-0BFA-4D7D-8E41-BBA8F136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2C36E-B8E9-4D15-BA28-81C401DC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71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287CA-3158-4EFC-B82A-6988968B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82B31-B2CE-47AA-B961-BE046184E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23E1B6-2907-48E1-BDAD-FE26C8443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75A5EE-5C75-431A-A043-E1485D037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018BCB-B471-4A2E-8B2A-6CD6DCEE3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C7DB1D-00EB-4025-923A-9A4C97CD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252873-D2BC-43DC-A7AB-83D27BD6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627EFA-EFC5-49A7-82AA-7AFF3C939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83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8BA61-314F-44AF-9EFE-734D1F0DD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59506B-438E-4F73-A06B-A2401E1C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4912B1-5E48-45DB-AB19-A42318BDA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932C8A-B4ED-4FA4-9316-8DAD8D5A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98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BDE8E2-0C6E-4533-89B2-6C2533E1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D6BF47-C2AD-4261-9B2B-344540223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28BC3A-7DFE-4375-B724-9F352400B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30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B0CD9-7ABF-4494-B666-0FF45B915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004C9-1F41-4726-A76F-35240FAA1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BA6C46-62B9-451A-B9B6-ED66C23AE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F6B76-9DBB-4A9F-BE81-F99DD961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C6A766-1952-48C4-9D26-293435DF0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1EFBF0-B9BA-4F40-AA86-FD1B6CC3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36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0CC07-2809-4C54-99F1-76B60DBD2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04605A-2856-4C17-AE35-76F13CB956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03E5AF-9D45-4A7D-AB9E-DD5122057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FD570A-18E4-48A0-ABA7-79E32CC18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6B-1588-456A-B255-E76079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FFE2AC-2122-4C8E-A741-9EF3D97B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89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53223-B36C-41E1-AC52-921FC1F4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AB7919-B4A9-4585-87B1-A55F70D17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CA386-9FD2-46F9-827F-280CC4EF8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04A6-1949-4CA8-8CFE-0FA0832CE4F2}" type="datetimeFigureOut">
              <a:rPr lang="uk-UA" smtClean="0"/>
              <a:t>26.03.2024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563A9-FFF7-49C9-8B60-787EF08B8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D29F92-FA1E-4B10-A55F-6B043E69E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13CEF-CD0F-4D06-A98C-F627710552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64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.png"/><Relationship Id="rId7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5" Type="http://schemas.openxmlformats.org/officeDocument/2006/relationships/slide" Target="slide22.xml"/><Relationship Id="rId10" Type="http://schemas.openxmlformats.org/officeDocument/2006/relationships/slide" Target="slide8.xml"/><Relationship Id="rId4" Type="http://schemas.openxmlformats.org/officeDocument/2006/relationships/image" Target="../media/image4.svg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6.wdp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microsoft.com/office/2007/relationships/hdphoto" Target="../media/hdphoto5.wdp"/><Relationship Id="rId5" Type="http://schemas.openxmlformats.org/officeDocument/2006/relationships/slide" Target="slide8.xml"/><Relationship Id="rId10" Type="http://schemas.openxmlformats.org/officeDocument/2006/relationships/image" Target="../media/image26.png"/><Relationship Id="rId4" Type="http://schemas.openxmlformats.org/officeDocument/2006/relationships/image" Target="../media/image7.svg"/><Relationship Id="rId9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svg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11" Type="http://schemas.openxmlformats.org/officeDocument/2006/relationships/image" Target="../media/image31.svg"/><Relationship Id="rId5" Type="http://schemas.openxmlformats.org/officeDocument/2006/relationships/slide" Target="slide8.xml"/><Relationship Id="rId10" Type="http://schemas.openxmlformats.org/officeDocument/2006/relationships/image" Target="../media/image30.png"/><Relationship Id="rId4" Type="http://schemas.openxmlformats.org/officeDocument/2006/relationships/image" Target="../media/image7.sv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11" Type="http://schemas.openxmlformats.org/officeDocument/2006/relationships/diagramColors" Target="../diagrams/colors1.xml"/><Relationship Id="rId5" Type="http://schemas.openxmlformats.org/officeDocument/2006/relationships/slide" Target="slide8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7.svg"/><Relationship Id="rId9" Type="http://schemas.openxmlformats.org/officeDocument/2006/relationships/diagramLayout" Target="../diagrams/layout1.xml"/><Relationship Id="rId1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39.svg"/><Relationship Id="rId5" Type="http://schemas.openxmlformats.org/officeDocument/2006/relationships/slide" Target="slide22.xml"/><Relationship Id="rId10" Type="http://schemas.openxmlformats.org/officeDocument/2006/relationships/image" Target="../media/image38.png"/><Relationship Id="rId4" Type="http://schemas.openxmlformats.org/officeDocument/2006/relationships/image" Target="../media/image7.svg"/><Relationship Id="rId9" Type="http://schemas.openxmlformats.org/officeDocument/2006/relationships/image" Target="../media/image3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4" Type="http://schemas.openxmlformats.org/officeDocument/2006/relationships/image" Target="../media/image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6.png"/><Relationship Id="rId7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microsoft.com/office/2007/relationships/diagramDrawing" Target="../diagrams/drawing2.xml"/><Relationship Id="rId5" Type="http://schemas.openxmlformats.org/officeDocument/2006/relationships/slide" Target="slide22.xml"/><Relationship Id="rId10" Type="http://schemas.openxmlformats.org/officeDocument/2006/relationships/diagramColors" Target="../diagrams/colors2.xml"/><Relationship Id="rId4" Type="http://schemas.openxmlformats.org/officeDocument/2006/relationships/image" Target="../media/image7.svg"/><Relationship Id="rId9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ample.com/" TargetMode="External"/><Relationship Id="rId2" Type="http://schemas.openxmlformats.org/officeDocument/2006/relationships/hyperlink" Target="https://www.example.com/32menu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32menu.html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cj-cij.org/" TargetMode="External"/><Relationship Id="rId3" Type="http://schemas.openxmlformats.org/officeDocument/2006/relationships/hyperlink" Target="https://www.znu.edu.ua/" TargetMode="External"/><Relationship Id="rId7" Type="http://schemas.openxmlformats.org/officeDocument/2006/relationships/hyperlink" Target="https://www.un.org/en/" TargetMode="External"/><Relationship Id="rId2" Type="http://schemas.openxmlformats.org/officeDocument/2006/relationships/hyperlink" Target="https://www.kmu.gov.ua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pfu.gov.ua/" TargetMode="External"/><Relationship Id="rId5" Type="http://schemas.openxmlformats.org/officeDocument/2006/relationships/hyperlink" Target="https://medinfo.zp.ua/ua/" TargetMode="External"/><Relationship Id="rId4" Type="http://schemas.openxmlformats.org/officeDocument/2006/relationships/hyperlink" Target="https://zp.tax.gov.ua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4" Type="http://schemas.openxmlformats.org/officeDocument/2006/relationships/image" Target="../media/image7.sv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10" Type="http://schemas.openxmlformats.org/officeDocument/2006/relationships/image" Target="../media/image12.jpeg"/><Relationship Id="rId4" Type="http://schemas.openxmlformats.org/officeDocument/2006/relationships/image" Target="../media/image7.sv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slide" Target="slide6.xml"/><Relationship Id="rId5" Type="http://schemas.openxmlformats.org/officeDocument/2006/relationships/slide" Target="slide8.xml"/><Relationship Id="rId10" Type="http://schemas.openxmlformats.org/officeDocument/2006/relationships/slide" Target="slide22.xml"/><Relationship Id="rId4" Type="http://schemas.openxmlformats.org/officeDocument/2006/relationships/image" Target="../media/image7.sv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22.xml"/><Relationship Id="rId10" Type="http://schemas.openxmlformats.org/officeDocument/2006/relationships/image" Target="../media/image21.jpeg"/><Relationship Id="rId4" Type="http://schemas.openxmlformats.org/officeDocument/2006/relationships/image" Target="../media/image7.sv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slide" Target="slide8.xml"/><Relationship Id="rId12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openxmlformats.org/officeDocument/2006/relationships/slide" Target="slide22.xml"/><Relationship Id="rId10" Type="http://schemas.openxmlformats.org/officeDocument/2006/relationships/image" Target="../media/image24.png"/><Relationship Id="rId4" Type="http://schemas.openxmlformats.org/officeDocument/2006/relationships/image" Target="../media/image7.sv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C43790C-E16D-421E-B400-326F86F5E2B2}"/>
              </a:ext>
            </a:extLst>
          </p:cNvPr>
          <p:cNvSpPr/>
          <p:nvPr/>
        </p:nvSpPr>
        <p:spPr>
          <a:xfrm>
            <a:off x="476248" y="2266122"/>
            <a:ext cx="11503716" cy="4464150"/>
          </a:xfrm>
          <a:prstGeom prst="roundRect">
            <a:avLst>
              <a:gd name="adj" fmla="val 5359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0775650-AB8E-4EB9-B5CB-D0204A941D00}"/>
              </a:ext>
            </a:extLst>
          </p:cNvPr>
          <p:cNvSpPr/>
          <p:nvPr/>
        </p:nvSpPr>
        <p:spPr>
          <a:xfrm>
            <a:off x="476247" y="175788"/>
            <a:ext cx="11503717" cy="1922482"/>
          </a:xfrm>
          <a:prstGeom prst="roundRect">
            <a:avLst>
              <a:gd name="adj" fmla="val 13740"/>
            </a:avLst>
          </a:prstGeom>
          <a:solidFill>
            <a:srgbClr val="009999"/>
          </a:solidFill>
          <a:ln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680" y="236330"/>
            <a:ext cx="1074315" cy="10743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5995D6-10E8-4063-909F-EC78F9995467}"/>
              </a:ext>
            </a:extLst>
          </p:cNvPr>
          <p:cNvSpPr txBox="1"/>
          <p:nvPr/>
        </p:nvSpPr>
        <p:spPr>
          <a:xfrm>
            <a:off x="136811" y="1339584"/>
            <a:ext cx="1842051" cy="461665"/>
          </a:xfrm>
          <a:custGeom>
            <a:avLst/>
            <a:gdLst>
              <a:gd name="connsiteX0" fmla="*/ 0 w 1842051"/>
              <a:gd name="connsiteY0" fmla="*/ 0 h 461665"/>
              <a:gd name="connsiteX1" fmla="*/ 1842051 w 1842051"/>
              <a:gd name="connsiteY1" fmla="*/ 0 h 461665"/>
              <a:gd name="connsiteX2" fmla="*/ 1842051 w 1842051"/>
              <a:gd name="connsiteY2" fmla="*/ 461665 h 461665"/>
              <a:gd name="connsiteX3" fmla="*/ 0 w 1842051"/>
              <a:gd name="connsiteY3" fmla="*/ 461665 h 461665"/>
              <a:gd name="connsiteX4" fmla="*/ 0 w 1842051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1" h="461665" fill="none" extrusionOk="0">
                <a:moveTo>
                  <a:pt x="0" y="0"/>
                </a:moveTo>
                <a:cubicBezTo>
                  <a:pt x="790724" y="24404"/>
                  <a:pt x="1328913" y="-100410"/>
                  <a:pt x="1842051" y="0"/>
                </a:cubicBezTo>
                <a:cubicBezTo>
                  <a:pt x="1817920" y="194248"/>
                  <a:pt x="1868661" y="398790"/>
                  <a:pt x="1842051" y="461665"/>
                </a:cubicBezTo>
                <a:cubicBezTo>
                  <a:pt x="1205046" y="438207"/>
                  <a:pt x="869363" y="543875"/>
                  <a:pt x="0" y="461665"/>
                </a:cubicBezTo>
                <a:cubicBezTo>
                  <a:pt x="-8568" y="283103"/>
                  <a:pt x="-7907" y="68650"/>
                  <a:pt x="0" y="0"/>
                </a:cubicBezTo>
                <a:close/>
              </a:path>
              <a:path w="1842051" h="461665" stroke="0" extrusionOk="0">
                <a:moveTo>
                  <a:pt x="0" y="0"/>
                </a:moveTo>
                <a:cubicBezTo>
                  <a:pt x="712157" y="-135461"/>
                  <a:pt x="1166391" y="6603"/>
                  <a:pt x="1842051" y="0"/>
                </a:cubicBezTo>
                <a:cubicBezTo>
                  <a:pt x="1832353" y="109496"/>
                  <a:pt x="1852294" y="410102"/>
                  <a:pt x="1842051" y="461665"/>
                </a:cubicBezTo>
                <a:cubicBezTo>
                  <a:pt x="1456095" y="582519"/>
                  <a:pt x="756355" y="584556"/>
                  <a:pt x="0" y="461665"/>
                </a:cubicBezTo>
                <a:cubicBezTo>
                  <a:pt x="32442" y="405031"/>
                  <a:pt x="-13715" y="10063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EB6B1"/>
            </a:solidFill>
            <a:extLst>
              <a:ext uri="{C807C97D-BFC1-408E-A445-0C87EB9F89A2}">
                <ask:lineSketchStyleProps xmlns:ask="http://schemas.microsoft.com/office/drawing/2018/sketchyshapes" sd="279706574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200" dirty="0">
                <a:solidFill>
                  <a:srgbClr val="8EB6B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Інформатика та комп’ютерна техніка</a:t>
            </a: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4FB24D8-85AE-4899-8178-429FCE5338DB}"/>
              </a:ext>
            </a:extLst>
          </p:cNvPr>
          <p:cNvSpPr txBox="1">
            <a:spLocks/>
          </p:cNvSpPr>
          <p:nvPr/>
        </p:nvSpPr>
        <p:spPr>
          <a:xfrm>
            <a:off x="1628939" y="475439"/>
            <a:ext cx="9605777" cy="10001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uk-UA" sz="2400" b="1" noProof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ЗМІСТОВИЙ МОДУЛЬ №7 </a:t>
            </a:r>
            <a:endParaRPr kumimoji="0" lang="ru-RU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55567" y="2260870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Розглянемо такі питання: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текст підказки">
            <a:extLst>
              <a:ext uri="{FF2B5EF4-FFF2-40B4-BE49-F238E27FC236}">
                <a16:creationId xmlns:a16="http://schemas.microsoft.com/office/drawing/2014/main" id="{B4272B8A-141F-45BC-9A2B-5393024FCB63}"/>
              </a:ext>
            </a:extLst>
          </p:cNvPr>
          <p:cNvSpPr txBox="1">
            <a:spLocks/>
          </p:cNvSpPr>
          <p:nvPr/>
        </p:nvSpPr>
        <p:spPr>
          <a:xfrm>
            <a:off x="1931753" y="2762507"/>
            <a:ext cx="990243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Класифікація комп’ютерних мереж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9677753-AB5B-408D-A74A-D7E64F8610C7}"/>
              </a:ext>
            </a:extLst>
          </p:cNvPr>
          <p:cNvSpPr/>
          <p:nvPr/>
        </p:nvSpPr>
        <p:spPr>
          <a:xfrm>
            <a:off x="2374186" y="948082"/>
            <a:ext cx="96057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 13. Поняття про комп’ютерні мережі</a:t>
            </a:r>
            <a:endParaRPr lang="uk-UA" sz="2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текст підказки">
            <a:extLst>
              <a:ext uri="{FF2B5EF4-FFF2-40B4-BE49-F238E27FC236}">
                <a16:creationId xmlns:a16="http://schemas.microsoft.com/office/drawing/2014/main" id="{C54B4F8D-B354-42FB-AD24-87E4C46BF794}"/>
              </a:ext>
            </a:extLst>
          </p:cNvPr>
          <p:cNvSpPr txBox="1">
            <a:spLocks/>
          </p:cNvSpPr>
          <p:nvPr/>
        </p:nvSpPr>
        <p:spPr>
          <a:xfrm>
            <a:off x="1931753" y="3427611"/>
            <a:ext cx="990243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Мережеві пристрої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текст підказки">
            <a:extLst>
              <a:ext uri="{FF2B5EF4-FFF2-40B4-BE49-F238E27FC236}">
                <a16:creationId xmlns:a16="http://schemas.microsoft.com/office/drawing/2014/main" id="{A49AC798-A94B-4B42-B9B7-6CAAD1C4484A}"/>
              </a:ext>
            </a:extLst>
          </p:cNvPr>
          <p:cNvSpPr txBox="1">
            <a:spLocks/>
          </p:cNvSpPr>
          <p:nvPr/>
        </p:nvSpPr>
        <p:spPr>
          <a:xfrm>
            <a:off x="1931753" y="4213429"/>
            <a:ext cx="990243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Адресація в мережах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текст підказки">
            <a:extLst>
              <a:ext uri="{FF2B5EF4-FFF2-40B4-BE49-F238E27FC236}">
                <a16:creationId xmlns:a16="http://schemas.microsoft.com/office/drawing/2014/main" id="{3181DE60-E530-4335-8F34-7322563FB8EA}"/>
              </a:ext>
            </a:extLst>
          </p:cNvPr>
          <p:cNvSpPr txBox="1">
            <a:spLocks/>
          </p:cNvSpPr>
          <p:nvPr/>
        </p:nvSpPr>
        <p:spPr>
          <a:xfrm>
            <a:off x="1931752" y="4999247"/>
            <a:ext cx="9902438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Протоколи передавання даних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228086" y="2653313"/>
            <a:ext cx="571504" cy="571504"/>
          </a:xfrm>
          <a:prstGeom prst="ellipse">
            <a:avLst/>
          </a:prstGeom>
          <a:solidFill>
            <a:srgbClr val="0097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2" name="номер розділу">
            <a:hlinkClick r:id="rId8" action="ppaction://hlinksldjump"/>
            <a:extLst>
              <a:ext uri="{FF2B5EF4-FFF2-40B4-BE49-F238E27FC236}">
                <a16:creationId xmlns:a16="http://schemas.microsoft.com/office/drawing/2014/main" id="{FB19309B-682B-48E7-B73F-DEC31D4C25F7}"/>
              </a:ext>
            </a:extLst>
          </p:cNvPr>
          <p:cNvSpPr/>
          <p:nvPr/>
        </p:nvSpPr>
        <p:spPr>
          <a:xfrm>
            <a:off x="1228086" y="3387590"/>
            <a:ext cx="571504" cy="571504"/>
          </a:xfrm>
          <a:prstGeom prst="ellipse">
            <a:avLst/>
          </a:prstGeom>
          <a:solidFill>
            <a:srgbClr val="0097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3" name="номер розділу">
            <a:hlinkClick r:id="rId9" action="ppaction://hlinksldjump"/>
            <a:extLst>
              <a:ext uri="{FF2B5EF4-FFF2-40B4-BE49-F238E27FC236}">
                <a16:creationId xmlns:a16="http://schemas.microsoft.com/office/drawing/2014/main" id="{C990AB2A-994F-4290-8141-D968B446BED5}"/>
              </a:ext>
            </a:extLst>
          </p:cNvPr>
          <p:cNvSpPr/>
          <p:nvPr/>
        </p:nvSpPr>
        <p:spPr>
          <a:xfrm>
            <a:off x="1228086" y="4127202"/>
            <a:ext cx="571504" cy="571504"/>
          </a:xfrm>
          <a:prstGeom prst="ellipse">
            <a:avLst/>
          </a:prstGeom>
          <a:solidFill>
            <a:srgbClr val="0097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номер розділу">
            <a:hlinkClick r:id="rId10" action="ppaction://hlinksldjump"/>
            <a:extLst>
              <a:ext uri="{FF2B5EF4-FFF2-40B4-BE49-F238E27FC236}">
                <a16:creationId xmlns:a16="http://schemas.microsoft.com/office/drawing/2014/main" id="{A9245099-D9E8-4577-9A44-D5F595008807}"/>
              </a:ext>
            </a:extLst>
          </p:cNvPr>
          <p:cNvSpPr/>
          <p:nvPr/>
        </p:nvSpPr>
        <p:spPr>
          <a:xfrm>
            <a:off x="1246416" y="4904167"/>
            <a:ext cx="571504" cy="571504"/>
          </a:xfrm>
          <a:prstGeom prst="ellipse">
            <a:avLst/>
          </a:prstGeom>
          <a:solidFill>
            <a:srgbClr val="00979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8194" name="Picture 2" descr="Результат пошуку зображень за запитом &quot;сеть&quot;">
            <a:extLst>
              <a:ext uri="{FF2B5EF4-FFF2-40B4-BE49-F238E27FC236}">
                <a16:creationId xmlns:a16="http://schemas.microsoft.com/office/drawing/2014/main" id="{5A9FB795-D25B-4859-9B3C-82CD84AC5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0066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14" y="3161488"/>
            <a:ext cx="5291866" cy="332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текст підказки">
            <a:extLst>
              <a:ext uri="{FF2B5EF4-FFF2-40B4-BE49-F238E27FC236}">
                <a16:creationId xmlns:a16="http://schemas.microsoft.com/office/drawing/2014/main" id="{547780B8-7734-493D-B1A7-C2CA4D46C341}"/>
              </a:ext>
            </a:extLst>
          </p:cNvPr>
          <p:cNvSpPr txBox="1">
            <a:spLocks/>
          </p:cNvSpPr>
          <p:nvPr/>
        </p:nvSpPr>
        <p:spPr>
          <a:xfrm>
            <a:off x="1193354" y="1280514"/>
            <a:ext cx="10640837" cy="45653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dirty="0" err="1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Комутатор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для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передавання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даних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каналах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усередині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Комутатор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бездротових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мереж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також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називають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точкою доступу.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1388FA7A-DFAB-499B-9E52-F05D3BABBAE1}"/>
              </a:ext>
            </a:extLst>
          </p:cNvPr>
          <p:cNvSpPr txBox="1">
            <a:spLocks/>
          </p:cNvSpPr>
          <p:nvPr/>
        </p:nvSpPr>
        <p:spPr>
          <a:xfrm>
            <a:off x="1055566" y="363320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Мережеві пристрої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7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D2B799-BA25-4AAC-874F-D9480B706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2673" y="1878191"/>
            <a:ext cx="11175470" cy="44297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E552BB-B02F-491A-BE64-DC8DE4C32BF5}"/>
              </a:ext>
            </a:extLst>
          </p:cNvPr>
          <p:cNvSpPr/>
          <p:nvPr/>
        </p:nvSpPr>
        <p:spPr>
          <a:xfrm>
            <a:off x="2955917" y="5031288"/>
            <a:ext cx="15311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Комутатор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кабельних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мереж</a:t>
            </a:r>
            <a:endParaRPr lang="uk-UA" b="1" i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33ABBC-FB2C-41D0-B82E-ECC3421F065A}"/>
              </a:ext>
            </a:extLst>
          </p:cNvPr>
          <p:cNvSpPr/>
          <p:nvPr/>
        </p:nvSpPr>
        <p:spPr>
          <a:xfrm>
            <a:off x="8411177" y="5096236"/>
            <a:ext cx="1649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Бездротова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доступу</a:t>
            </a:r>
            <a:endParaRPr lang="uk-UA" b="1" i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9D379-D2D3-4C2F-AC5B-FF947A771081}"/>
              </a:ext>
            </a:extLst>
          </p:cNvPr>
          <p:cNvSpPr/>
          <p:nvPr/>
        </p:nvSpPr>
        <p:spPr>
          <a:xfrm>
            <a:off x="5148689" y="3002693"/>
            <a:ext cx="2592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kern="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Види комутаторів</a:t>
            </a:r>
            <a:endParaRPr lang="uk-UA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Пов’язане зображення">
            <a:extLst>
              <a:ext uri="{FF2B5EF4-FFF2-40B4-BE49-F238E27FC236}">
                <a16:creationId xmlns:a16="http://schemas.microsoft.com/office/drawing/2014/main" id="{98CA8EE2-A7EA-48A8-ACB2-D24737C57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41" b="83618" l="5227" r="94091">
                        <a14:foregroundMark x1="11364" y1="70307" x2="6591" y2="57679"/>
                        <a14:foregroundMark x1="6591" y1="57679" x2="5909" y2="43003"/>
                        <a14:foregroundMark x1="5909" y1="43003" x2="9274" y2="41109"/>
                        <a14:foregroundMark x1="8122" y1="40450" x2="7273" y2="71672"/>
                        <a14:foregroundMark x1="7273" y1="71672" x2="7045" y2="71672"/>
                        <a14:foregroundMark x1="90632" y1="36009" x2="93771" y2="46616"/>
                        <a14:foregroundMark x1="87818" y1="71164" x2="83182" y2="76792"/>
                        <a14:foregroundMark x1="94318" y1="46758" x2="90344" y2="36065"/>
                        <a14:foregroundMark x1="81384" y1="29915" x2="81057" y2="29820"/>
                        <a14:foregroundMark x1="47500" y1="17406" x2="26892" y2="12797"/>
                        <a14:foregroundMark x1="12913" y1="21620" x2="12224" y2="23132"/>
                        <a14:foregroundMark x1="25439" y1="16223" x2="47500" y2="18771"/>
                        <a14:foregroundMark x1="47500" y1="18771" x2="48182" y2="19113"/>
                        <a14:foregroundMark x1="8336" y1="40573" x2="5227" y2="69625"/>
                        <a14:foregroundMark x1="6136" y1="43003" x2="6136" y2="46758"/>
                        <a14:backgroundMark x1="14091" y1="19454" x2="14091" y2="19454"/>
                        <a14:backgroundMark x1="14091" y1="23549" x2="14091" y2="23549"/>
                        <a14:backgroundMark x1="14091" y1="20819" x2="19545" y2="19454"/>
                        <a14:backgroundMark x1="12955" y1="25256" x2="21591" y2="15358"/>
                        <a14:backgroundMark x1="81818" y1="32082" x2="73409" y2="26621"/>
                        <a14:backgroundMark x1="93182" y1="46416" x2="89318" y2="71672"/>
                        <a14:backgroundMark x1="80000" y1="33447" x2="94091" y2="30717"/>
                        <a14:backgroundMark x1="12955" y1="23549" x2="8409" y2="40614"/>
                        <a14:backgroundMark x1="12045" y1="16724" x2="25227" y2="16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7976"/>
          <a:stretch/>
        </p:blipFill>
        <p:spPr bwMode="auto">
          <a:xfrm>
            <a:off x="647046" y="2777501"/>
            <a:ext cx="3653529" cy="193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i2.rozetka.ua/goods/6676/asus_ea_n66_images_6676392.jpg">
            <a:extLst>
              <a:ext uri="{FF2B5EF4-FFF2-40B4-BE49-F238E27FC236}">
                <a16:creationId xmlns:a16="http://schemas.microsoft.com/office/drawing/2014/main" id="{9E417E77-01B1-4BFA-8C09-97837D5AE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000" b="78000" l="5447" r="91939">
                        <a14:foregroundMark x1="17211" y1="83667" x2="18736" y2="49667"/>
                        <a14:foregroundMark x1="18736" y1="49667" x2="32898" y2="24333"/>
                        <a14:foregroundMark x1="32898" y1="24333" x2="52288" y2="9667"/>
                        <a14:foregroundMark x1="52288" y1="9667" x2="67485" y2="19918"/>
                        <a14:foregroundMark x1="94586" y1="63542" x2="99346" y2="77333"/>
                        <a14:foregroundMark x1="99346" y1="77333" x2="76688" y2="88333"/>
                        <a14:foregroundMark x1="76688" y1="88333" x2="31373" y2="88333"/>
                        <a14:foregroundMark x1="31373" y1="88333" x2="11329" y2="78333"/>
                        <a14:foregroundMark x1="11329" y1="78333" x2="21133" y2="44667"/>
                        <a14:foregroundMark x1="21133" y1="44667" x2="34641" y2="24000"/>
                        <a14:foregroundMark x1="88514" y1="63450" x2="84532" y2="69333"/>
                        <a14:foregroundMark x1="33333" y1="78000" x2="79085" y2="78000"/>
                        <a14:foregroundMark x1="91939" y1="73000" x2="89542" y2="67333"/>
                        <a14:foregroundMark x1="5447" y1="73000" x2="5447" y2="73000"/>
                        <a14:backgroundMark x1="90850" y1="50333" x2="90850" y2="50333"/>
                        <a14:backgroundMark x1="88889" y1="49667" x2="88889" y2="49667"/>
                        <a14:backgroundMark x1="88889" y1="49667" x2="83878" y2="33333"/>
                        <a14:backgroundMark x1="74074" y1="25000" x2="91939" y2="61000"/>
                        <a14:backgroundMark x1="72331" y1="24000" x2="72331" y2="24000"/>
                        <a14:backgroundMark x1="72331" y1="24000" x2="67974" y2="14667"/>
                        <a14:backgroundMark x1="74728" y1="29667" x2="67320" y2="19333"/>
                        <a14:backgroundMark x1="94553" y1="61000" x2="94553" y2="61000"/>
                        <a14:backgroundMark x1="74074" y1="23000" x2="71024" y2="19333"/>
                        <a14:backgroundMark x1="95207" y1="61667" x2="88889" y2="5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52" b="13853"/>
          <a:stretch/>
        </p:blipFill>
        <p:spPr bwMode="auto">
          <a:xfrm>
            <a:off x="8453380" y="3273287"/>
            <a:ext cx="2909661" cy="153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текст підказки">
            <a:extLst>
              <a:ext uri="{FF2B5EF4-FFF2-40B4-BE49-F238E27FC236}">
                <a16:creationId xmlns:a16="http://schemas.microsoft.com/office/drawing/2014/main" id="{547780B8-7734-493D-B1A7-C2CA4D46C341}"/>
              </a:ext>
            </a:extLst>
          </p:cNvPr>
          <p:cNvSpPr txBox="1">
            <a:spLocks/>
          </p:cNvSpPr>
          <p:nvPr/>
        </p:nvSpPr>
        <p:spPr>
          <a:xfrm>
            <a:off x="1193354" y="1280514"/>
            <a:ext cx="10640837" cy="45653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Маршрутизатор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роутер 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(англ.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router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маршрутизатор), — для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передавання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даних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двома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і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більше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ділянками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окремими</a:t>
            </a:r>
            <a:r>
              <a:rPr lang="ru-RU" sz="2000" b="1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мережами. </a:t>
            </a:r>
          </a:p>
          <a:p>
            <a:pPr lvl="0">
              <a:spcBef>
                <a:spcPct val="20000"/>
              </a:spcBef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E552BB-B02F-491A-BE64-DC8DE4C32BF5}"/>
              </a:ext>
            </a:extLst>
          </p:cNvPr>
          <p:cNvSpPr/>
          <p:nvPr/>
        </p:nvSpPr>
        <p:spPr>
          <a:xfrm>
            <a:off x="2955917" y="5031288"/>
            <a:ext cx="15311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Комутатор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кабельних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мереж</a:t>
            </a:r>
            <a:endParaRPr lang="uk-UA" b="1" i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33ABBC-FB2C-41D0-B82E-ECC3421F065A}"/>
              </a:ext>
            </a:extLst>
          </p:cNvPr>
          <p:cNvSpPr/>
          <p:nvPr/>
        </p:nvSpPr>
        <p:spPr>
          <a:xfrm>
            <a:off x="8411177" y="5096236"/>
            <a:ext cx="16498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Бездротова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точка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доступу</a:t>
            </a:r>
            <a:endParaRPr lang="uk-UA" b="1" i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A59D379-D2D3-4C2F-AC5B-FF947A771081}"/>
              </a:ext>
            </a:extLst>
          </p:cNvPr>
          <p:cNvSpPr/>
          <p:nvPr/>
        </p:nvSpPr>
        <p:spPr>
          <a:xfrm>
            <a:off x="3012865" y="2636895"/>
            <a:ext cx="64899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kern="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Wi-Fi</a:t>
            </a:r>
            <a:r>
              <a:rPr lang="ru-RU" sz="2000" b="1" i="1" kern="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роутер для </a:t>
            </a:r>
            <a:r>
              <a:rPr lang="ru-RU" sz="2000" b="1" i="1" kern="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бездротових</a:t>
            </a:r>
            <a:r>
              <a:rPr lang="ru-RU" sz="2000" b="1" i="1" kern="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мереж</a:t>
            </a:r>
          </a:p>
          <a:p>
            <a:pPr algn="ctr"/>
            <a:r>
              <a:rPr lang="uk-UA" sz="2000" b="1" i="1" kern="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комутаторів</a:t>
            </a:r>
            <a:endParaRPr lang="uk-UA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73D490AB-7FC2-42CF-887B-15813796DE3C}"/>
              </a:ext>
            </a:extLst>
          </p:cNvPr>
          <p:cNvSpPr txBox="1">
            <a:spLocks/>
          </p:cNvSpPr>
          <p:nvPr/>
        </p:nvSpPr>
        <p:spPr>
          <a:xfrm>
            <a:off x="1055566" y="363320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Мережеві пристрої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7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4" descr="http://i1.rozetka.ua/goods/1773351/tp_link_archer_c1200_images_1773351182.jpg">
            <a:extLst>
              <a:ext uri="{FF2B5EF4-FFF2-40B4-BE49-F238E27FC236}">
                <a16:creationId xmlns:a16="http://schemas.microsoft.com/office/drawing/2014/main" id="{E8DBCFD5-DE09-4F5B-BC01-0E9931ED8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37" y="3603880"/>
            <a:ext cx="3347917" cy="238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Результат пошуку зображень за запитом &quot;Wi-Fi router&quot;">
            <a:extLst>
              <a:ext uri="{FF2B5EF4-FFF2-40B4-BE49-F238E27FC236}">
                <a16:creationId xmlns:a16="http://schemas.microsoft.com/office/drawing/2014/main" id="{A37F5F4C-5676-4A4F-A774-5A97229A9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471" y="3362139"/>
            <a:ext cx="2667552" cy="286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Назад">
            <a:extLst>
              <a:ext uri="{FF2B5EF4-FFF2-40B4-BE49-F238E27FC236}">
                <a16:creationId xmlns:a16="http://schemas.microsoft.com/office/drawing/2014/main" id="{C08F31B4-6603-4898-B99C-FF3C7482E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7005872">
            <a:off x="2984610" y="2693109"/>
            <a:ext cx="914400" cy="914400"/>
          </a:xfrm>
          <a:prstGeom prst="rect">
            <a:avLst/>
          </a:prstGeom>
        </p:spPr>
      </p:pic>
      <p:pic>
        <p:nvPicPr>
          <p:cNvPr id="8" name="Рисунок 7" descr="Справа налево (обратно)">
            <a:extLst>
              <a:ext uri="{FF2B5EF4-FFF2-40B4-BE49-F238E27FC236}">
                <a16:creationId xmlns:a16="http://schemas.microsoft.com/office/drawing/2014/main" id="{8C813D70-6066-46F9-BEDF-CEACD48BAA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3440407">
            <a:off x="8798797" y="25592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одзаголовок 2">
            <a:extLst>
              <a:ext uri="{FF2B5EF4-FFF2-40B4-BE49-F238E27FC236}">
                <a16:creationId xmlns:a16="http://schemas.microsoft.com/office/drawing/2014/main" id="{CC31AA9E-DE88-4182-9F84-F22EDE2891A8}"/>
              </a:ext>
            </a:extLst>
          </p:cNvPr>
          <p:cNvSpPr txBox="1">
            <a:spLocks/>
          </p:cNvSpPr>
          <p:nvPr/>
        </p:nvSpPr>
        <p:spPr>
          <a:xfrm>
            <a:off x="1055566" y="440591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Програмне забезпечення для організації комп’ютерних мереж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7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id="{EB87ECDB-6D5A-4450-BA3F-C34D10792C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365917"/>
              </p:ext>
            </p:extLst>
          </p:nvPr>
        </p:nvGraphicFramePr>
        <p:xfrm>
          <a:off x="3931052" y="1668443"/>
          <a:ext cx="7903138" cy="4177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9" name="Picture 4" descr="Результат пошуку зображень за запитом &quot;комп'ютерна мережа&quot;">
            <a:extLst>
              <a:ext uri="{FF2B5EF4-FFF2-40B4-BE49-F238E27FC236}">
                <a16:creationId xmlns:a16="http://schemas.microsoft.com/office/drawing/2014/main" id="{A36B6EA9-1B32-4C4E-BD33-8C8B4F2D3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083" b="88056" l="20625" r="78125">
                        <a14:foregroundMark x1="33672" y1="81111" x2="29297" y2="78611"/>
                        <a14:foregroundMark x1="29297" y1="78611" x2="18281" y2="60000"/>
                        <a14:foregroundMark x1="18281" y1="60000" x2="17734" y2="52361"/>
                        <a14:foregroundMark x1="17734" y1="52361" x2="19219" y2="43472"/>
                        <a14:foregroundMark x1="19219" y1="43472" x2="28906" y2="24583"/>
                        <a14:foregroundMark x1="28906" y1="24583" x2="47109" y2="21250"/>
                        <a14:foregroundMark x1="47109" y1="21250" x2="60625" y2="23750"/>
                        <a14:foregroundMark x1="60625" y1="23750" x2="68984" y2="29167"/>
                        <a14:foregroundMark x1="68984" y1="29167" x2="72891" y2="33750"/>
                        <a14:foregroundMark x1="72891" y1="33750" x2="78047" y2="46944"/>
                        <a14:foregroundMark x1="78047" y1="46944" x2="78266" y2="62642"/>
                        <a14:foregroundMark x1="73978" y1="79184" x2="73750" y2="80000"/>
                        <a14:foregroundMark x1="74374" y1="77759" x2="74063" y2="78876"/>
                        <a14:foregroundMark x1="73750" y1="80000" x2="70703" y2="85417"/>
                        <a14:foregroundMark x1="70703" y1="85417" x2="54531" y2="90972"/>
                        <a14:foregroundMark x1="54531" y1="90972" x2="41094" y2="88056"/>
                        <a14:foregroundMark x1="41094" y1="88056" x2="31250" y2="80972"/>
                        <a14:foregroundMark x1="52031" y1="45278" x2="39219" y2="46111"/>
                        <a14:foregroundMark x1="39219" y1="46111" x2="34453" y2="51250"/>
                        <a14:foregroundMark x1="34453" y1="51250" x2="31641" y2="60139"/>
                        <a14:foregroundMark x1="31641" y1="60139" x2="39609" y2="64028"/>
                        <a14:foregroundMark x1="39609" y1="64028" x2="53750" y2="51389"/>
                        <a14:foregroundMark x1="53750" y1="51389" x2="60625" y2="35833"/>
                        <a14:foregroundMark x1="60625" y1="35833" x2="59375" y2="26250"/>
                        <a14:foregroundMark x1="59375" y1="26250" x2="53281" y2="23889"/>
                        <a14:foregroundMark x1="53281" y1="23889" x2="43203" y2="27083"/>
                        <a14:foregroundMark x1="43203" y1="27083" x2="34141" y2="38750"/>
                        <a14:foregroundMark x1="34141" y1="38750" x2="31563" y2="48333"/>
                        <a14:foregroundMark x1="31563" y1="48333" x2="39219" y2="54444"/>
                        <a14:foregroundMark x1="39219" y1="54444" x2="47891" y2="50278"/>
                        <a14:foregroundMark x1="47891" y1="50278" x2="48516" y2="39306"/>
                        <a14:foregroundMark x1="48516" y1="39306" x2="44609" y2="35833"/>
                        <a14:foregroundMark x1="44609" y1="35833" x2="37891" y2="36389"/>
                        <a14:foregroundMark x1="37891" y1="36389" x2="34219" y2="40278"/>
                        <a14:foregroundMark x1="34219" y1="40278" x2="32266" y2="50833"/>
                        <a14:foregroundMark x1="32266" y1="50833" x2="43516" y2="54861"/>
                        <a14:foregroundMark x1="43516" y1="54861" x2="50156" y2="51667"/>
                        <a14:foregroundMark x1="50156" y1="51667" x2="46328" y2="43611"/>
                        <a14:foregroundMark x1="46328" y1="43611" x2="33125" y2="43472"/>
                        <a14:foregroundMark x1="33125" y1="43472" x2="26719" y2="46528"/>
                        <a14:foregroundMark x1="26719" y1="46528" x2="25703" y2="56250"/>
                        <a14:foregroundMark x1="25703" y1="56250" x2="29375" y2="66389"/>
                        <a14:foregroundMark x1="29375" y1="66389" x2="45469" y2="69861"/>
                        <a14:foregroundMark x1="45469" y1="69861" x2="63281" y2="67500"/>
                        <a14:foregroundMark x1="63281" y1="67500" x2="68125" y2="54167"/>
                        <a14:foregroundMark x1="68125" y1="54167" x2="65000" y2="41944"/>
                        <a14:foregroundMark x1="65000" y1="41944" x2="57266" y2="34583"/>
                        <a14:foregroundMark x1="57266" y1="34583" x2="33672" y2="26806"/>
                        <a14:foregroundMark x1="33672" y1="26806" x2="29688" y2="30833"/>
                        <a14:foregroundMark x1="29688" y1="30833" x2="26563" y2="45139"/>
                        <a14:foregroundMark x1="26563" y1="45139" x2="23750" y2="50139"/>
                        <a14:foregroundMark x1="23750" y1="50139" x2="20000" y2="53889"/>
                        <a14:foregroundMark x1="20000" y1="53889" x2="22969" y2="68194"/>
                        <a14:foregroundMark x1="22969" y1="68194" x2="52578" y2="84583"/>
                        <a14:foregroundMark x1="52578" y1="84583" x2="58750" y2="86250"/>
                        <a14:foregroundMark x1="58750" y1="86250" x2="68047" y2="83056"/>
                        <a14:foregroundMark x1="68047" y1="83056" x2="70547" y2="75278"/>
                        <a14:foregroundMark x1="70547" y1="75278" x2="73438" y2="60000"/>
                        <a14:foregroundMark x1="73438" y1="60000" x2="76328" y2="54444"/>
                        <a14:foregroundMark x1="76328" y1="54444" x2="77734" y2="47361"/>
                        <a14:foregroundMark x1="77734" y1="47361" x2="76250" y2="40556"/>
                        <a14:foregroundMark x1="76250" y1="40556" x2="78203" y2="48472"/>
                        <a14:foregroundMark x1="78203" y1="48472" x2="75000" y2="57361"/>
                        <a14:foregroundMark x1="75000" y1="57361" x2="73984" y2="48750"/>
                        <a14:foregroundMark x1="73984" y1="48750" x2="68672" y2="51667"/>
                        <a14:foregroundMark x1="68672" y1="51667" x2="73672" y2="43611"/>
                        <a14:foregroundMark x1="73672" y1="43611" x2="65234" y2="66944"/>
                        <a14:foregroundMark x1="65234" y1="66944" x2="67266" y2="57500"/>
                        <a14:foregroundMark x1="67266" y1="57500" x2="61094" y2="77361"/>
                        <a14:foregroundMark x1="61094" y1="77361" x2="64688" y2="71528"/>
                        <a14:foregroundMark x1="64688" y1="71528" x2="43906" y2="80556"/>
                        <a14:foregroundMark x1="43906" y1="80556" x2="49375" y2="43194"/>
                        <a14:foregroundMark x1="49375" y1="43194" x2="42578" y2="47917"/>
                        <a14:foregroundMark x1="25859" y1="29028" x2="21016" y2="45556"/>
                        <a14:foregroundMark x1="21016" y1="45556" x2="19297" y2="55694"/>
                        <a14:foregroundMark x1="19297" y1="55694" x2="23125" y2="53889"/>
                        <a14:foregroundMark x1="23125" y1="53889" x2="22344" y2="63056"/>
                        <a14:foregroundMark x1="22344" y1="63056" x2="28672" y2="54444"/>
                        <a14:foregroundMark x1="28672" y1="54444" x2="28750" y2="46944"/>
                        <a14:foregroundMark x1="28750" y1="46944" x2="22813" y2="49028"/>
                        <a14:foregroundMark x1="22813" y1="49028" x2="28125" y2="55000"/>
                        <a14:foregroundMark x1="28125" y1="55000" x2="22969" y2="63611"/>
                        <a14:foregroundMark x1="22969" y1="63611" x2="25938" y2="68194"/>
                        <a14:foregroundMark x1="25938" y1="68194" x2="25938" y2="67639"/>
                        <a14:foregroundMark x1="24453" y1="44861" x2="22500" y2="51111"/>
                        <a14:foregroundMark x1="22500" y1="51111" x2="20781" y2="50972"/>
                        <a14:foregroundMark x1="24219" y1="45833" x2="30859" y2="31111"/>
                        <a14:foregroundMark x1="30859" y1="31111" x2="27656" y2="45972"/>
                        <a14:foregroundMark x1="27656" y1="45972" x2="24375" y2="39028"/>
                        <a14:foregroundMark x1="24375" y1="39028" x2="29063" y2="32778"/>
                        <a14:foregroundMark x1="29063" y1="32778" x2="35078" y2="29861"/>
                        <a14:foregroundMark x1="35078" y1="29861" x2="33984" y2="36667"/>
                        <a14:foregroundMark x1="33984" y1="36667" x2="38672" y2="29722"/>
                        <a14:foregroundMark x1="38672" y1="29722" x2="50625" y2="25972"/>
                        <a14:foregroundMark x1="50625" y1="25972" x2="53750" y2="31667"/>
                        <a14:foregroundMark x1="53750" y1="31667" x2="54063" y2="42083"/>
                        <a14:foregroundMark x1="54063" y1="42083" x2="61719" y2="27222"/>
                        <a14:foregroundMark x1="61719" y1="27222" x2="57109" y2="23889"/>
                        <a14:foregroundMark x1="57109" y1="23889" x2="46250" y2="26528"/>
                        <a14:foregroundMark x1="46250" y1="26528" x2="51484" y2="31944"/>
                        <a14:foregroundMark x1="51484" y1="31944" x2="57188" y2="31250"/>
                        <a14:foregroundMark x1="57188" y1="31250" x2="68906" y2="36667"/>
                        <a14:foregroundMark x1="68906" y1="36667" x2="64766" y2="34722"/>
                        <a14:foregroundMark x1="64766" y1="34722" x2="67578" y2="43611"/>
                        <a14:foregroundMark x1="67578" y1="43611" x2="74453" y2="44167"/>
                        <a14:foregroundMark x1="74453" y1="44167" x2="69219" y2="42500"/>
                        <a14:foregroundMark x1="69219" y1="42500" x2="73438" y2="41667"/>
                        <a14:foregroundMark x1="73438" y1="41667" x2="69141" y2="43333"/>
                        <a14:foregroundMark x1="69141" y1="43333" x2="75156" y2="47917"/>
                        <a14:foregroundMark x1="75156" y1="47917" x2="67891" y2="63611"/>
                        <a14:foregroundMark x1="67891" y1="63611" x2="66406" y2="71806"/>
                        <a14:foregroundMark x1="66406" y1="71806" x2="72344" y2="54722"/>
                        <a14:foregroundMark x1="72344" y1="54722" x2="71094" y2="63889"/>
                        <a14:foregroundMark x1="71094" y1="63889" x2="63672" y2="77083"/>
                        <a14:foregroundMark x1="63672" y1="77083" x2="54453" y2="83611"/>
                        <a14:foregroundMark x1="54453" y1="83611" x2="50625" y2="81389"/>
                        <a14:foregroundMark x1="50625" y1="81389" x2="54844" y2="74583"/>
                        <a14:foregroundMark x1="54844" y1="74583" x2="59609" y2="60417"/>
                        <a14:foregroundMark x1="59609" y1="60417" x2="71250" y2="41944"/>
                        <a14:foregroundMark x1="71250" y1="41944" x2="57188" y2="55000"/>
                        <a14:foregroundMark x1="57188" y1="55000" x2="59141" y2="46111"/>
                        <a14:foregroundMark x1="45234" y1="69444" x2="53672" y2="56250"/>
                        <a14:foregroundMark x1="53672" y1="56250" x2="48203" y2="65694"/>
                        <a14:foregroundMark x1="48203" y1="65694" x2="49531" y2="56250"/>
                        <a14:foregroundMark x1="49531" y1="56250" x2="50703" y2="62917"/>
                        <a14:foregroundMark x1="50703" y1="62917" x2="46563" y2="73472"/>
                        <a14:foregroundMark x1="46563" y1="73472" x2="51016" y2="64722"/>
                        <a14:foregroundMark x1="51016" y1="64722" x2="53281" y2="54444"/>
                        <a14:foregroundMark x1="53281" y1="54444" x2="47813" y2="59583"/>
                        <a14:foregroundMark x1="47813" y1="59583" x2="53672" y2="55278"/>
                        <a14:foregroundMark x1="53672" y1="55278" x2="49141" y2="66250"/>
                        <a14:foregroundMark x1="49141" y1="66250" x2="54219" y2="61389"/>
                        <a14:foregroundMark x1="54219" y1="61389" x2="40469" y2="61667"/>
                        <a14:foregroundMark x1="40469" y1="61667" x2="43594" y2="51944"/>
                        <a14:foregroundMark x1="43594" y1="51944" x2="47578" y2="45139"/>
                        <a14:foregroundMark x1="47578" y1="45139" x2="42578" y2="50139"/>
                        <a14:foregroundMark x1="42578" y1="50139" x2="56641" y2="42500"/>
                        <a14:foregroundMark x1="56641" y1="42500" x2="44922" y2="42222"/>
                        <a14:foregroundMark x1="44922" y1="42222" x2="40703" y2="44167"/>
                        <a14:foregroundMark x1="40703" y1="44167" x2="44531" y2="38750"/>
                        <a14:foregroundMark x1="44531" y1="38750" x2="51172" y2="35417"/>
                        <a14:foregroundMark x1="51172" y1="35417" x2="47188" y2="36667"/>
                        <a14:foregroundMark x1="47188" y1="36667" x2="51563" y2="32361"/>
                        <a14:foregroundMark x1="51563" y1="32361" x2="47109" y2="34167"/>
                        <a14:foregroundMark x1="47109" y1="34167" x2="51172" y2="34028"/>
                        <a14:foregroundMark x1="51172" y1="34028" x2="53984" y2="27639"/>
                        <a14:foregroundMark x1="53984" y1="27639" x2="59766" y2="27222"/>
                        <a14:foregroundMark x1="59766" y1="27222" x2="61953" y2="29028"/>
                        <a14:foregroundMark x1="77031" y1="46667" x2="78125" y2="49583"/>
                        <a14:foregroundMark x1="77031" y1="50556" x2="77188" y2="50833"/>
                        <a14:backgroundMark x1="74375" y1="77222" x2="75000" y2="70139"/>
                        <a14:backgroundMark x1="75000" y1="70139" x2="77578" y2="64722"/>
                        <a14:backgroundMark x1="77578" y1="64722" x2="78438" y2="64306"/>
                        <a14:backgroundMark x1="78594" y1="62917" x2="75000" y2="75417"/>
                        <a14:backgroundMark x1="75000" y1="75417" x2="73828" y2="76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90" t="21987" r="20310" b="8766"/>
          <a:stretch/>
        </p:blipFill>
        <p:spPr bwMode="auto">
          <a:xfrm>
            <a:off x="935633" y="2668899"/>
            <a:ext cx="3383582" cy="226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1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8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746025" y="154947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55566" y="440591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Адресація в Інтернеті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Стрелка: поворот влево">
            <a:extLst>
              <a:ext uri="{FF2B5EF4-FFF2-40B4-BE49-F238E27FC236}">
                <a16:creationId xmlns:a16="http://schemas.microsoft.com/office/drawing/2014/main" id="{D4225AB9-A190-42A8-8C41-FC696CBDF5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047834">
            <a:off x="3173113" y="4852392"/>
            <a:ext cx="914400" cy="914400"/>
          </a:xfrm>
          <a:prstGeom prst="rect">
            <a:avLst/>
          </a:prstGeom>
        </p:spPr>
      </p:pic>
      <p:pic>
        <p:nvPicPr>
          <p:cNvPr id="19" name="Рисунок 18" descr="Стрелка: поворот вправо">
            <a:extLst>
              <a:ext uri="{FF2B5EF4-FFF2-40B4-BE49-F238E27FC236}">
                <a16:creationId xmlns:a16="http://schemas.microsoft.com/office/drawing/2014/main" id="{70BD2D52-749D-4061-810D-9F9631AC7E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633493">
            <a:off x="8241545" y="4931234"/>
            <a:ext cx="914400" cy="914400"/>
          </a:xfrm>
          <a:prstGeom prst="rect">
            <a:avLst/>
          </a:prstGeom>
        </p:spPr>
      </p:pic>
      <p:sp>
        <p:nvSpPr>
          <p:cNvPr id="32" name="Полилиния 30">
            <a:extLst>
              <a:ext uri="{FF2B5EF4-FFF2-40B4-BE49-F238E27FC236}">
                <a16:creationId xmlns:a16="http://schemas.microsoft.com/office/drawing/2014/main" id="{4B90AE34-1D0F-49C2-AEED-E4B35CC7DF9E}"/>
              </a:ext>
            </a:extLst>
          </p:cNvPr>
          <p:cNvSpPr/>
          <p:nvPr/>
        </p:nvSpPr>
        <p:spPr>
          <a:xfrm>
            <a:off x="7380415" y="1214207"/>
            <a:ext cx="4112214" cy="3744221"/>
          </a:xfrm>
          <a:custGeom>
            <a:avLst/>
            <a:gdLst>
              <a:gd name="connsiteX0" fmla="*/ 0 w 8024014"/>
              <a:gd name="connsiteY0" fmla="*/ 285486 h 1712880"/>
              <a:gd name="connsiteX1" fmla="*/ 285486 w 8024014"/>
              <a:gd name="connsiteY1" fmla="*/ 0 h 1712880"/>
              <a:gd name="connsiteX2" fmla="*/ 7738528 w 8024014"/>
              <a:gd name="connsiteY2" fmla="*/ 0 h 1712880"/>
              <a:gd name="connsiteX3" fmla="*/ 8024014 w 8024014"/>
              <a:gd name="connsiteY3" fmla="*/ 285486 h 1712880"/>
              <a:gd name="connsiteX4" fmla="*/ 8024014 w 8024014"/>
              <a:gd name="connsiteY4" fmla="*/ 1427394 h 1712880"/>
              <a:gd name="connsiteX5" fmla="*/ 7738528 w 8024014"/>
              <a:gd name="connsiteY5" fmla="*/ 1712880 h 1712880"/>
              <a:gd name="connsiteX6" fmla="*/ 285486 w 8024014"/>
              <a:gd name="connsiteY6" fmla="*/ 1712880 h 1712880"/>
              <a:gd name="connsiteX7" fmla="*/ 0 w 8024014"/>
              <a:gd name="connsiteY7" fmla="*/ 1427394 h 1712880"/>
              <a:gd name="connsiteX8" fmla="*/ 0 w 8024014"/>
              <a:gd name="connsiteY8" fmla="*/ 285486 h 17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4014" h="1712880">
                <a:moveTo>
                  <a:pt x="0" y="285486"/>
                </a:moveTo>
                <a:cubicBezTo>
                  <a:pt x="0" y="127816"/>
                  <a:pt x="127816" y="0"/>
                  <a:pt x="285486" y="0"/>
                </a:cubicBezTo>
                <a:lnTo>
                  <a:pt x="7738528" y="0"/>
                </a:lnTo>
                <a:cubicBezTo>
                  <a:pt x="7896198" y="0"/>
                  <a:pt x="8024014" y="127816"/>
                  <a:pt x="8024014" y="285486"/>
                </a:cubicBezTo>
                <a:lnTo>
                  <a:pt x="8024014" y="1427394"/>
                </a:lnTo>
                <a:cubicBezTo>
                  <a:pt x="8024014" y="1585064"/>
                  <a:pt x="7896198" y="1712880"/>
                  <a:pt x="7738528" y="1712880"/>
                </a:cubicBezTo>
                <a:lnTo>
                  <a:pt x="285486" y="1712880"/>
                </a:lnTo>
                <a:cubicBezTo>
                  <a:pt x="127816" y="1712880"/>
                  <a:pt x="0" y="1585064"/>
                  <a:pt x="0" y="1427394"/>
                </a:cubicBezTo>
                <a:lnTo>
                  <a:pt x="0" y="285486"/>
                </a:lnTo>
                <a:close/>
              </a:path>
            </a:pathLst>
          </a:custGeom>
          <a:solidFill>
            <a:srgbClr val="8EB6B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5056" tIns="175056" rIns="175056" bIns="175056" numCol="1" spcCol="1270" anchor="ctr" anchorCtr="0">
            <a:noAutofit/>
          </a:bodyPr>
          <a:lstStyle/>
          <a:p>
            <a:pPr algn="ctr"/>
            <a:r>
              <a:rPr lang="uk-UA" sz="2000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ІР-адреса</a:t>
            </a:r>
            <a:r>
              <a:rPr lang="uk-UA" sz="2000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комп’ютера складається із чотирьох частин, розділених крапками:</a:t>
            </a:r>
          </a:p>
          <a:p>
            <a:pPr algn="ctr"/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***.***.***.***</a:t>
            </a:r>
            <a:endParaRPr lang="en-US" sz="2400" b="1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sz="20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 *** - число діапазону від 0 до 255</a:t>
            </a:r>
            <a:endParaRPr lang="uk-UA" sz="2000" kern="0" dirty="0">
              <a:solidFill>
                <a:srgbClr val="00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34A1F6F-30E6-44BF-A9B0-79C354A294D7}"/>
              </a:ext>
            </a:extLst>
          </p:cNvPr>
          <p:cNvGrpSpPr/>
          <p:nvPr/>
        </p:nvGrpSpPr>
        <p:grpSpPr>
          <a:xfrm>
            <a:off x="1314704" y="1248136"/>
            <a:ext cx="4107464" cy="4922786"/>
            <a:chOff x="397291" y="1465957"/>
            <a:chExt cx="4107464" cy="4922786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74E73EE0-4C5B-45F7-8A24-08A7770245A3}"/>
                </a:ext>
              </a:extLst>
            </p:cNvPr>
            <p:cNvGrpSpPr/>
            <p:nvPr/>
          </p:nvGrpSpPr>
          <p:grpSpPr>
            <a:xfrm>
              <a:off x="397291" y="1465957"/>
              <a:ext cx="4107464" cy="4922786"/>
              <a:chOff x="320520" y="1601510"/>
              <a:chExt cx="4107464" cy="4580538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D674EAC3-659A-4249-A7B2-F26DC6200588}"/>
                  </a:ext>
                </a:extLst>
              </p:cNvPr>
              <p:cNvSpPr/>
              <p:nvPr/>
            </p:nvSpPr>
            <p:spPr>
              <a:xfrm>
                <a:off x="320520" y="1601510"/>
                <a:ext cx="4107464" cy="458053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</p:sp>
          <p:sp>
            <p:nvSpPr>
              <p:cNvPr id="31" name="Полилиния 15">
                <a:extLst>
                  <a:ext uri="{FF2B5EF4-FFF2-40B4-BE49-F238E27FC236}">
                    <a16:creationId xmlns:a16="http://schemas.microsoft.com/office/drawing/2014/main" id="{EC63E49C-3525-4E8D-BD61-1629F4A9FB87}"/>
                  </a:ext>
                </a:extLst>
              </p:cNvPr>
              <p:cNvSpPr/>
              <p:nvPr/>
            </p:nvSpPr>
            <p:spPr>
              <a:xfrm flipH="1">
                <a:off x="501081" y="1601510"/>
                <a:ext cx="3525295" cy="3350088"/>
              </a:xfrm>
              <a:custGeom>
                <a:avLst/>
                <a:gdLst>
                  <a:gd name="connsiteX0" fmla="*/ 0 w 1975207"/>
                  <a:gd name="connsiteY0" fmla="*/ 197521 h 4505526"/>
                  <a:gd name="connsiteX1" fmla="*/ 197521 w 1975207"/>
                  <a:gd name="connsiteY1" fmla="*/ 0 h 4505526"/>
                  <a:gd name="connsiteX2" fmla="*/ 1777686 w 1975207"/>
                  <a:gd name="connsiteY2" fmla="*/ 0 h 4505526"/>
                  <a:gd name="connsiteX3" fmla="*/ 1975207 w 1975207"/>
                  <a:gd name="connsiteY3" fmla="*/ 197521 h 4505526"/>
                  <a:gd name="connsiteX4" fmla="*/ 1975207 w 1975207"/>
                  <a:gd name="connsiteY4" fmla="*/ 4308005 h 4505526"/>
                  <a:gd name="connsiteX5" fmla="*/ 1777686 w 1975207"/>
                  <a:gd name="connsiteY5" fmla="*/ 4505526 h 4505526"/>
                  <a:gd name="connsiteX6" fmla="*/ 197521 w 1975207"/>
                  <a:gd name="connsiteY6" fmla="*/ 4505526 h 4505526"/>
                  <a:gd name="connsiteX7" fmla="*/ 0 w 1975207"/>
                  <a:gd name="connsiteY7" fmla="*/ 4308005 h 4505526"/>
                  <a:gd name="connsiteX8" fmla="*/ 0 w 1975207"/>
                  <a:gd name="connsiteY8" fmla="*/ 197521 h 450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75207" h="4505526">
                    <a:moveTo>
                      <a:pt x="0" y="197521"/>
                    </a:moveTo>
                    <a:cubicBezTo>
                      <a:pt x="0" y="88433"/>
                      <a:pt x="88433" y="0"/>
                      <a:pt x="197521" y="0"/>
                    </a:cubicBezTo>
                    <a:lnTo>
                      <a:pt x="1777686" y="0"/>
                    </a:lnTo>
                    <a:cubicBezTo>
                      <a:pt x="1886774" y="0"/>
                      <a:pt x="1975207" y="88433"/>
                      <a:pt x="1975207" y="197521"/>
                    </a:cubicBezTo>
                    <a:lnTo>
                      <a:pt x="1975207" y="4308005"/>
                    </a:lnTo>
                    <a:cubicBezTo>
                      <a:pt x="1975207" y="4417093"/>
                      <a:pt x="1886774" y="4505526"/>
                      <a:pt x="1777686" y="4505526"/>
                    </a:cubicBezTo>
                    <a:lnTo>
                      <a:pt x="197521" y="4505526"/>
                    </a:lnTo>
                    <a:cubicBezTo>
                      <a:pt x="88433" y="4505526"/>
                      <a:pt x="0" y="4417093"/>
                      <a:pt x="0" y="4308005"/>
                    </a:cubicBezTo>
                    <a:lnTo>
                      <a:pt x="0" y="197521"/>
                    </a:lnTo>
                    <a:close/>
                  </a:path>
                </a:pathLst>
              </a:custGeom>
              <a:solidFill>
                <a:srgbClr val="8EB6B1"/>
              </a:solidFill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118812" tIns="118812" rIns="118812" bIns="118812" numCol="1" spcCol="1270" anchor="t" anchorCtr="0">
                <a:noAutofit/>
              </a:bodyPr>
              <a:lstStyle/>
              <a:p>
                <a:pPr marL="0" lvl="1" algn="ctr" defTabSz="711200">
                  <a:lnSpc>
                    <a:spcPct val="90000"/>
                  </a:lnSpc>
                  <a:spcAft>
                    <a:spcPct val="15000"/>
                  </a:spcAft>
                </a:pPr>
                <a:endParaRPr lang="uk-UA" sz="2000" kern="0" dirty="0">
                  <a:solidFill>
                    <a:srgbClr val="000066"/>
                  </a:solidFill>
                </a:endParaRPr>
              </a:p>
              <a:p>
                <a:pPr marL="0" lvl="1" algn="ctr" defTabSz="711200">
                  <a:lnSpc>
                    <a:spcPct val="90000"/>
                  </a:lnSpc>
                  <a:spcAft>
                    <a:spcPct val="15000"/>
                  </a:spcAft>
                </a:pPr>
                <a:r>
                  <a:rPr lang="uk-UA" sz="2000" kern="0" dirty="0">
                    <a:solidFill>
                      <a:srgbClr val="000066"/>
                    </a:solidFill>
                  </a:rPr>
                  <a:t> </a:t>
                </a:r>
              </a:p>
              <a:p>
                <a:pPr marL="0" lvl="1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uk-UA" kern="1200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71D54003-A6A3-49C9-B7FA-89E2AF4B8844}"/>
                </a:ext>
              </a:extLst>
            </p:cNvPr>
            <p:cNvSpPr/>
            <p:nvPr/>
          </p:nvSpPr>
          <p:spPr>
            <a:xfrm>
              <a:off x="686826" y="1884540"/>
              <a:ext cx="3288512" cy="283154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uk-UA" sz="2000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Для того щоб у мережі можна було обмінюватися даними, кожний комп’ютер отримує унікальну адресу (що </a:t>
              </a:r>
              <a:r>
                <a:rPr lang="uk-UA" sz="2000" dirty="0" err="1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неповторюється</a:t>
              </a:r>
              <a:r>
                <a:rPr lang="uk-UA" sz="2000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), яка називається </a:t>
              </a:r>
              <a:r>
                <a:rPr lang="uk-UA" sz="2000" b="1" dirty="0" err="1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ІР-адресою</a:t>
              </a:r>
              <a:br>
                <a:rPr lang="en-US" sz="2000" b="1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uk-UA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(від англ. </a:t>
              </a:r>
              <a:r>
                <a:rPr lang="uk-UA" i="1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Internet </a:t>
              </a:r>
              <a:r>
                <a:rPr lang="uk-UA" i="1" dirty="0" err="1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Protocol</a:t>
              </a:r>
              <a:r>
                <a:rPr lang="uk-UA" i="1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uk-UA" i="1" dirty="0" err="1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address</a:t>
              </a:r>
              <a:r>
                <a:rPr lang="uk-UA" sz="2000" dirty="0">
                  <a:solidFill>
                    <a:srgbClr val="00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</a:t>
              </a:r>
            </a:p>
          </p:txBody>
        </p:sp>
      </p:grpSp>
      <p:pic>
        <p:nvPicPr>
          <p:cNvPr id="34" name="Picture 2">
            <a:extLst>
              <a:ext uri="{FF2B5EF4-FFF2-40B4-BE49-F238E27FC236}">
                <a16:creationId xmlns:a16="http://schemas.microsoft.com/office/drawing/2014/main" id="{C4351B2D-5CF9-4C3E-90F9-CD9608442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36" y="4145072"/>
            <a:ext cx="3792501" cy="1511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Блок-схема: знак завершения 34">
            <a:extLst>
              <a:ext uri="{FF2B5EF4-FFF2-40B4-BE49-F238E27FC236}">
                <a16:creationId xmlns:a16="http://schemas.microsoft.com/office/drawing/2014/main" id="{1CC7B9FF-97A2-48D0-8549-D6A2397C5FA3}"/>
              </a:ext>
            </a:extLst>
          </p:cNvPr>
          <p:cNvSpPr/>
          <p:nvPr/>
        </p:nvSpPr>
        <p:spPr>
          <a:xfrm>
            <a:off x="4098584" y="5720003"/>
            <a:ext cx="4263004" cy="822305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>
                <a:solidFill>
                  <a:srgbClr val="000066"/>
                </a:solidFill>
              </a:rPr>
              <a:t>ІР-адреса</a:t>
            </a:r>
            <a:endParaRPr lang="uk-UA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езультат пошуку зображень за запитом &quot;кодування інформ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561159"/>
            <a:ext cx="3168352" cy="26479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5015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5231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8007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Комп'ютерні мережі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7406" y="836713"/>
            <a:ext cx="4349049" cy="5265037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83507" y="836713"/>
            <a:ext cx="4405559" cy="521299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02936" y="6124338"/>
            <a:ext cx="8986131" cy="733663"/>
            <a:chOff x="157868" y="6124337"/>
            <a:chExt cx="8986131" cy="733663"/>
          </a:xfrm>
        </p:grpSpPr>
        <p:sp>
          <p:nvSpPr>
            <p:cNvPr id="6" name="TextBox 5"/>
            <p:cNvSpPr txBox="1"/>
            <p:nvPr/>
          </p:nvSpPr>
          <p:spPr>
            <a:xfrm>
              <a:off x="157868" y="6124337"/>
              <a:ext cx="8986131" cy="733663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endParaRPr lang="uk-UA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349" y="6309320"/>
              <a:ext cx="767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spc="1200" dirty="0">
                  <a:solidFill>
                    <a:srgbClr val="0070C0"/>
                  </a:solidFill>
                </a:rPr>
                <a:t>Мережеві технології</a:t>
              </a:r>
              <a:endParaRPr lang="uk-UA" b="1" spc="1200" dirty="0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66" y="96185"/>
            <a:ext cx="476250" cy="5334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921291" y="1465957"/>
            <a:ext cx="4107464" cy="4922786"/>
            <a:chOff x="320520" y="1601510"/>
            <a:chExt cx="4107464" cy="458053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20520" y="1601510"/>
              <a:ext cx="4107464" cy="4580538"/>
            </a:xfrm>
            <a:prstGeom prst="rect">
              <a:avLst/>
            </a:prstGeom>
            <a:noFill/>
          </p:spPr>
        </p:sp>
        <p:sp>
          <p:nvSpPr>
            <p:cNvPr id="16" name="Полилиния 15"/>
            <p:cNvSpPr/>
            <p:nvPr/>
          </p:nvSpPr>
          <p:spPr>
            <a:xfrm flipH="1">
              <a:off x="501081" y="1601510"/>
              <a:ext cx="3525295" cy="3350088"/>
            </a:xfrm>
            <a:custGeom>
              <a:avLst/>
              <a:gdLst>
                <a:gd name="connsiteX0" fmla="*/ 0 w 1975207"/>
                <a:gd name="connsiteY0" fmla="*/ 197521 h 4505526"/>
                <a:gd name="connsiteX1" fmla="*/ 197521 w 1975207"/>
                <a:gd name="connsiteY1" fmla="*/ 0 h 4505526"/>
                <a:gd name="connsiteX2" fmla="*/ 1777686 w 1975207"/>
                <a:gd name="connsiteY2" fmla="*/ 0 h 4505526"/>
                <a:gd name="connsiteX3" fmla="*/ 1975207 w 1975207"/>
                <a:gd name="connsiteY3" fmla="*/ 197521 h 4505526"/>
                <a:gd name="connsiteX4" fmla="*/ 1975207 w 1975207"/>
                <a:gd name="connsiteY4" fmla="*/ 4308005 h 4505526"/>
                <a:gd name="connsiteX5" fmla="*/ 1777686 w 1975207"/>
                <a:gd name="connsiteY5" fmla="*/ 4505526 h 4505526"/>
                <a:gd name="connsiteX6" fmla="*/ 197521 w 1975207"/>
                <a:gd name="connsiteY6" fmla="*/ 4505526 h 4505526"/>
                <a:gd name="connsiteX7" fmla="*/ 0 w 1975207"/>
                <a:gd name="connsiteY7" fmla="*/ 4308005 h 4505526"/>
                <a:gd name="connsiteX8" fmla="*/ 0 w 1975207"/>
                <a:gd name="connsiteY8" fmla="*/ 197521 h 450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5207" h="4505526">
                  <a:moveTo>
                    <a:pt x="0" y="197521"/>
                  </a:moveTo>
                  <a:cubicBezTo>
                    <a:pt x="0" y="88433"/>
                    <a:pt x="88433" y="0"/>
                    <a:pt x="197521" y="0"/>
                  </a:cubicBezTo>
                  <a:lnTo>
                    <a:pt x="1777686" y="0"/>
                  </a:lnTo>
                  <a:cubicBezTo>
                    <a:pt x="1886774" y="0"/>
                    <a:pt x="1975207" y="88433"/>
                    <a:pt x="1975207" y="197521"/>
                  </a:cubicBezTo>
                  <a:lnTo>
                    <a:pt x="1975207" y="4308005"/>
                  </a:lnTo>
                  <a:cubicBezTo>
                    <a:pt x="1975207" y="4417093"/>
                    <a:pt x="1886774" y="4505526"/>
                    <a:pt x="1777686" y="4505526"/>
                  </a:cubicBezTo>
                  <a:lnTo>
                    <a:pt x="197521" y="4505526"/>
                  </a:lnTo>
                  <a:cubicBezTo>
                    <a:pt x="88433" y="4505526"/>
                    <a:pt x="0" y="4417093"/>
                    <a:pt x="0" y="4308005"/>
                  </a:cubicBezTo>
                  <a:lnTo>
                    <a:pt x="0" y="19752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8812" tIns="118812" rIns="118812" bIns="118812" numCol="1" spcCol="1270" anchor="t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Aft>
                  <a:spcPct val="15000"/>
                </a:spcAft>
              </a:pPr>
              <a:endParaRPr lang="uk-UA" sz="2000" kern="0" dirty="0">
                <a:solidFill>
                  <a:schemeClr val="tx1"/>
                </a:solidFill>
              </a:endParaRPr>
            </a:p>
            <a:p>
              <a:pPr marL="0" lvl="1" algn="ctr" defTabSz="711200">
                <a:lnSpc>
                  <a:spcPct val="90000"/>
                </a:lnSpc>
                <a:spcAft>
                  <a:spcPct val="15000"/>
                </a:spcAft>
              </a:pPr>
              <a:r>
                <a:rPr lang="uk-UA" sz="2000" kern="0" dirty="0">
                  <a:solidFill>
                    <a:schemeClr val="tx1"/>
                  </a:solidFill>
                </a:rPr>
                <a:t> </a:t>
              </a: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uk-UA" dirty="0">
                <a:solidFill>
                  <a:schemeClr val="tx1"/>
                </a:solidFill>
              </a:endParaRPr>
            </a:p>
          </p:txBody>
        </p:sp>
      </p:grpSp>
      <p:pic>
        <p:nvPicPr>
          <p:cNvPr id="6152" name="Picture 8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35" y="4306284"/>
            <a:ext cx="2352116" cy="156522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олилиния 30"/>
          <p:cNvSpPr/>
          <p:nvPr/>
        </p:nvSpPr>
        <p:spPr>
          <a:xfrm>
            <a:off x="6368736" y="1571102"/>
            <a:ext cx="4112214" cy="3744221"/>
          </a:xfrm>
          <a:custGeom>
            <a:avLst/>
            <a:gdLst>
              <a:gd name="connsiteX0" fmla="*/ 0 w 8024014"/>
              <a:gd name="connsiteY0" fmla="*/ 285486 h 1712880"/>
              <a:gd name="connsiteX1" fmla="*/ 285486 w 8024014"/>
              <a:gd name="connsiteY1" fmla="*/ 0 h 1712880"/>
              <a:gd name="connsiteX2" fmla="*/ 7738528 w 8024014"/>
              <a:gd name="connsiteY2" fmla="*/ 0 h 1712880"/>
              <a:gd name="connsiteX3" fmla="*/ 8024014 w 8024014"/>
              <a:gd name="connsiteY3" fmla="*/ 285486 h 1712880"/>
              <a:gd name="connsiteX4" fmla="*/ 8024014 w 8024014"/>
              <a:gd name="connsiteY4" fmla="*/ 1427394 h 1712880"/>
              <a:gd name="connsiteX5" fmla="*/ 7738528 w 8024014"/>
              <a:gd name="connsiteY5" fmla="*/ 1712880 h 1712880"/>
              <a:gd name="connsiteX6" fmla="*/ 285486 w 8024014"/>
              <a:gd name="connsiteY6" fmla="*/ 1712880 h 1712880"/>
              <a:gd name="connsiteX7" fmla="*/ 0 w 8024014"/>
              <a:gd name="connsiteY7" fmla="*/ 1427394 h 1712880"/>
              <a:gd name="connsiteX8" fmla="*/ 0 w 8024014"/>
              <a:gd name="connsiteY8" fmla="*/ 285486 h 17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4014" h="1712880">
                <a:moveTo>
                  <a:pt x="0" y="285486"/>
                </a:moveTo>
                <a:cubicBezTo>
                  <a:pt x="0" y="127816"/>
                  <a:pt x="127816" y="0"/>
                  <a:pt x="285486" y="0"/>
                </a:cubicBezTo>
                <a:lnTo>
                  <a:pt x="7738528" y="0"/>
                </a:lnTo>
                <a:cubicBezTo>
                  <a:pt x="7896198" y="0"/>
                  <a:pt x="8024014" y="127816"/>
                  <a:pt x="8024014" y="285486"/>
                </a:cubicBezTo>
                <a:lnTo>
                  <a:pt x="8024014" y="1427394"/>
                </a:lnTo>
                <a:cubicBezTo>
                  <a:pt x="8024014" y="1585064"/>
                  <a:pt x="7896198" y="1712880"/>
                  <a:pt x="7738528" y="1712880"/>
                </a:cubicBezTo>
                <a:lnTo>
                  <a:pt x="285486" y="1712880"/>
                </a:lnTo>
                <a:cubicBezTo>
                  <a:pt x="127816" y="1712880"/>
                  <a:pt x="0" y="1585064"/>
                  <a:pt x="0" y="1427394"/>
                </a:cubicBezTo>
                <a:lnTo>
                  <a:pt x="0" y="285486"/>
                </a:lnTo>
                <a:close/>
              </a:path>
            </a:pathLst>
          </a:custGeom>
          <a:gradFill>
            <a:gsLst>
              <a:gs pos="20000">
                <a:schemeClr val="accent6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75056" tIns="175056" rIns="175056" bIns="175056" numCol="1" spcCol="1270" anchor="ctr" anchorCtr="0">
            <a:noAutofit/>
          </a:bodyPr>
          <a:lstStyle/>
          <a:p>
            <a:pPr algn="ctr"/>
            <a:endParaRPr lang="uk-UA" sz="200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54" name="Picture 10" descr="Результат пошуку зображень за запитом &quot;комп'ютерні мережi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753" y="4116578"/>
            <a:ext cx="3194721" cy="191683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47482" y="2044007"/>
            <a:ext cx="32885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Українська пошукова система &lt;</a:t>
            </a:r>
            <a:r>
              <a:rPr lang="uk-UA" sz="2000" b="1" i="1" dirty="0"/>
              <a:t>МЕТА</a:t>
            </a:r>
            <a:r>
              <a:rPr lang="uk-UA" sz="2000" dirty="0"/>
              <a:t>&gt; - </a:t>
            </a:r>
            <a:r>
              <a:rPr lang="uk-UA" sz="2000" b="1" i="1" dirty="0"/>
              <a:t>Україна</a:t>
            </a:r>
            <a:r>
              <a:rPr lang="uk-UA" sz="2000" dirty="0"/>
              <a:t> має 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3891738" y="980729"/>
            <a:ext cx="4263004" cy="822305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err="1"/>
              <a:t>ІР-адреса</a:t>
            </a:r>
            <a:endParaRPr lang="uk-UA" sz="3200" b="1" dirty="0"/>
          </a:p>
        </p:txBody>
      </p:sp>
      <p:pic>
        <p:nvPicPr>
          <p:cNvPr id="2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88" y="1143107"/>
            <a:ext cx="427995" cy="4279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528" y="1177883"/>
            <a:ext cx="427995" cy="4279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06362" y="2044006"/>
            <a:ext cx="38087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err="1"/>
              <a:t>ІР-адресу</a:t>
            </a:r>
            <a:r>
              <a:rPr lang="uk-UA" sz="2400" dirty="0"/>
              <a:t> </a:t>
            </a:r>
            <a:r>
              <a:rPr lang="uk-UA" sz="2400" b="1" dirty="0"/>
              <a:t>194.0.131.18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algn="ctr"/>
            <a:r>
              <a:rPr lang="uk-UA" sz="2400" dirty="0"/>
              <a:t> якій відповідає доменне ім’я</a:t>
            </a:r>
            <a:endParaRPr lang="en-US" sz="2400" dirty="0"/>
          </a:p>
          <a:p>
            <a:pPr algn="ctr"/>
            <a:r>
              <a:rPr lang="uk-UA" sz="2400" dirty="0"/>
              <a:t> </a:t>
            </a:r>
            <a:r>
              <a:rPr lang="uk-UA" sz="2400" b="1" dirty="0" err="1"/>
              <a:t>meta.ua</a:t>
            </a:r>
            <a:endParaRPr lang="uk-UA" sz="2400" b="1" dirty="0"/>
          </a:p>
        </p:txBody>
      </p:sp>
      <p:pic>
        <p:nvPicPr>
          <p:cNvPr id="1026" name="Picture 2" descr="Результат пошуку зображень за запитом &quot;meta.ua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02" y="3013502"/>
            <a:ext cx="3429842" cy="122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Штриховая стрелка вправо 11"/>
          <p:cNvSpPr/>
          <p:nvPr/>
        </p:nvSpPr>
        <p:spPr>
          <a:xfrm rot="5400000">
            <a:off x="8050058" y="2277598"/>
            <a:ext cx="749570" cy="1158166"/>
          </a:xfrm>
          <a:prstGeom prst="stripedRightArrow">
            <a:avLst>
              <a:gd name="adj1" fmla="val 57070"/>
              <a:gd name="adj2" fmla="val 6456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68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езультат пошуку зображень за запитом &quot;кодування інформ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561159"/>
            <a:ext cx="3168352" cy="26479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5015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5231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7169" name="Picture 2" descr="Результат пошуку зображень за запитом &quot;інформаційні революці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71" y="3604031"/>
            <a:ext cx="3971275" cy="264901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56438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Комп'ютерні мережі</a:t>
            </a:r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3822257" y="731651"/>
            <a:ext cx="4263004" cy="822305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/>
              <a:t>Доменна адреса</a:t>
            </a:r>
          </a:p>
        </p:txBody>
      </p:sp>
      <p:pic>
        <p:nvPicPr>
          <p:cNvPr id="4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65" y="897280"/>
            <a:ext cx="427995" cy="4279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23" y="929109"/>
            <a:ext cx="427995" cy="4279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 со стрелкой вниз 10"/>
          <p:cNvSpPr/>
          <p:nvPr/>
        </p:nvSpPr>
        <p:spPr>
          <a:xfrm>
            <a:off x="2159417" y="1583628"/>
            <a:ext cx="7914223" cy="565785"/>
          </a:xfrm>
          <a:prstGeom prst="downArrowCallout">
            <a:avLst>
              <a:gd name="adj1" fmla="val 25000"/>
              <a:gd name="adj2" fmla="val 676289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Доменне ім’я комп’ютера має таку структуру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3251" y="2204865"/>
            <a:ext cx="7610243" cy="735747"/>
          </a:xfrm>
          <a:prstGeom prst="flowChartTerminator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kern="0" dirty="0">
                <a:solidFill>
                  <a:srgbClr val="002060"/>
                </a:solidFill>
              </a:rPr>
              <a:t>Ім’я </a:t>
            </a:r>
            <a:r>
              <a:rPr lang="uk-UA" sz="2800" b="1" kern="0" dirty="0" err="1">
                <a:solidFill>
                  <a:srgbClr val="002060"/>
                </a:solidFill>
              </a:rPr>
              <a:t>комп'ютера.організація.регіон.країна</a:t>
            </a:r>
            <a:endParaRPr lang="uk-UA" sz="2800" b="1" kern="0" dirty="0">
              <a:solidFill>
                <a:srgbClr val="002060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>
            <a:off x="4706004" y="3068960"/>
            <a:ext cx="2779991" cy="378342"/>
          </a:xfrm>
          <a:custGeom>
            <a:avLst/>
            <a:gdLst>
              <a:gd name="connsiteX0" fmla="*/ 0 w 2779991"/>
              <a:gd name="connsiteY0" fmla="*/ 63058 h 378342"/>
              <a:gd name="connsiteX1" fmla="*/ 63058 w 2779991"/>
              <a:gd name="connsiteY1" fmla="*/ 0 h 378342"/>
              <a:gd name="connsiteX2" fmla="*/ 2716933 w 2779991"/>
              <a:gd name="connsiteY2" fmla="*/ 0 h 378342"/>
              <a:gd name="connsiteX3" fmla="*/ 2779991 w 2779991"/>
              <a:gd name="connsiteY3" fmla="*/ 63058 h 378342"/>
              <a:gd name="connsiteX4" fmla="*/ 2779991 w 2779991"/>
              <a:gd name="connsiteY4" fmla="*/ 315284 h 378342"/>
              <a:gd name="connsiteX5" fmla="*/ 2716933 w 2779991"/>
              <a:gd name="connsiteY5" fmla="*/ 378342 h 378342"/>
              <a:gd name="connsiteX6" fmla="*/ 63058 w 2779991"/>
              <a:gd name="connsiteY6" fmla="*/ 378342 h 378342"/>
              <a:gd name="connsiteX7" fmla="*/ 0 w 2779991"/>
              <a:gd name="connsiteY7" fmla="*/ 315284 h 378342"/>
              <a:gd name="connsiteX8" fmla="*/ 0 w 2779991"/>
              <a:gd name="connsiteY8" fmla="*/ 63058 h 37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9991" h="378342">
                <a:moveTo>
                  <a:pt x="0" y="63058"/>
                </a:moveTo>
                <a:cubicBezTo>
                  <a:pt x="0" y="28232"/>
                  <a:pt x="28232" y="0"/>
                  <a:pt x="63058" y="0"/>
                </a:cubicBezTo>
                <a:lnTo>
                  <a:pt x="2716933" y="0"/>
                </a:lnTo>
                <a:cubicBezTo>
                  <a:pt x="2751759" y="0"/>
                  <a:pt x="2779991" y="28232"/>
                  <a:pt x="2779991" y="63058"/>
                </a:cubicBezTo>
                <a:lnTo>
                  <a:pt x="2779991" y="315284"/>
                </a:lnTo>
                <a:cubicBezTo>
                  <a:pt x="2779991" y="350110"/>
                  <a:pt x="2751759" y="378342"/>
                  <a:pt x="2716933" y="378342"/>
                </a:cubicBezTo>
                <a:lnTo>
                  <a:pt x="63058" y="378342"/>
                </a:lnTo>
                <a:cubicBezTo>
                  <a:pt x="28232" y="378342"/>
                  <a:pt x="0" y="350110"/>
                  <a:pt x="0" y="315284"/>
                </a:cubicBezTo>
                <a:lnTo>
                  <a:pt x="0" y="6305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669" tIns="94669" rIns="94669" bIns="946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/>
              <a:t>chashuk.edukit.volyn.ua</a:t>
            </a:r>
            <a:endParaRPr lang="uk-UA" sz="2000" dirty="0"/>
          </a:p>
        </p:txBody>
      </p:sp>
      <p:sp>
        <p:nvSpPr>
          <p:cNvPr id="52" name="Полилиния 51"/>
          <p:cNvSpPr/>
          <p:nvPr/>
        </p:nvSpPr>
        <p:spPr>
          <a:xfrm>
            <a:off x="3751271" y="3501008"/>
            <a:ext cx="5166320" cy="378342"/>
          </a:xfrm>
          <a:custGeom>
            <a:avLst/>
            <a:gdLst>
              <a:gd name="connsiteX0" fmla="*/ 0 w 2779991"/>
              <a:gd name="connsiteY0" fmla="*/ 63058 h 378342"/>
              <a:gd name="connsiteX1" fmla="*/ 63058 w 2779991"/>
              <a:gd name="connsiteY1" fmla="*/ 0 h 378342"/>
              <a:gd name="connsiteX2" fmla="*/ 2716933 w 2779991"/>
              <a:gd name="connsiteY2" fmla="*/ 0 h 378342"/>
              <a:gd name="connsiteX3" fmla="*/ 2779991 w 2779991"/>
              <a:gd name="connsiteY3" fmla="*/ 63058 h 378342"/>
              <a:gd name="connsiteX4" fmla="*/ 2779991 w 2779991"/>
              <a:gd name="connsiteY4" fmla="*/ 315284 h 378342"/>
              <a:gd name="connsiteX5" fmla="*/ 2716933 w 2779991"/>
              <a:gd name="connsiteY5" fmla="*/ 378342 h 378342"/>
              <a:gd name="connsiteX6" fmla="*/ 63058 w 2779991"/>
              <a:gd name="connsiteY6" fmla="*/ 378342 h 378342"/>
              <a:gd name="connsiteX7" fmla="*/ 0 w 2779991"/>
              <a:gd name="connsiteY7" fmla="*/ 315284 h 378342"/>
              <a:gd name="connsiteX8" fmla="*/ 0 w 2779991"/>
              <a:gd name="connsiteY8" fmla="*/ 63058 h 37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9991" h="378342">
                <a:moveTo>
                  <a:pt x="0" y="63058"/>
                </a:moveTo>
                <a:cubicBezTo>
                  <a:pt x="0" y="28232"/>
                  <a:pt x="28232" y="0"/>
                  <a:pt x="63058" y="0"/>
                </a:cubicBezTo>
                <a:lnTo>
                  <a:pt x="2716933" y="0"/>
                </a:lnTo>
                <a:cubicBezTo>
                  <a:pt x="2751759" y="0"/>
                  <a:pt x="2779991" y="28232"/>
                  <a:pt x="2779991" y="63058"/>
                </a:cubicBezTo>
                <a:lnTo>
                  <a:pt x="2779991" y="315284"/>
                </a:lnTo>
                <a:cubicBezTo>
                  <a:pt x="2779991" y="350110"/>
                  <a:pt x="2751759" y="378342"/>
                  <a:pt x="2716933" y="378342"/>
                </a:cubicBezTo>
                <a:lnTo>
                  <a:pt x="63058" y="378342"/>
                </a:lnTo>
                <a:cubicBezTo>
                  <a:pt x="28232" y="378342"/>
                  <a:pt x="0" y="350110"/>
                  <a:pt x="0" y="315284"/>
                </a:cubicBezTo>
                <a:lnTo>
                  <a:pt x="0" y="63058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669" tIns="94669" rIns="94669" bIns="94669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sz="2000" b="1" dirty="0"/>
              <a:t>lutsk-school23.volyn.sch.in.ua</a:t>
            </a:r>
            <a:endParaRPr lang="uk-UA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2432008" y="4005064"/>
            <a:ext cx="7272808" cy="5232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FFFF"/>
                </a:solidFill>
              </a:rPr>
              <a:t>https://uk.wikipedia.org/wiki/</a:t>
            </a:r>
            <a:endParaRPr lang="uk-UA" sz="2800" b="1" kern="0" dirty="0">
              <a:solidFill>
                <a:srgbClr val="FFFFFF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095995" y="4653137"/>
            <a:ext cx="2600500" cy="919401"/>
          </a:xfrm>
          <a:prstGeom prst="wedgeRoundRectCallout">
            <a:avLst>
              <a:gd name="adj1" fmla="val 30339"/>
              <a:gd name="adj2" fmla="val -69698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kern="0" dirty="0">
                <a:solidFill>
                  <a:schemeClr val="tx1"/>
                </a:solidFill>
              </a:rPr>
              <a:t>Назва протоколу для доступу до інформаційного ресурсу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15881" y="4653136"/>
            <a:ext cx="2210691" cy="646986"/>
          </a:xfrm>
          <a:prstGeom prst="wedgeRoundRectCallout">
            <a:avLst>
              <a:gd name="adj1" fmla="val -12568"/>
              <a:gd name="adj2" fmla="val -72738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kern="0" dirty="0">
                <a:solidFill>
                  <a:schemeClr val="tx1"/>
                </a:solidFill>
              </a:rPr>
              <a:t>Адреса сервера, на якому він зберігається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12827" y="4725145"/>
            <a:ext cx="1287804" cy="374571"/>
          </a:xfrm>
          <a:prstGeom prst="wedgeRoundRectCallout">
            <a:avLst>
              <a:gd name="adj1" fmla="val -38849"/>
              <a:gd name="adj2" fmla="val -134253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1600" kern="0" dirty="0">
                <a:solidFill>
                  <a:schemeClr val="tx1"/>
                </a:solidFill>
              </a:rPr>
              <a:t>Назва папки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06005" y="5468969"/>
            <a:ext cx="5367635" cy="58477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URL-</a:t>
            </a:r>
            <a:r>
              <a:rPr lang="uk-UA" sz="1600" b="1" dirty="0"/>
              <a:t>адреса </a:t>
            </a:r>
            <a:r>
              <a:rPr lang="uk-UA" sz="1600" dirty="0"/>
              <a:t>(від англ. </a:t>
            </a:r>
            <a:r>
              <a:rPr lang="en-US" sz="1600" i="1" dirty="0"/>
              <a:t>Uniform Resource Locator </a:t>
            </a:r>
            <a:r>
              <a:rPr lang="en-US" sz="1600" dirty="0"/>
              <a:t>— </a:t>
            </a:r>
            <a:r>
              <a:rPr lang="uk-UA" sz="1600" dirty="0" err="1"/>
              <a:t>уніфіко</a:t>
            </a:r>
            <a:r>
              <a:rPr lang="ru-RU" sz="1600" dirty="0" err="1"/>
              <a:t>ваний</a:t>
            </a:r>
            <a:r>
              <a:rPr lang="ru-RU" sz="1600" dirty="0"/>
              <a:t> локатор ресурсу)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b="1" dirty="0" err="1"/>
              <a:t>адресою</a:t>
            </a:r>
            <a:r>
              <a:rPr lang="ru-RU" sz="1600" b="1" dirty="0"/>
              <a:t> ресурсу</a:t>
            </a:r>
            <a:endParaRPr lang="uk-UA" sz="1600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8606" r="14002"/>
          <a:stretch/>
        </p:blipFill>
        <p:spPr bwMode="auto">
          <a:xfrm>
            <a:off x="1814324" y="2989378"/>
            <a:ext cx="1294103" cy="889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Результат пошуку зображень за запитом &quot;вікіпедія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4005064"/>
            <a:ext cx="463431" cy="566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Результат пошуку зображень за запитом &quot;вікіпедія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34" y="3983206"/>
            <a:ext cx="463431" cy="566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7" t="7931" r="7833"/>
          <a:stretch/>
        </p:blipFill>
        <p:spPr bwMode="auto">
          <a:xfrm>
            <a:off x="9102372" y="3131823"/>
            <a:ext cx="1170092" cy="702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29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3075" y="154947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55566" y="440591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Адресація в Інтернеті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8">
            <a:extLst>
              <a:ext uri="{FF2B5EF4-FFF2-40B4-BE49-F238E27FC236}">
                <a16:creationId xmlns:a16="http://schemas.microsoft.com/office/drawing/2014/main" id="{94FE4B85-B03E-4853-8F4A-C7C24800F159}"/>
              </a:ext>
            </a:extLst>
          </p:cNvPr>
          <p:cNvSpPr/>
          <p:nvPr/>
        </p:nvSpPr>
        <p:spPr>
          <a:xfrm>
            <a:off x="6110456" y="1494623"/>
            <a:ext cx="4405559" cy="4501552"/>
          </a:xfrm>
          <a:prstGeom prst="roundRect">
            <a:avLst/>
          </a:prstGeom>
          <a:solidFill>
            <a:srgbClr val="8EB6B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554621F-F564-4A76-B290-AAB5124DB3F6}"/>
              </a:ext>
            </a:extLst>
          </p:cNvPr>
          <p:cNvGrpSpPr/>
          <p:nvPr/>
        </p:nvGrpSpPr>
        <p:grpSpPr>
          <a:xfrm>
            <a:off x="1421623" y="1584859"/>
            <a:ext cx="4427113" cy="4411316"/>
            <a:chOff x="320520" y="1601509"/>
            <a:chExt cx="4107464" cy="4104627"/>
          </a:xfrm>
          <a:solidFill>
            <a:srgbClr val="8EB6B1"/>
          </a:solidFill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79873362-361D-4305-A172-C3CD0E6583AB}"/>
                </a:ext>
              </a:extLst>
            </p:cNvPr>
            <p:cNvSpPr/>
            <p:nvPr/>
          </p:nvSpPr>
          <p:spPr>
            <a:xfrm>
              <a:off x="320520" y="1601509"/>
              <a:ext cx="4107464" cy="3970624"/>
            </a:xfrm>
            <a:prstGeom prst="rect">
              <a:avLst/>
            </a:prstGeom>
            <a:grpFill/>
            <a:ln>
              <a:noFill/>
            </a:ln>
            <a:effectLst/>
            <a:sp3d prstMaterial="softEdge">
              <a:bevelT w="127000" prst="artDeco"/>
            </a:sp3d>
          </p:spPr>
        </p:sp>
        <p:sp>
          <p:nvSpPr>
            <p:cNvPr id="23" name="Полилиния 15">
              <a:extLst>
                <a:ext uri="{FF2B5EF4-FFF2-40B4-BE49-F238E27FC236}">
                  <a16:creationId xmlns:a16="http://schemas.microsoft.com/office/drawing/2014/main" id="{92637401-E77C-40D6-BEFC-79EB82AE46C0}"/>
                </a:ext>
              </a:extLst>
            </p:cNvPr>
            <p:cNvSpPr/>
            <p:nvPr/>
          </p:nvSpPr>
          <p:spPr>
            <a:xfrm flipH="1">
              <a:off x="393404" y="1601510"/>
              <a:ext cx="3894602" cy="4104626"/>
            </a:xfrm>
            <a:custGeom>
              <a:avLst/>
              <a:gdLst>
                <a:gd name="connsiteX0" fmla="*/ 0 w 1975207"/>
                <a:gd name="connsiteY0" fmla="*/ 197521 h 4505526"/>
                <a:gd name="connsiteX1" fmla="*/ 197521 w 1975207"/>
                <a:gd name="connsiteY1" fmla="*/ 0 h 4505526"/>
                <a:gd name="connsiteX2" fmla="*/ 1777686 w 1975207"/>
                <a:gd name="connsiteY2" fmla="*/ 0 h 4505526"/>
                <a:gd name="connsiteX3" fmla="*/ 1975207 w 1975207"/>
                <a:gd name="connsiteY3" fmla="*/ 197521 h 4505526"/>
                <a:gd name="connsiteX4" fmla="*/ 1975207 w 1975207"/>
                <a:gd name="connsiteY4" fmla="*/ 4308005 h 4505526"/>
                <a:gd name="connsiteX5" fmla="*/ 1777686 w 1975207"/>
                <a:gd name="connsiteY5" fmla="*/ 4505526 h 4505526"/>
                <a:gd name="connsiteX6" fmla="*/ 197521 w 1975207"/>
                <a:gd name="connsiteY6" fmla="*/ 4505526 h 4505526"/>
                <a:gd name="connsiteX7" fmla="*/ 0 w 1975207"/>
                <a:gd name="connsiteY7" fmla="*/ 4308005 h 4505526"/>
                <a:gd name="connsiteX8" fmla="*/ 0 w 1975207"/>
                <a:gd name="connsiteY8" fmla="*/ 197521 h 450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75207" h="4505526">
                  <a:moveTo>
                    <a:pt x="0" y="197521"/>
                  </a:moveTo>
                  <a:cubicBezTo>
                    <a:pt x="0" y="88433"/>
                    <a:pt x="88433" y="0"/>
                    <a:pt x="197521" y="0"/>
                  </a:cubicBezTo>
                  <a:lnTo>
                    <a:pt x="1777686" y="0"/>
                  </a:lnTo>
                  <a:cubicBezTo>
                    <a:pt x="1886774" y="0"/>
                    <a:pt x="1975207" y="88433"/>
                    <a:pt x="1975207" y="197521"/>
                  </a:cubicBezTo>
                  <a:lnTo>
                    <a:pt x="1975207" y="4308005"/>
                  </a:lnTo>
                  <a:cubicBezTo>
                    <a:pt x="1975207" y="4417093"/>
                    <a:pt x="1886774" y="4505526"/>
                    <a:pt x="1777686" y="4505526"/>
                  </a:cubicBezTo>
                  <a:lnTo>
                    <a:pt x="197521" y="4505526"/>
                  </a:lnTo>
                  <a:cubicBezTo>
                    <a:pt x="88433" y="4505526"/>
                    <a:pt x="0" y="4417093"/>
                    <a:pt x="0" y="4308005"/>
                  </a:cubicBezTo>
                  <a:lnTo>
                    <a:pt x="0" y="197521"/>
                  </a:lnTo>
                  <a:close/>
                </a:path>
              </a:pathLst>
            </a:custGeom>
            <a:grpFill/>
            <a:ln>
              <a:noFill/>
            </a:ln>
            <a:effectLst/>
            <a:sp3d prstMaterial="softEdge">
              <a:bevelT w="127000" prst="artDeco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18812" tIns="118812" rIns="118812" bIns="118812" numCol="1" spcCol="1270" anchor="t" anchorCtr="0">
              <a:noAutofit/>
            </a:bodyPr>
            <a:lstStyle/>
            <a:p>
              <a:pPr marL="0" lvl="1" algn="ctr" defTabSz="711200">
                <a:lnSpc>
                  <a:spcPct val="90000"/>
                </a:lnSpc>
                <a:spcAft>
                  <a:spcPct val="15000"/>
                </a:spcAft>
              </a:pPr>
              <a:endParaRPr lang="uk-UA" sz="2000" kern="0" dirty="0">
                <a:solidFill>
                  <a:schemeClr val="tx1"/>
                </a:solidFill>
              </a:endParaRPr>
            </a:p>
            <a:p>
              <a:pPr marL="0" lvl="1" algn="ctr" defTabSz="711200">
                <a:lnSpc>
                  <a:spcPct val="90000"/>
                </a:lnSpc>
                <a:spcAft>
                  <a:spcPct val="15000"/>
                </a:spcAft>
              </a:pPr>
              <a:r>
                <a:rPr lang="uk-UA" sz="2000" kern="0" dirty="0">
                  <a:solidFill>
                    <a:schemeClr val="tx1"/>
                  </a:solidFill>
                </a:rPr>
                <a:t> </a:t>
              </a: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uk-UA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Блок-схема: знак завершения 25">
            <a:extLst>
              <a:ext uri="{FF2B5EF4-FFF2-40B4-BE49-F238E27FC236}">
                <a16:creationId xmlns:a16="http://schemas.microsoft.com/office/drawing/2014/main" id="{38512338-8809-4EDB-8542-276C03F58136}"/>
              </a:ext>
            </a:extLst>
          </p:cNvPr>
          <p:cNvSpPr/>
          <p:nvPr/>
        </p:nvSpPr>
        <p:spPr>
          <a:xfrm>
            <a:off x="3978954" y="5595104"/>
            <a:ext cx="4263004" cy="822305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Доменна адреса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C84B58F-F192-44FC-8281-ACFCA549D222}"/>
              </a:ext>
            </a:extLst>
          </p:cNvPr>
          <p:cNvSpPr/>
          <p:nvPr/>
        </p:nvSpPr>
        <p:spPr>
          <a:xfrm>
            <a:off x="1657530" y="2034633"/>
            <a:ext cx="3973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мережі Інтернет використовують </a:t>
            </a:r>
            <a:r>
              <a:rPr lang="uk-UA" i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доменний</a:t>
            </a:r>
            <a:r>
              <a:rPr lang="uk-UA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спосіб адресації, коли весь простір адрес абонентів поділяється на області, які називаються </a:t>
            </a:r>
            <a:r>
              <a:rPr lang="uk-UA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доменами</a:t>
            </a:r>
            <a:r>
              <a:rPr lang="uk-UA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br>
              <a:rPr lang="uk-UA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uk-UA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uk-UA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Цей спосіб базується на доменних іменах серверів, скорочено </a:t>
            </a:r>
            <a:r>
              <a:rPr lang="uk-UA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DNS</a:t>
            </a:r>
            <a:r>
              <a:rPr lang="uk-UA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(від англ. </a:t>
            </a:r>
            <a:r>
              <a:rPr lang="uk-UA" i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</a:t>
            </a:r>
            <a:r>
              <a:rPr lang="uk-UA" i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uk-UA" i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uk-UA" i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Server</a:t>
            </a:r>
            <a:r>
              <a:rPr lang="uk-UA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що складається зі скорочених слів, написаних латинськими символами</a:t>
            </a:r>
          </a:p>
        </p:txBody>
      </p:sp>
      <p:graphicFrame>
        <p:nvGraphicFramePr>
          <p:cNvPr id="28" name="Таблиця 5">
            <a:extLst>
              <a:ext uri="{FF2B5EF4-FFF2-40B4-BE49-F238E27FC236}">
                <a16:creationId xmlns:a16="http://schemas.microsoft.com/office/drawing/2014/main" id="{6B98DF77-6679-4734-A9CC-8EE98F217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441381"/>
              </p:ext>
            </p:extLst>
          </p:nvPr>
        </p:nvGraphicFramePr>
        <p:xfrm>
          <a:off x="6333760" y="2034633"/>
          <a:ext cx="4006862" cy="275375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3270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2543592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b="0" noProof="0" dirty="0"/>
                        <a:t>Ідентифікатори</a:t>
                      </a:r>
                      <a:endParaRPr lang="uk-UA" sz="1400" b="0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noProof="0" dirty="0"/>
                        <a:t>Тип організації</a:t>
                      </a:r>
                      <a:endParaRPr lang="uk-UA" sz="1400" b="0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228888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b="1" noProof="0" dirty="0"/>
                        <a:t>За напрямом діяльності</a:t>
                      </a:r>
                      <a:endParaRPr lang="uk-UA" sz="1400" b="1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2000" b="0" i="0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290096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.com</a:t>
                      </a:r>
                      <a:endParaRPr lang="uk-UA" sz="1600" b="1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/>
                        <a:t>Комерційна</a:t>
                      </a:r>
                      <a:endParaRPr lang="uk-UA" sz="1400" b="0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279296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.</a:t>
                      </a:r>
                      <a:r>
                        <a:rPr lang="en-US" sz="1600" b="1" noProof="0" dirty="0" err="1"/>
                        <a:t>edu</a:t>
                      </a:r>
                      <a:endParaRPr lang="uk-UA" sz="1600" b="1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/>
                        <a:t>Освітня</a:t>
                      </a:r>
                      <a:endParaRPr lang="uk-UA" sz="1400" b="0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39642997"/>
                  </a:ext>
                </a:extLst>
              </a:tr>
              <a:tr h="268496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.</a:t>
                      </a:r>
                      <a:r>
                        <a:rPr lang="en-US" sz="1600" b="1" noProof="0" dirty="0" err="1"/>
                        <a:t>gov</a:t>
                      </a:r>
                      <a:endParaRPr lang="uk-UA" sz="1600" b="1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/>
                        <a:t>Урядова</a:t>
                      </a:r>
                      <a:endParaRPr lang="uk-UA" sz="1400" b="0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01514254"/>
                  </a:ext>
                </a:extLst>
              </a:tr>
              <a:tr h="401712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err="1"/>
                        <a:t>.net</a:t>
                      </a:r>
                      <a:endParaRPr lang="uk-UA" sz="1600" b="1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/>
                        <a:t>Мережева організація</a:t>
                      </a:r>
                      <a:endParaRPr lang="uk-UA" sz="1400" b="0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71283993"/>
                  </a:ext>
                </a:extLst>
              </a:tr>
              <a:tr h="2435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/>
                        <a:t>.org</a:t>
                      </a:r>
                      <a:endParaRPr lang="uk-UA" sz="1600" b="1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/>
                        <a:t>Некомерційна</a:t>
                      </a:r>
                      <a:endParaRPr lang="uk-UA" sz="1400" b="0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08020022"/>
                  </a:ext>
                </a:extLst>
              </a:tr>
              <a:tr h="1811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/>
                        <a:t>.</a:t>
                      </a:r>
                      <a:r>
                        <a:rPr lang="en-US" sz="1600" b="1" noProof="0" dirty="0" err="1"/>
                        <a:t>int</a:t>
                      </a:r>
                      <a:endParaRPr lang="uk-UA" sz="1600" b="1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uk-UA" sz="1400" noProof="0" dirty="0"/>
                        <a:t>Міжнародна</a:t>
                      </a:r>
                      <a:endParaRPr lang="uk-UA" sz="1400" b="0" i="0" noProof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42090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езультат пошуку зображень за запитом &quot;кодування інформ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561159"/>
            <a:ext cx="3168352" cy="26479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5015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5231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2935" y="753137"/>
            <a:ext cx="8986131" cy="5455973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7169" name="Picture 2" descr="Результат пошуку зображень за запитом &quot;інформаційні революці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49" y="4422374"/>
            <a:ext cx="2705718" cy="180483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56438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Комп'ютерні мережі</a:t>
            </a:r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2756439" y="731651"/>
            <a:ext cx="6579921" cy="822305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i="1" dirty="0"/>
              <a:t>Під’єднання до Інтернету</a:t>
            </a:r>
            <a:endParaRPr lang="uk-UA" sz="3200" b="1" dirty="0"/>
          </a:p>
        </p:txBody>
      </p:sp>
      <p:pic>
        <p:nvPicPr>
          <p:cNvPr id="4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897280"/>
            <a:ext cx="427995" cy="4279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929109"/>
            <a:ext cx="427995" cy="4279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 со стрелкой вниз 10"/>
          <p:cNvSpPr/>
          <p:nvPr/>
        </p:nvSpPr>
        <p:spPr>
          <a:xfrm>
            <a:off x="1775521" y="1646788"/>
            <a:ext cx="8600078" cy="990124"/>
          </a:xfrm>
          <a:prstGeom prst="downArrowCallout">
            <a:avLst>
              <a:gd name="adj1" fmla="val 25000"/>
              <a:gd name="adj2" fmla="val 676289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 err="1"/>
              <a:t>Інтернет-провайдер</a:t>
            </a:r>
            <a:r>
              <a:rPr lang="uk-UA" dirty="0"/>
              <a:t>, або </a:t>
            </a:r>
            <a:r>
              <a:rPr lang="uk-UA" b="1" dirty="0"/>
              <a:t>провайдер</a:t>
            </a:r>
            <a:r>
              <a:rPr lang="uk-UA" dirty="0"/>
              <a:t>, - організація, яка надає послуги доступу до Інтернету та інші пов’язані з Інтернетом послуги</a:t>
            </a:r>
            <a:endParaRPr lang="uk-UA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726177" y="2636912"/>
            <a:ext cx="1225868" cy="2952328"/>
          </a:xfrm>
          <a:prstGeom prst="rightArrowCallout">
            <a:avLst>
              <a:gd name="adj1" fmla="val 25000"/>
              <a:gd name="adj2" fmla="val 114065"/>
              <a:gd name="adj3" fmla="val 30566"/>
              <a:gd name="adj4" fmla="val 6497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lvl="0" algn="ctr">
              <a:defRPr/>
            </a:pPr>
            <a:r>
              <a:rPr lang="uk-UA" sz="2000" b="1" dirty="0"/>
              <a:t>Послуги</a:t>
            </a:r>
            <a:r>
              <a:rPr lang="uk-UA" sz="2000" dirty="0"/>
              <a:t> </a:t>
            </a:r>
            <a:r>
              <a:rPr lang="uk-UA" sz="2000" dirty="0" err="1"/>
              <a:t>інтернет-провайдера</a:t>
            </a:r>
            <a:endParaRPr lang="uk-UA" sz="2000" b="1" kern="0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537338" y="1862889"/>
            <a:ext cx="11864582" cy="4891456"/>
            <a:chOff x="-3061338" y="1862889"/>
            <a:chExt cx="11864582" cy="4891456"/>
          </a:xfrm>
        </p:grpSpPr>
        <p:sp>
          <p:nvSpPr>
            <p:cNvPr id="6" name="Арка 5"/>
            <p:cNvSpPr/>
            <p:nvPr/>
          </p:nvSpPr>
          <p:spPr>
            <a:xfrm>
              <a:off x="-3061338" y="1862889"/>
              <a:ext cx="4891456" cy="4891456"/>
            </a:xfrm>
            <a:prstGeom prst="blockArc">
              <a:avLst>
                <a:gd name="adj1" fmla="val 18900000"/>
                <a:gd name="adj2" fmla="val 2700000"/>
                <a:gd name="adj3" fmla="val 442"/>
              </a:avLst>
            </a:prstGeom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 7"/>
            <p:cNvSpPr/>
            <p:nvPr/>
          </p:nvSpPr>
          <p:spPr>
            <a:xfrm>
              <a:off x="1298479" y="2657981"/>
              <a:ext cx="5559522" cy="330025"/>
            </a:xfrm>
            <a:custGeom>
              <a:avLst/>
              <a:gdLst>
                <a:gd name="connsiteX0" fmla="*/ 0 w 7504765"/>
                <a:gd name="connsiteY0" fmla="*/ 0 h 330025"/>
                <a:gd name="connsiteX1" fmla="*/ 7504765 w 7504765"/>
                <a:gd name="connsiteY1" fmla="*/ 0 h 330025"/>
                <a:gd name="connsiteX2" fmla="*/ 7504765 w 7504765"/>
                <a:gd name="connsiteY2" fmla="*/ 330025 h 330025"/>
                <a:gd name="connsiteX3" fmla="*/ 0 w 7504765"/>
                <a:gd name="connsiteY3" fmla="*/ 330025 h 330025"/>
                <a:gd name="connsiteX4" fmla="*/ 0 w 7504765"/>
                <a:gd name="connsiteY4" fmla="*/ 0 h 33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65" h="330025">
                  <a:moveTo>
                    <a:pt x="0" y="0"/>
                  </a:moveTo>
                  <a:lnTo>
                    <a:pt x="7504765" y="0"/>
                  </a:lnTo>
                  <a:lnTo>
                    <a:pt x="7504765" y="330025"/>
                  </a:lnTo>
                  <a:lnTo>
                    <a:pt x="0" y="3300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958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i="1" dirty="0"/>
                <a:t>доступ до Інтернету</a:t>
              </a:r>
              <a:r>
                <a:rPr lang="uk-UA" sz="1400" i="1" dirty="0"/>
                <a:t> комутованими й виділеними каналами</a:t>
              </a:r>
              <a:endParaRPr lang="uk-UA" sz="1400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92212" y="2616728"/>
              <a:ext cx="412531" cy="41253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олилиния 9"/>
            <p:cNvSpPr/>
            <p:nvPr/>
          </p:nvSpPr>
          <p:spPr>
            <a:xfrm>
              <a:off x="1597346" y="3153309"/>
              <a:ext cx="5852947" cy="327813"/>
            </a:xfrm>
            <a:custGeom>
              <a:avLst/>
              <a:gdLst>
                <a:gd name="connsiteX0" fmla="*/ 0 w 7205898"/>
                <a:gd name="connsiteY0" fmla="*/ 0 h 330025"/>
                <a:gd name="connsiteX1" fmla="*/ 7205898 w 7205898"/>
                <a:gd name="connsiteY1" fmla="*/ 0 h 330025"/>
                <a:gd name="connsiteX2" fmla="*/ 7205898 w 7205898"/>
                <a:gd name="connsiteY2" fmla="*/ 330025 h 330025"/>
                <a:gd name="connsiteX3" fmla="*/ 0 w 7205898"/>
                <a:gd name="connsiteY3" fmla="*/ 330025 h 330025"/>
                <a:gd name="connsiteX4" fmla="*/ 0 w 7205898"/>
                <a:gd name="connsiteY4" fmla="*/ 0 h 33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898" h="330025">
                  <a:moveTo>
                    <a:pt x="0" y="0"/>
                  </a:moveTo>
                  <a:lnTo>
                    <a:pt x="7205898" y="0"/>
                  </a:lnTo>
                  <a:lnTo>
                    <a:pt x="7205898" y="330025"/>
                  </a:lnTo>
                  <a:lnTo>
                    <a:pt x="0" y="3300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44128"/>
                <a:satOff val="4483"/>
                <a:lumOff val="359"/>
                <a:alphaOff val="0"/>
              </a:schemeClr>
            </a:fillRef>
            <a:effectRef idx="2">
              <a:schemeClr val="accent4">
                <a:hueOff val="-744128"/>
                <a:satOff val="4483"/>
                <a:lumOff val="3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958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i="1" dirty="0"/>
                <a:t>безпровідний</a:t>
              </a:r>
              <a:r>
                <a:rPr lang="uk-UA" sz="1400" i="1" dirty="0"/>
                <a:t> </a:t>
              </a:r>
              <a:r>
                <a:rPr lang="uk-UA" sz="1400" b="1" i="1" dirty="0"/>
                <a:t>доступ</a:t>
              </a:r>
              <a:r>
                <a:rPr lang="uk-UA" sz="1400" i="1" dirty="0"/>
                <a:t> до Інтернету</a:t>
              </a:r>
              <a:endParaRPr lang="uk-UA" sz="1400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391080" y="3112056"/>
              <a:ext cx="412531" cy="41253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744128"/>
                <a:satOff val="4483"/>
                <a:lumOff val="35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761124" y="3648275"/>
              <a:ext cx="7042120" cy="330025"/>
            </a:xfrm>
            <a:custGeom>
              <a:avLst/>
              <a:gdLst>
                <a:gd name="connsiteX0" fmla="*/ 0 w 7042120"/>
                <a:gd name="connsiteY0" fmla="*/ 0 h 330025"/>
                <a:gd name="connsiteX1" fmla="*/ 7042120 w 7042120"/>
                <a:gd name="connsiteY1" fmla="*/ 0 h 330025"/>
                <a:gd name="connsiteX2" fmla="*/ 7042120 w 7042120"/>
                <a:gd name="connsiteY2" fmla="*/ 330025 h 330025"/>
                <a:gd name="connsiteX3" fmla="*/ 0 w 7042120"/>
                <a:gd name="connsiteY3" fmla="*/ 330025 h 330025"/>
                <a:gd name="connsiteX4" fmla="*/ 0 w 7042120"/>
                <a:gd name="connsiteY4" fmla="*/ 0 h 33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2120" h="330025">
                  <a:moveTo>
                    <a:pt x="0" y="0"/>
                  </a:moveTo>
                  <a:lnTo>
                    <a:pt x="7042120" y="0"/>
                  </a:lnTo>
                  <a:lnTo>
                    <a:pt x="7042120" y="330025"/>
                  </a:lnTo>
                  <a:lnTo>
                    <a:pt x="0" y="3300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2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958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i="1" dirty="0"/>
                <a:t>виділення дискового простору</a:t>
              </a:r>
              <a:r>
                <a:rPr lang="uk-UA" sz="1400" i="1" dirty="0"/>
                <a:t> для забезпечення роботи сайтів (</a:t>
              </a:r>
              <a:r>
                <a:rPr lang="uk-UA" sz="1400" i="1" dirty="0" err="1"/>
                <a:t>хостинг</a:t>
              </a:r>
              <a:r>
                <a:rPr lang="uk-UA" sz="1400" i="1" dirty="0"/>
                <a:t>)</a:t>
              </a:r>
              <a:endParaRPr lang="uk-UA" sz="1400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554858" y="3607022"/>
              <a:ext cx="412531" cy="41253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1488257"/>
                <a:satOff val="8966"/>
                <a:lumOff val="71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1813416" y="4143603"/>
              <a:ext cx="5636877" cy="330025"/>
            </a:xfrm>
            <a:custGeom>
              <a:avLst/>
              <a:gdLst>
                <a:gd name="connsiteX0" fmla="*/ 0 w 6989827"/>
                <a:gd name="connsiteY0" fmla="*/ 0 h 330025"/>
                <a:gd name="connsiteX1" fmla="*/ 6989827 w 6989827"/>
                <a:gd name="connsiteY1" fmla="*/ 0 h 330025"/>
                <a:gd name="connsiteX2" fmla="*/ 6989827 w 6989827"/>
                <a:gd name="connsiteY2" fmla="*/ 330025 h 330025"/>
                <a:gd name="connsiteX3" fmla="*/ 0 w 6989827"/>
                <a:gd name="connsiteY3" fmla="*/ 330025 h 330025"/>
                <a:gd name="connsiteX4" fmla="*/ 0 w 6989827"/>
                <a:gd name="connsiteY4" fmla="*/ 0 h 33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9827" h="330025">
                  <a:moveTo>
                    <a:pt x="0" y="0"/>
                  </a:moveTo>
                  <a:lnTo>
                    <a:pt x="6989827" y="0"/>
                  </a:lnTo>
                  <a:lnTo>
                    <a:pt x="6989827" y="330025"/>
                  </a:lnTo>
                  <a:lnTo>
                    <a:pt x="0" y="3300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958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i="1" dirty="0"/>
                <a:t>підтримка </a:t>
              </a:r>
              <a:r>
                <a:rPr lang="uk-UA" sz="1400" b="1" i="1" dirty="0"/>
                <a:t>роботи</a:t>
              </a:r>
              <a:r>
                <a:rPr lang="uk-UA" sz="1400" i="1" dirty="0"/>
                <a:t> </a:t>
              </a:r>
              <a:r>
                <a:rPr lang="uk-UA" sz="1400" b="1" i="1" dirty="0"/>
                <a:t>поштових</a:t>
              </a:r>
              <a:r>
                <a:rPr lang="uk-UA" sz="1400" i="1" dirty="0"/>
                <a:t> скриньок</a:t>
              </a:r>
              <a:endParaRPr lang="uk-UA" sz="1400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1607151" y="4102350"/>
              <a:ext cx="412531" cy="41253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1761124" y="4638932"/>
              <a:ext cx="5475172" cy="371278"/>
            </a:xfrm>
            <a:custGeom>
              <a:avLst/>
              <a:gdLst>
                <a:gd name="connsiteX0" fmla="*/ 0 w 7042120"/>
                <a:gd name="connsiteY0" fmla="*/ 0 h 330025"/>
                <a:gd name="connsiteX1" fmla="*/ 7042120 w 7042120"/>
                <a:gd name="connsiteY1" fmla="*/ 0 h 330025"/>
                <a:gd name="connsiteX2" fmla="*/ 7042120 w 7042120"/>
                <a:gd name="connsiteY2" fmla="*/ 330025 h 330025"/>
                <a:gd name="connsiteX3" fmla="*/ 0 w 7042120"/>
                <a:gd name="connsiteY3" fmla="*/ 330025 h 330025"/>
                <a:gd name="connsiteX4" fmla="*/ 0 w 7042120"/>
                <a:gd name="connsiteY4" fmla="*/ 0 h 33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42120" h="330025">
                  <a:moveTo>
                    <a:pt x="0" y="0"/>
                  </a:moveTo>
                  <a:lnTo>
                    <a:pt x="7042120" y="0"/>
                  </a:lnTo>
                  <a:lnTo>
                    <a:pt x="7042120" y="330025"/>
                  </a:lnTo>
                  <a:lnTo>
                    <a:pt x="0" y="3300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2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958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i="1" dirty="0"/>
                <a:t>розміщення </a:t>
              </a:r>
              <a:r>
                <a:rPr lang="uk-UA" sz="1400" b="1" i="1" dirty="0"/>
                <a:t>устаткування</a:t>
              </a:r>
              <a:r>
                <a:rPr lang="uk-UA" sz="1400" i="1" dirty="0"/>
                <a:t> клієнта на «території» провайдера</a:t>
              </a:r>
              <a:endParaRPr lang="uk-UA" sz="1400" dirty="0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1554858" y="4597679"/>
              <a:ext cx="412531" cy="41253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2976513"/>
                <a:satOff val="17933"/>
                <a:lumOff val="143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Полилиния 21"/>
            <p:cNvSpPr/>
            <p:nvPr/>
          </p:nvSpPr>
          <p:spPr>
            <a:xfrm>
              <a:off x="1597346" y="5133897"/>
              <a:ext cx="5006158" cy="330025"/>
            </a:xfrm>
            <a:custGeom>
              <a:avLst/>
              <a:gdLst>
                <a:gd name="connsiteX0" fmla="*/ 0 w 7205898"/>
                <a:gd name="connsiteY0" fmla="*/ 0 h 330025"/>
                <a:gd name="connsiteX1" fmla="*/ 7205898 w 7205898"/>
                <a:gd name="connsiteY1" fmla="*/ 0 h 330025"/>
                <a:gd name="connsiteX2" fmla="*/ 7205898 w 7205898"/>
                <a:gd name="connsiteY2" fmla="*/ 330025 h 330025"/>
                <a:gd name="connsiteX3" fmla="*/ 0 w 7205898"/>
                <a:gd name="connsiteY3" fmla="*/ 330025 h 330025"/>
                <a:gd name="connsiteX4" fmla="*/ 0 w 7205898"/>
                <a:gd name="connsiteY4" fmla="*/ 0 h 33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898" h="330025">
                  <a:moveTo>
                    <a:pt x="0" y="0"/>
                  </a:moveTo>
                  <a:lnTo>
                    <a:pt x="7205898" y="0"/>
                  </a:lnTo>
                  <a:lnTo>
                    <a:pt x="7205898" y="330025"/>
                  </a:lnTo>
                  <a:lnTo>
                    <a:pt x="0" y="3300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720641"/>
                <a:satOff val="22416"/>
                <a:lumOff val="1797"/>
                <a:alphaOff val="0"/>
              </a:schemeClr>
            </a:fillRef>
            <a:effectRef idx="2">
              <a:schemeClr val="accent4">
                <a:hueOff val="-3720641"/>
                <a:satOff val="22416"/>
                <a:lumOff val="17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958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i="1" dirty="0"/>
                <a:t>оренда</a:t>
              </a:r>
              <a:r>
                <a:rPr lang="uk-UA" sz="1400" i="1" dirty="0"/>
                <a:t> виділених та віртуальних серверів</a:t>
              </a:r>
              <a:endParaRPr lang="uk-UA" sz="1400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391080" y="5092644"/>
              <a:ext cx="412531" cy="41253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3720641"/>
                <a:satOff val="22416"/>
                <a:lumOff val="179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1298478" y="5629226"/>
              <a:ext cx="4698389" cy="330025"/>
            </a:xfrm>
            <a:custGeom>
              <a:avLst/>
              <a:gdLst>
                <a:gd name="connsiteX0" fmla="*/ 0 w 7504765"/>
                <a:gd name="connsiteY0" fmla="*/ 0 h 330025"/>
                <a:gd name="connsiteX1" fmla="*/ 7504765 w 7504765"/>
                <a:gd name="connsiteY1" fmla="*/ 0 h 330025"/>
                <a:gd name="connsiteX2" fmla="*/ 7504765 w 7504765"/>
                <a:gd name="connsiteY2" fmla="*/ 330025 h 330025"/>
                <a:gd name="connsiteX3" fmla="*/ 0 w 7504765"/>
                <a:gd name="connsiteY3" fmla="*/ 330025 h 330025"/>
                <a:gd name="connsiteX4" fmla="*/ 0 w 7504765"/>
                <a:gd name="connsiteY4" fmla="*/ 0 h 33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4765" h="330025">
                  <a:moveTo>
                    <a:pt x="0" y="0"/>
                  </a:moveTo>
                  <a:lnTo>
                    <a:pt x="7504765" y="0"/>
                  </a:lnTo>
                  <a:lnTo>
                    <a:pt x="7504765" y="330025"/>
                  </a:lnTo>
                  <a:lnTo>
                    <a:pt x="0" y="330025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1958" tIns="35560" rIns="35560" bIns="35560" numCol="1" spcCol="1270" anchor="ctr" anchorCtr="0">
              <a:noAutofit/>
            </a:bodyPr>
            <a:lstStyle/>
            <a:p>
              <a:pPr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i="1" dirty="0"/>
                <a:t>резервування</a:t>
              </a:r>
              <a:r>
                <a:rPr lang="uk-UA" sz="1400" i="1" dirty="0"/>
                <a:t> </a:t>
              </a:r>
              <a:r>
                <a:rPr lang="uk-UA" sz="1400" b="1" i="1" dirty="0"/>
                <a:t>даних</a:t>
              </a:r>
              <a:r>
                <a:rPr lang="uk-UA" sz="1400" i="1" dirty="0"/>
                <a:t> тощо</a:t>
              </a:r>
              <a:endParaRPr lang="uk-UA" sz="1400" dirty="0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1092212" y="5587973"/>
              <a:ext cx="412531" cy="412531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026" name="Picture 2" descr="Результат пошуку зображень за запитом &quot;інтернет провайдери луцьк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188" y="2522950"/>
            <a:ext cx="943411" cy="94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в’язане зображенн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896" y="5055219"/>
            <a:ext cx="2118187" cy="114382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інтернет провайдери луцька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62" y="4102351"/>
            <a:ext cx="1550138" cy="10315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езультат пошуку зображень за запитом &quot;кодування інформації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561159"/>
            <a:ext cx="3168352" cy="264795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5015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5231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2935" y="753137"/>
            <a:ext cx="8986131" cy="5455973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pic>
        <p:nvPicPr>
          <p:cNvPr id="7169" name="Picture 2" descr="Результат пошуку зображень за запитом &quot;інформаційні революції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49" y="4422374"/>
            <a:ext cx="2705718" cy="180483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756438" y="96185"/>
            <a:ext cx="7155986" cy="510778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Комп'ютерні мережі</a:t>
            </a:r>
          </a:p>
        </p:txBody>
      </p:sp>
      <p:sp>
        <p:nvSpPr>
          <p:cNvPr id="43" name="Блок-схема: знак завершения 42"/>
          <p:cNvSpPr/>
          <p:nvPr/>
        </p:nvSpPr>
        <p:spPr>
          <a:xfrm>
            <a:off x="2756439" y="731651"/>
            <a:ext cx="6579921" cy="822305"/>
          </a:xfrm>
          <a:prstGeom prst="flowChartTerminator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i="1" dirty="0"/>
              <a:t>Під’єднання до Інтернету</a:t>
            </a:r>
            <a:endParaRPr lang="uk-UA" sz="3200" b="1" dirty="0"/>
          </a:p>
        </p:txBody>
      </p:sp>
      <p:pic>
        <p:nvPicPr>
          <p:cNvPr id="45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897280"/>
            <a:ext cx="427995" cy="4279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Результат пошуку зображень за запитом &quot;кнопк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929109"/>
            <a:ext cx="427995" cy="4279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Выноска со стрелкой вниз 10"/>
          <p:cNvSpPr/>
          <p:nvPr/>
        </p:nvSpPr>
        <p:spPr>
          <a:xfrm>
            <a:off x="1775521" y="1646789"/>
            <a:ext cx="8600078" cy="565785"/>
          </a:xfrm>
          <a:prstGeom prst="downArrowCallout">
            <a:avLst>
              <a:gd name="adj1" fmla="val 25000"/>
              <a:gd name="adj2" fmla="val 676289"/>
              <a:gd name="adj3" fmla="val 25000"/>
              <a:gd name="adj4" fmla="val 6497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Фактори вибору провайдера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726177" y="2636912"/>
            <a:ext cx="1225868" cy="2952328"/>
          </a:xfrm>
          <a:prstGeom prst="rightArrowCallout">
            <a:avLst>
              <a:gd name="adj1" fmla="val 25000"/>
              <a:gd name="adj2" fmla="val 114065"/>
              <a:gd name="adj3" fmla="val 30566"/>
              <a:gd name="adj4" fmla="val 6497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lvl="0" algn="ctr">
              <a:defRPr/>
            </a:pPr>
            <a:r>
              <a:rPr lang="uk-UA" sz="2000" b="1" dirty="0"/>
              <a:t>Послуги</a:t>
            </a:r>
            <a:r>
              <a:rPr lang="uk-UA" sz="2000" dirty="0"/>
              <a:t> </a:t>
            </a:r>
            <a:r>
              <a:rPr lang="uk-UA" sz="2000" dirty="0" err="1"/>
              <a:t>інтернет-провайдера</a:t>
            </a:r>
            <a:endParaRPr lang="uk-UA" sz="2000" b="1" kern="0" dirty="0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853930" y="1454633"/>
            <a:ext cx="12177306" cy="5268210"/>
            <a:chOff x="-3377930" y="1454633"/>
            <a:chExt cx="12177306" cy="5268210"/>
          </a:xfrm>
        </p:grpSpPr>
        <p:sp>
          <p:nvSpPr>
            <p:cNvPr id="5" name="Арка 4"/>
            <p:cNvSpPr/>
            <p:nvPr/>
          </p:nvSpPr>
          <p:spPr>
            <a:xfrm>
              <a:off x="-3377930" y="1454633"/>
              <a:ext cx="5268210" cy="5268210"/>
            </a:xfrm>
            <a:prstGeom prst="blockArc">
              <a:avLst>
                <a:gd name="adj1" fmla="val 18900000"/>
                <a:gd name="adj2" fmla="val 2700000"/>
                <a:gd name="adj3" fmla="val 410"/>
              </a:avLst>
            </a:prstGeom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Полилиния 5"/>
            <p:cNvSpPr/>
            <p:nvPr/>
          </p:nvSpPr>
          <p:spPr>
            <a:xfrm>
              <a:off x="1318018" y="2310684"/>
              <a:ext cx="5069462" cy="355501"/>
            </a:xfrm>
            <a:custGeom>
              <a:avLst/>
              <a:gdLst>
                <a:gd name="connsiteX0" fmla="*/ 0 w 7481358"/>
                <a:gd name="connsiteY0" fmla="*/ 0 h 355501"/>
                <a:gd name="connsiteX1" fmla="*/ 7481358 w 7481358"/>
                <a:gd name="connsiteY1" fmla="*/ 0 h 355501"/>
                <a:gd name="connsiteX2" fmla="*/ 7481358 w 7481358"/>
                <a:gd name="connsiteY2" fmla="*/ 355501 h 355501"/>
                <a:gd name="connsiteX3" fmla="*/ 0 w 7481358"/>
                <a:gd name="connsiteY3" fmla="*/ 355501 h 355501"/>
                <a:gd name="connsiteX4" fmla="*/ 0 w 7481358"/>
                <a:gd name="connsiteY4" fmla="*/ 0 h 35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1358" h="355501">
                  <a:moveTo>
                    <a:pt x="0" y="0"/>
                  </a:moveTo>
                  <a:lnTo>
                    <a:pt x="7481358" y="0"/>
                  </a:lnTo>
                  <a:lnTo>
                    <a:pt x="7481358" y="355501"/>
                  </a:lnTo>
                  <a:lnTo>
                    <a:pt x="0" y="3555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179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/>
                <a:t>пропускну здатність </a:t>
              </a:r>
              <a:r>
                <a:rPr lang="uk-UA" sz="1600" i="1" dirty="0"/>
                <a:t>каналу</a:t>
              </a:r>
              <a:endParaRPr lang="uk-UA" sz="1600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095830" y="2266247"/>
              <a:ext cx="444376" cy="44437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1639956" y="2844249"/>
              <a:ext cx="5380316" cy="353919"/>
            </a:xfrm>
            <a:custGeom>
              <a:avLst/>
              <a:gdLst>
                <a:gd name="connsiteX0" fmla="*/ 0 w 7159420"/>
                <a:gd name="connsiteY0" fmla="*/ 0 h 355501"/>
                <a:gd name="connsiteX1" fmla="*/ 7159420 w 7159420"/>
                <a:gd name="connsiteY1" fmla="*/ 0 h 355501"/>
                <a:gd name="connsiteX2" fmla="*/ 7159420 w 7159420"/>
                <a:gd name="connsiteY2" fmla="*/ 355501 h 355501"/>
                <a:gd name="connsiteX3" fmla="*/ 0 w 7159420"/>
                <a:gd name="connsiteY3" fmla="*/ 355501 h 355501"/>
                <a:gd name="connsiteX4" fmla="*/ 0 w 7159420"/>
                <a:gd name="connsiteY4" fmla="*/ 0 h 35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9420" h="355501">
                  <a:moveTo>
                    <a:pt x="0" y="0"/>
                  </a:moveTo>
                  <a:lnTo>
                    <a:pt x="7159420" y="0"/>
                  </a:lnTo>
                  <a:lnTo>
                    <a:pt x="7159420" y="355501"/>
                  </a:lnTo>
                  <a:lnTo>
                    <a:pt x="0" y="3555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744128"/>
                <a:satOff val="4483"/>
                <a:lumOff val="359"/>
                <a:alphaOff val="0"/>
              </a:schemeClr>
            </a:fillRef>
            <a:effectRef idx="2">
              <a:schemeClr val="accent4">
                <a:hueOff val="-744128"/>
                <a:satOff val="4483"/>
                <a:lumOff val="3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179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/>
                <a:t>ціну</a:t>
              </a:r>
              <a:r>
                <a:rPr lang="uk-UA" sz="1600" i="1" dirty="0"/>
                <a:t> підключення, щомісячну абонентську плату</a:t>
              </a:r>
              <a:endParaRPr lang="uk-UA" sz="1600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417768" y="2799811"/>
              <a:ext cx="444376" cy="44437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744128"/>
                <a:satOff val="4483"/>
                <a:lumOff val="35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1816376" y="3377423"/>
              <a:ext cx="5847915" cy="399938"/>
            </a:xfrm>
            <a:custGeom>
              <a:avLst/>
              <a:gdLst>
                <a:gd name="connsiteX0" fmla="*/ 0 w 6982999"/>
                <a:gd name="connsiteY0" fmla="*/ 0 h 355501"/>
                <a:gd name="connsiteX1" fmla="*/ 6982999 w 6982999"/>
                <a:gd name="connsiteY1" fmla="*/ 0 h 355501"/>
                <a:gd name="connsiteX2" fmla="*/ 6982999 w 6982999"/>
                <a:gd name="connsiteY2" fmla="*/ 355501 h 355501"/>
                <a:gd name="connsiteX3" fmla="*/ 0 w 6982999"/>
                <a:gd name="connsiteY3" fmla="*/ 355501 h 355501"/>
                <a:gd name="connsiteX4" fmla="*/ 0 w 6982999"/>
                <a:gd name="connsiteY4" fmla="*/ 0 h 35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2999" h="355501">
                  <a:moveTo>
                    <a:pt x="0" y="0"/>
                  </a:moveTo>
                  <a:lnTo>
                    <a:pt x="6982999" y="0"/>
                  </a:lnTo>
                  <a:lnTo>
                    <a:pt x="6982999" y="355501"/>
                  </a:lnTo>
                  <a:lnTo>
                    <a:pt x="0" y="3555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1488257"/>
                <a:satOff val="8966"/>
                <a:lumOff val="719"/>
                <a:alphaOff val="0"/>
              </a:schemeClr>
            </a:fillRef>
            <a:effectRef idx="2">
              <a:schemeClr val="accent4">
                <a:hueOff val="-1488257"/>
                <a:satOff val="8966"/>
                <a:lumOff val="71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179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/>
                <a:t>якість</a:t>
              </a:r>
              <a:r>
                <a:rPr lang="uk-UA" sz="1600" i="1" dirty="0"/>
                <a:t> каналів</a:t>
              </a:r>
              <a:endParaRPr lang="uk-UA" sz="160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94188" y="3332985"/>
              <a:ext cx="444376" cy="44437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1488257"/>
                <a:satOff val="8966"/>
                <a:lumOff val="719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872706" y="3910987"/>
              <a:ext cx="6926670" cy="355501"/>
            </a:xfrm>
            <a:custGeom>
              <a:avLst/>
              <a:gdLst>
                <a:gd name="connsiteX0" fmla="*/ 0 w 6926670"/>
                <a:gd name="connsiteY0" fmla="*/ 0 h 355501"/>
                <a:gd name="connsiteX1" fmla="*/ 6926670 w 6926670"/>
                <a:gd name="connsiteY1" fmla="*/ 0 h 355501"/>
                <a:gd name="connsiteX2" fmla="*/ 6926670 w 6926670"/>
                <a:gd name="connsiteY2" fmla="*/ 355501 h 355501"/>
                <a:gd name="connsiteX3" fmla="*/ 0 w 6926670"/>
                <a:gd name="connsiteY3" fmla="*/ 355501 h 355501"/>
                <a:gd name="connsiteX4" fmla="*/ 0 w 6926670"/>
                <a:gd name="connsiteY4" fmla="*/ 0 h 35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6670" h="355501">
                  <a:moveTo>
                    <a:pt x="0" y="0"/>
                  </a:moveTo>
                  <a:lnTo>
                    <a:pt x="6926670" y="0"/>
                  </a:lnTo>
                  <a:lnTo>
                    <a:pt x="6926670" y="355501"/>
                  </a:lnTo>
                  <a:lnTo>
                    <a:pt x="0" y="3555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232385"/>
                <a:satOff val="13449"/>
                <a:lumOff val="1078"/>
                <a:alphaOff val="0"/>
              </a:schemeClr>
            </a:fillRef>
            <a:effectRef idx="2">
              <a:schemeClr val="accent4">
                <a:hueOff val="-2232385"/>
                <a:satOff val="13449"/>
                <a:lumOff val="107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179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i="1" dirty="0"/>
                <a:t>постійне </a:t>
              </a:r>
              <a:r>
                <a:rPr lang="uk-UA" sz="1600" b="1" i="1" dirty="0"/>
                <a:t>з’єднання</a:t>
              </a:r>
              <a:r>
                <a:rPr lang="uk-UA" sz="1600" i="1" dirty="0"/>
                <a:t> через виділений канал зв’язку</a:t>
              </a:r>
              <a:endParaRPr lang="uk-UA" sz="1600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1650518" y="3866549"/>
              <a:ext cx="444376" cy="44437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2232385"/>
                <a:satOff val="13449"/>
                <a:lumOff val="1078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1816376" y="4444552"/>
              <a:ext cx="5847915" cy="355501"/>
            </a:xfrm>
            <a:custGeom>
              <a:avLst/>
              <a:gdLst>
                <a:gd name="connsiteX0" fmla="*/ 0 w 6982999"/>
                <a:gd name="connsiteY0" fmla="*/ 0 h 355501"/>
                <a:gd name="connsiteX1" fmla="*/ 6982999 w 6982999"/>
                <a:gd name="connsiteY1" fmla="*/ 0 h 355501"/>
                <a:gd name="connsiteX2" fmla="*/ 6982999 w 6982999"/>
                <a:gd name="connsiteY2" fmla="*/ 355501 h 355501"/>
                <a:gd name="connsiteX3" fmla="*/ 0 w 6982999"/>
                <a:gd name="connsiteY3" fmla="*/ 355501 h 355501"/>
                <a:gd name="connsiteX4" fmla="*/ 0 w 6982999"/>
                <a:gd name="connsiteY4" fmla="*/ 0 h 35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2999" h="355501">
                  <a:moveTo>
                    <a:pt x="0" y="0"/>
                  </a:moveTo>
                  <a:lnTo>
                    <a:pt x="6982999" y="0"/>
                  </a:lnTo>
                  <a:lnTo>
                    <a:pt x="6982999" y="355501"/>
                  </a:lnTo>
                  <a:lnTo>
                    <a:pt x="0" y="3555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2976513"/>
                <a:satOff val="17933"/>
                <a:lumOff val="1437"/>
                <a:alphaOff val="0"/>
              </a:schemeClr>
            </a:fillRef>
            <a:effectRef idx="2">
              <a:schemeClr val="accent4">
                <a:hueOff val="-2976513"/>
                <a:satOff val="17933"/>
                <a:lumOff val="143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179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/>
                <a:t>підключення</a:t>
              </a:r>
              <a:r>
                <a:rPr lang="uk-UA" sz="1600" i="1" dirty="0"/>
                <a:t> до телефонної лінії</a:t>
              </a:r>
              <a:endParaRPr lang="uk-UA" sz="1600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1594188" y="4400114"/>
              <a:ext cx="444376" cy="44437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2976513"/>
                <a:satOff val="17933"/>
                <a:lumOff val="143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1639956" y="4977726"/>
              <a:ext cx="5380316" cy="347064"/>
            </a:xfrm>
            <a:custGeom>
              <a:avLst/>
              <a:gdLst>
                <a:gd name="connsiteX0" fmla="*/ 0 w 7159420"/>
                <a:gd name="connsiteY0" fmla="*/ 0 h 355501"/>
                <a:gd name="connsiteX1" fmla="*/ 7159420 w 7159420"/>
                <a:gd name="connsiteY1" fmla="*/ 0 h 355501"/>
                <a:gd name="connsiteX2" fmla="*/ 7159420 w 7159420"/>
                <a:gd name="connsiteY2" fmla="*/ 355501 h 355501"/>
                <a:gd name="connsiteX3" fmla="*/ 0 w 7159420"/>
                <a:gd name="connsiteY3" fmla="*/ 355501 h 355501"/>
                <a:gd name="connsiteX4" fmla="*/ 0 w 7159420"/>
                <a:gd name="connsiteY4" fmla="*/ 0 h 35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59420" h="355501">
                  <a:moveTo>
                    <a:pt x="0" y="0"/>
                  </a:moveTo>
                  <a:lnTo>
                    <a:pt x="7159420" y="0"/>
                  </a:lnTo>
                  <a:lnTo>
                    <a:pt x="7159420" y="355501"/>
                  </a:lnTo>
                  <a:lnTo>
                    <a:pt x="0" y="3555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3720641"/>
                <a:satOff val="22416"/>
                <a:lumOff val="1797"/>
                <a:alphaOff val="0"/>
              </a:schemeClr>
            </a:fillRef>
            <a:effectRef idx="2">
              <a:schemeClr val="accent4">
                <a:hueOff val="-3720641"/>
                <a:satOff val="22416"/>
                <a:lumOff val="179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179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/>
                <a:t>доступ</a:t>
              </a:r>
              <a:r>
                <a:rPr lang="uk-UA" sz="1600" i="1" dirty="0"/>
                <a:t> до </a:t>
              </a:r>
              <a:r>
                <a:rPr lang="uk-UA" sz="1600" b="1" i="1" dirty="0"/>
                <a:t>кабельного</a:t>
              </a:r>
              <a:r>
                <a:rPr lang="uk-UA" sz="1600" i="1" dirty="0"/>
                <a:t> телебачення</a:t>
              </a:r>
              <a:endParaRPr lang="uk-UA" sz="1600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17768" y="4933287"/>
              <a:ext cx="444376" cy="44437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3720641"/>
                <a:satOff val="22416"/>
                <a:lumOff val="1797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Полилиния 23"/>
            <p:cNvSpPr/>
            <p:nvPr/>
          </p:nvSpPr>
          <p:spPr>
            <a:xfrm>
              <a:off x="1318018" y="5511290"/>
              <a:ext cx="5069462" cy="355501"/>
            </a:xfrm>
            <a:custGeom>
              <a:avLst/>
              <a:gdLst>
                <a:gd name="connsiteX0" fmla="*/ 0 w 7481358"/>
                <a:gd name="connsiteY0" fmla="*/ 0 h 355501"/>
                <a:gd name="connsiteX1" fmla="*/ 7481358 w 7481358"/>
                <a:gd name="connsiteY1" fmla="*/ 0 h 355501"/>
                <a:gd name="connsiteX2" fmla="*/ 7481358 w 7481358"/>
                <a:gd name="connsiteY2" fmla="*/ 355501 h 355501"/>
                <a:gd name="connsiteX3" fmla="*/ 0 w 7481358"/>
                <a:gd name="connsiteY3" fmla="*/ 355501 h 355501"/>
                <a:gd name="connsiteX4" fmla="*/ 0 w 7481358"/>
                <a:gd name="connsiteY4" fmla="*/ 0 h 35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81358" h="355501">
                  <a:moveTo>
                    <a:pt x="0" y="0"/>
                  </a:moveTo>
                  <a:lnTo>
                    <a:pt x="7481358" y="0"/>
                  </a:lnTo>
                  <a:lnTo>
                    <a:pt x="7481358" y="355501"/>
                  </a:lnTo>
                  <a:lnTo>
                    <a:pt x="0" y="355501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2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2179" tIns="40640" rIns="40640" bIns="40640" numCol="1" spcCol="1270" anchor="ctr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600" b="1" i="1" dirty="0"/>
                <a:t>доступ</a:t>
              </a:r>
              <a:r>
                <a:rPr lang="uk-UA" sz="1600" i="1" dirty="0"/>
                <a:t> засобами </a:t>
              </a:r>
              <a:r>
                <a:rPr lang="uk-UA" sz="1600" b="1" i="1" dirty="0"/>
                <a:t>безкабельних</a:t>
              </a:r>
              <a:r>
                <a:rPr lang="uk-UA" sz="1600" i="1" dirty="0"/>
                <a:t> каналів зв’язку</a:t>
              </a:r>
              <a:endParaRPr lang="uk-UA" sz="1600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095830" y="5466852"/>
              <a:ext cx="444376" cy="44437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4">
                <a:hueOff val="-4464770"/>
                <a:satOff val="26899"/>
                <a:lumOff val="2156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0" name="Picture 2" descr="Результат пошуку зображень за запитом &quot;інтернет провайдери луцьк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78" y="2266247"/>
            <a:ext cx="1511020" cy="97485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в’язане зображенн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727" y="4933288"/>
            <a:ext cx="1328514" cy="9151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7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746025" y="154947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55566" y="440591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Мережеві протоколи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текст підказки">
            <a:extLst>
              <a:ext uri="{FF2B5EF4-FFF2-40B4-BE49-F238E27FC236}">
                <a16:creationId xmlns:a16="http://schemas.microsoft.com/office/drawing/2014/main" id="{DBF6841B-74BA-47FE-A648-8D5E60A12563}"/>
              </a:ext>
            </a:extLst>
          </p:cNvPr>
          <p:cNvSpPr txBox="1">
            <a:spLocks/>
          </p:cNvSpPr>
          <p:nvPr/>
        </p:nvSpPr>
        <p:spPr>
          <a:xfrm>
            <a:off x="1193354" y="1280515"/>
            <a:ext cx="10640837" cy="89997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000" b="1" dirty="0" err="1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Мережевий</a:t>
            </a:r>
            <a:r>
              <a:rPr lang="ru-RU" sz="20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протокол 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набір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правил, за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якими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здійснюється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обмін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даними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комп'ютерами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пристроями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підключені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мережі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та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різними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мережами.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8D09C0E-34A9-4901-B32C-8B5A15D4D81D}"/>
              </a:ext>
            </a:extLst>
          </p:cNvPr>
          <p:cNvSpPr/>
          <p:nvPr/>
        </p:nvSpPr>
        <p:spPr>
          <a:xfrm>
            <a:off x="1155106" y="2226946"/>
            <a:ext cx="102526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Дані, що передаються мережею, розбивають на невеликі пакети (частини початкового повідомлення) та доповнюють даними комп'ютера-одержувача. Кожен пакет передається каналом зв'язку окремо. </a:t>
            </a:r>
          </a:p>
        </p:txBody>
      </p:sp>
      <p:pic>
        <p:nvPicPr>
          <p:cNvPr id="12292" name="Picture 4" descr="Результат пошуку зображень за запитом &quot;протоколи передавання даних&quot;">
            <a:extLst>
              <a:ext uri="{FF2B5EF4-FFF2-40B4-BE49-F238E27FC236}">
                <a16:creationId xmlns:a16="http://schemas.microsoft.com/office/drawing/2014/main" id="{7B8DDD39-3FE6-4D3F-8EC8-1E4DA6AAF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18923" r="5403" b="6425"/>
          <a:stretch/>
        </p:blipFill>
        <p:spPr bwMode="auto">
          <a:xfrm>
            <a:off x="3040969" y="3444721"/>
            <a:ext cx="6116381" cy="280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Поняття комп’ютерної мережі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кнопка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B692DD-3083-49CB-AF47-C393B6FE4A6A}"/>
              </a:ext>
            </a:extLst>
          </p:cNvPr>
          <p:cNvSpPr/>
          <p:nvPr/>
        </p:nvSpPr>
        <p:spPr>
          <a:xfrm>
            <a:off x="114272" y="2897171"/>
            <a:ext cx="571504" cy="571504"/>
          </a:xfrm>
          <a:prstGeom prst="actionButtonBlank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!</a:t>
            </a:r>
          </a:p>
        </p:txBody>
      </p:sp>
      <p:sp>
        <p:nvSpPr>
          <p:cNvPr id="12" name="текст підказки">
            <a:extLst>
              <a:ext uri="{FF2B5EF4-FFF2-40B4-BE49-F238E27FC236}">
                <a16:creationId xmlns:a16="http://schemas.microsoft.com/office/drawing/2014/main" id="{2A36CCC5-C86F-4EF2-9F16-3A0B978C4B33}"/>
              </a:ext>
            </a:extLst>
          </p:cNvPr>
          <p:cNvSpPr txBox="1">
            <a:spLocks/>
          </p:cNvSpPr>
          <p:nvPr/>
        </p:nvSpPr>
        <p:spPr>
          <a:xfrm>
            <a:off x="1193354" y="1280514"/>
            <a:ext cx="10640837" cy="45653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indent="357188">
              <a:spcBef>
                <a:spcPct val="20000"/>
              </a:spcBef>
              <a:defRPr/>
            </a:pPr>
            <a:r>
              <a:rPr lang="ru-RU" sz="2000" b="1" dirty="0" err="1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Комп'ютерна</a:t>
            </a:r>
            <a:r>
              <a:rPr lang="ru-RU" sz="20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мережа 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сукупність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двох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або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більше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комп'ютерів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зв'язаних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каналами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передачі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інформації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Результат пошуку зображень за запитом &quot;комп'ютерна мережа&quot;">
            <a:extLst>
              <a:ext uri="{FF2B5EF4-FFF2-40B4-BE49-F238E27FC236}">
                <a16:creationId xmlns:a16="http://schemas.microsoft.com/office/drawing/2014/main" id="{FE9D8611-AE69-4E85-AAE7-5C657A2F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267" y="1878191"/>
            <a:ext cx="7098323" cy="4258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55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Мережеві протоколи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DA7D97-F1BE-4DD8-A0FA-8A5B42E33E22}"/>
              </a:ext>
            </a:extLst>
          </p:cNvPr>
          <p:cNvSpPr txBox="1">
            <a:spLocks noChangeArrowheads="1"/>
          </p:cNvSpPr>
          <p:nvPr/>
        </p:nvSpPr>
        <p:spPr>
          <a:xfrm>
            <a:off x="1579177" y="2923329"/>
            <a:ext cx="94983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 (Transfer Control Protocol)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 управління передачами – основний транспортний протокол;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uk-UA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F957A59-7DA8-48D2-99E2-BE64152DD69D}"/>
              </a:ext>
            </a:extLst>
          </p:cNvPr>
          <p:cNvSpPr/>
          <p:nvPr/>
        </p:nvSpPr>
        <p:spPr>
          <a:xfrm>
            <a:off x="1351359" y="1243696"/>
            <a:ext cx="104828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i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розбиття даних на пакети, їх доставки до адресата й об'єднання пакетів у єдине ціле визначає протокол </a:t>
            </a:r>
            <a:r>
              <a:rPr lang="en-US" sz="2000" i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 (</a:t>
            </a:r>
            <a:r>
              <a:rPr lang="uk-UA" sz="2000" i="1" kern="0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англ</a:t>
            </a:r>
            <a:r>
              <a:rPr lang="uk-UA" sz="2000" i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i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Transmission Control Protocol — </a:t>
            </a:r>
            <a:r>
              <a:rPr lang="uk-UA" sz="2000" i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 контролю передавання). 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i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Пересилання пакетів між комп'ютерами здійснюється на основі протоколу </a:t>
            </a:r>
            <a:r>
              <a:rPr lang="en-US" sz="2000" i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 (</a:t>
            </a:r>
            <a:r>
              <a:rPr lang="uk-UA" sz="2000" i="1" kern="0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англ</a:t>
            </a:r>
            <a:r>
              <a:rPr lang="uk-UA" sz="2000" i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i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Internet Protocol — </a:t>
            </a:r>
            <a:r>
              <a:rPr lang="uk-UA" sz="2000" i="1" kern="0" dirty="0" err="1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міжмережевий</a:t>
            </a:r>
            <a:r>
              <a:rPr lang="uk-UA" sz="2000" i="1" kern="0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протокол).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C1C59FBF-F1CE-430E-BA47-8D29C5A65902}"/>
              </a:ext>
            </a:extLst>
          </p:cNvPr>
          <p:cNvSpPr txBox="1">
            <a:spLocks noChangeArrowheads="1"/>
          </p:cNvSpPr>
          <p:nvPr/>
        </p:nvSpPr>
        <p:spPr>
          <a:xfrm>
            <a:off x="1580314" y="5489446"/>
            <a:ext cx="9498350" cy="86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2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IP (Internet Protocol) </a:t>
            </a:r>
            <a:r>
              <a:rPr lang="en-US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uk-UA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 взаємодії мереж, що передбачає наявність своєї унікальної ІР-адреси у кожного комп'ютера, підключеного до мережі.</a:t>
            </a:r>
            <a:endParaRPr lang="ru-RU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Результат пошуку зображень за запитом &quot;IP протокол&quot;">
            <a:extLst>
              <a:ext uri="{FF2B5EF4-FFF2-40B4-BE49-F238E27FC236}">
                <a16:creationId xmlns:a16="http://schemas.microsoft.com/office/drawing/2014/main" id="{66705E57-E16A-44E0-968D-DAE607363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22407" r="15000" b="16725"/>
          <a:stretch/>
        </p:blipFill>
        <p:spPr bwMode="auto">
          <a:xfrm>
            <a:off x="3908474" y="3539704"/>
            <a:ext cx="4375052" cy="191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89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Розглянемо такі питання: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20" name="Picture 4" descr="Результат пошуку зображень за запитом &quot;протоколи передавання даних&quot;">
            <a:extLst>
              <a:ext uri="{FF2B5EF4-FFF2-40B4-BE49-F238E27FC236}">
                <a16:creationId xmlns:a16="http://schemas.microsoft.com/office/drawing/2014/main" id="{208EF277-D0EF-48CC-BCBF-DFCD317F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066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4" y="1106797"/>
            <a:ext cx="10411293" cy="467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2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ВИКОРИСТАНІ ДЖЕРЕЛА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1248285" y="6010580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2873" y="1280514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D0A22A09-EDD3-43DA-A0C7-5F86B28F2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3863864"/>
              </p:ext>
            </p:extLst>
          </p:nvPr>
        </p:nvGraphicFramePr>
        <p:xfrm>
          <a:off x="1216537" y="1243697"/>
          <a:ext cx="10361171" cy="218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791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93EC2-2019-458A-99F0-DC8E74E10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Проаналізуй </a:t>
            </a:r>
            <a:r>
              <a:rPr lang="uk-UA"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адресу </a:t>
            </a:r>
            <a:r>
              <a:rPr lang="ru-RU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вебсторінки</a:t>
            </a:r>
            <a:endParaRPr lang="ru-UA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83796-BE16-4CC0-8E0E-396C5FD5DFDB}"/>
              </a:ext>
            </a:extLst>
          </p:cNvPr>
          <p:cNvSpPr txBox="1"/>
          <p:nvPr/>
        </p:nvSpPr>
        <p:spPr>
          <a:xfrm>
            <a:off x="838200" y="2094407"/>
            <a:ext cx="1051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hlinkClick r:id="rId2"/>
              </a:rPr>
              <a:t>https://www.example.com/32menu.html</a:t>
            </a:r>
            <a:endParaRPr lang="ru-UA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F798BD-1AD1-417B-BCA5-B90EDB761662}"/>
              </a:ext>
            </a:extLst>
          </p:cNvPr>
          <p:cNvSpPr txBox="1"/>
          <p:nvPr/>
        </p:nvSpPr>
        <p:spPr>
          <a:xfrm>
            <a:off x="1212272" y="3267567"/>
            <a:ext cx="9767455" cy="2556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800" b="0" i="1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https</a:t>
            </a:r>
            <a:r>
              <a:rPr lang="ru-RU" sz="2800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— </a:t>
            </a:r>
            <a:r>
              <a:rPr lang="ru-RU" sz="2800" b="0" i="1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захищений</a:t>
            </a:r>
            <a:r>
              <a:rPr lang="ru-RU" sz="2800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протокол </a:t>
            </a:r>
            <a:r>
              <a:rPr lang="ru-RU" sz="2800" b="0" i="1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передавання</a:t>
            </a:r>
            <a:r>
              <a:rPr lang="ru-RU" sz="2800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0" i="1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гіпертексту</a:t>
            </a:r>
            <a:r>
              <a:rPr lang="ru-RU" sz="2800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;</a:t>
            </a:r>
            <a:br>
              <a:rPr lang="ru-RU" sz="2800" dirty="0"/>
            </a:br>
            <a:r>
              <a:rPr lang="ru-RU" sz="2800" b="0" i="1" u="none" strike="noStrike" dirty="0">
                <a:solidFill>
                  <a:srgbClr val="00AEEF"/>
                </a:solidFill>
                <a:effectLst/>
                <a:latin typeface="Open Sans" panose="020B0606030504020204" pitchFamily="34" charset="0"/>
                <a:hlinkClick r:id="rId3"/>
              </a:rPr>
              <a:t>www.example.com</a:t>
            </a:r>
            <a:r>
              <a:rPr lang="ru-RU" sz="2800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— </a:t>
            </a:r>
            <a:r>
              <a:rPr lang="ru-RU" sz="2800" b="0" i="1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доменне</a:t>
            </a:r>
            <a:r>
              <a:rPr lang="ru-RU" sz="2800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ru-RU" sz="2800" b="0" i="1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ім’я</a:t>
            </a:r>
            <a:r>
              <a:rPr lang="ru-RU" sz="2800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сервера;</a:t>
            </a:r>
            <a:br>
              <a:rPr lang="ru-RU" sz="2800" dirty="0"/>
            </a:br>
            <a:r>
              <a:rPr lang="ru-RU" sz="2800" b="0" i="1" u="none" strike="noStrike" dirty="0">
                <a:solidFill>
                  <a:srgbClr val="00AEEF"/>
                </a:solidFill>
                <a:effectLst/>
                <a:latin typeface="Open Sans" panose="020B0606030504020204" pitchFamily="34" charset="0"/>
                <a:hlinkClick r:id="rId4"/>
              </a:rPr>
              <a:t>32menu.html</a:t>
            </a:r>
            <a:r>
              <a:rPr lang="ru-RU" sz="2800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 — </a:t>
            </a:r>
            <a:r>
              <a:rPr lang="ru-RU" sz="2800" b="0" i="1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ім’я</a:t>
            </a:r>
            <a:r>
              <a:rPr lang="ru-RU" sz="2800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 файлу </a:t>
            </a:r>
            <a:r>
              <a:rPr lang="ru-RU" sz="2800" b="0" i="1" dirty="0" err="1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вебсторінки</a:t>
            </a:r>
            <a:r>
              <a:rPr lang="ru-RU" sz="2800" b="0" i="1" dirty="0">
                <a:solidFill>
                  <a:srgbClr val="4E4E3F"/>
                </a:solidFill>
                <a:effectLst/>
                <a:latin typeface="Open Sans" panose="020B0606030504020204" pitchFamily="34" charset="0"/>
              </a:rPr>
              <a:t>.</a:t>
            </a:r>
            <a:endParaRPr lang="ru-UA" sz="2800" dirty="0"/>
          </a:p>
        </p:txBody>
      </p:sp>
      <p:sp>
        <p:nvSpPr>
          <p:cNvPr id="7" name="Права фігурна дужка 6">
            <a:extLst>
              <a:ext uri="{FF2B5EF4-FFF2-40B4-BE49-F238E27FC236}">
                <a16:creationId xmlns:a16="http://schemas.microsoft.com/office/drawing/2014/main" id="{E6FB76CB-A851-40EC-A2AA-A6D7982C922C}"/>
              </a:ext>
            </a:extLst>
          </p:cNvPr>
          <p:cNvSpPr/>
          <p:nvPr/>
        </p:nvSpPr>
        <p:spPr>
          <a:xfrm rot="5400000">
            <a:off x="1958794" y="2290507"/>
            <a:ext cx="360000" cy="1506681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ава фігурна дужка 7">
            <a:extLst>
              <a:ext uri="{FF2B5EF4-FFF2-40B4-BE49-F238E27FC236}">
                <a16:creationId xmlns:a16="http://schemas.microsoft.com/office/drawing/2014/main" id="{F5D93DD9-6A73-4807-A25A-163684D296AA}"/>
              </a:ext>
            </a:extLst>
          </p:cNvPr>
          <p:cNvSpPr/>
          <p:nvPr/>
        </p:nvSpPr>
        <p:spPr>
          <a:xfrm rot="5400000">
            <a:off x="5167853" y="813265"/>
            <a:ext cx="360000" cy="4461163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ава фігурна дужка 8">
            <a:extLst>
              <a:ext uri="{FF2B5EF4-FFF2-40B4-BE49-F238E27FC236}">
                <a16:creationId xmlns:a16="http://schemas.microsoft.com/office/drawing/2014/main" id="{A230EE74-6A8B-42BC-8328-3298F4BB78FA}"/>
              </a:ext>
            </a:extLst>
          </p:cNvPr>
          <p:cNvSpPr/>
          <p:nvPr/>
        </p:nvSpPr>
        <p:spPr>
          <a:xfrm rot="5400000">
            <a:off x="9125057" y="1569704"/>
            <a:ext cx="360000" cy="300297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5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565702-8DB3-4044-962D-748B273EC013}"/>
              </a:ext>
            </a:extLst>
          </p:cNvPr>
          <p:cNvSpPr txBox="1"/>
          <p:nvPr/>
        </p:nvSpPr>
        <p:spPr>
          <a:xfrm>
            <a:off x="928254" y="570407"/>
            <a:ext cx="468283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UA" sz="2800" dirty="0">
                <a:hlinkClick r:id="rId2"/>
              </a:rPr>
              <a:t>https://www.kmu.gov.ua/</a:t>
            </a:r>
            <a:endParaRPr lang="uk-UA" sz="2800" dirty="0"/>
          </a:p>
          <a:p>
            <a:pPr marL="514350" indent="-514350">
              <a:buFont typeface="+mj-lt"/>
              <a:buAutoNum type="arabicPeriod"/>
            </a:pPr>
            <a:endParaRPr lang="uk-UA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hlinkClick r:id="rId3"/>
              </a:rPr>
              <a:t>https://www.znu.edu.ua/</a:t>
            </a:r>
            <a:r>
              <a:rPr lang="uk-UA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uk-UA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hlinkClick r:id="rId4"/>
              </a:rPr>
              <a:t>https://zp.tax.gov.ua/</a:t>
            </a:r>
            <a:r>
              <a:rPr lang="uk-UA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uk-UA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hlinkClick r:id="rId5"/>
              </a:rPr>
              <a:t>https://medinfo.zp.ua/ua/</a:t>
            </a:r>
            <a:r>
              <a:rPr lang="uk-UA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uk-UA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hlinkClick r:id="rId6"/>
              </a:rPr>
              <a:t>https://www.pfu.gov.ua/</a:t>
            </a:r>
            <a:r>
              <a:rPr lang="uk-UA" sz="28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uk-UA" sz="2800" dirty="0"/>
          </a:p>
          <a:p>
            <a:pPr marL="514350" indent="-514350">
              <a:buFont typeface="+mj-lt"/>
              <a:buAutoNum type="arabicPeriod"/>
            </a:pPr>
            <a:r>
              <a:rPr lang="uk-UA" sz="2800" dirty="0"/>
              <a:t> </a:t>
            </a:r>
            <a:r>
              <a:rPr lang="en-US" sz="2800" dirty="0">
                <a:hlinkClick r:id="rId7"/>
              </a:rPr>
              <a:t>https://www.un.org/en/</a:t>
            </a:r>
            <a:endParaRPr lang="uk-UA" sz="2800" dirty="0"/>
          </a:p>
          <a:p>
            <a:pPr marL="514350" indent="-514350">
              <a:buFont typeface="+mj-lt"/>
              <a:buAutoNum type="arabicPeriod"/>
            </a:pPr>
            <a:endParaRPr lang="uk-UA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hlinkClick r:id="rId8"/>
              </a:rPr>
              <a:t>https://www.icj-cij.org/</a:t>
            </a:r>
            <a:r>
              <a:rPr lang="uk-UA" sz="2800" dirty="0"/>
              <a:t> </a:t>
            </a:r>
            <a:endParaRPr lang="ru-UA" sz="2800" dirty="0"/>
          </a:p>
        </p:txBody>
      </p:sp>
    </p:spTree>
    <p:extLst>
      <p:ext uri="{BB962C8B-B14F-4D97-AF65-F5344CB8AC3E}">
        <p14:creationId xmlns:p14="http://schemas.microsoft.com/office/powerpoint/2010/main" val="395285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0999C-3E08-47CC-BDC4-E26377350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записи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наведених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 IP-адресами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комп’ютера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UA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8A52C0-FA65-40C6-90C2-76D39E0A7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80" y="2031421"/>
            <a:ext cx="10478173" cy="33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1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6337A-65B1-452C-85B8-CDA4C030C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записи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наведених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можуть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 IP-адресами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комп’ютера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мережі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F662BD-BD37-4984-979A-0A1506A1B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39" y="2373890"/>
            <a:ext cx="10172343" cy="21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7B238-A6CD-4817-974B-66B0AB93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Які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записи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серед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наведених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доменних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імен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комп’ютера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в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мережі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Інтернет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є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правильними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? 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7F2113-226E-4715-8F1F-98B9359DF0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17"/>
          <a:stretch/>
        </p:blipFill>
        <p:spPr>
          <a:xfrm>
            <a:off x="2893435" y="2014104"/>
            <a:ext cx="5553844" cy="19067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F1D6A4-3B2B-47C3-960E-84E107E1A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363"/>
          <a:stretch/>
        </p:blipFill>
        <p:spPr>
          <a:xfrm>
            <a:off x="2893435" y="4017818"/>
            <a:ext cx="5888488" cy="134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BA1C5-BFA8-4D3F-BC42-CF4AEAAA3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47348"/>
          </a:xfrm>
        </p:spPr>
        <p:txBody>
          <a:bodyPr>
            <a:normAutofit fontScale="90000"/>
          </a:bodyPr>
          <a:lstStyle/>
          <a:p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Запишіть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англійськими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літерами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(у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нижньому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регістрі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)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назву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домену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першого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рівня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який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присвоєно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державі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ru-RU" b="1" i="0" dirty="0" err="1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Україна</a:t>
            </a:r>
            <a:r>
              <a:rPr lang="ru-RU" b="1" i="0" dirty="0">
                <a:solidFill>
                  <a:srgbClr val="3591D1"/>
                </a:solidFill>
                <a:effectLst/>
                <a:latin typeface="Trebuchet MS" panose="020B0603020202020204" pitchFamily="34" charset="0"/>
              </a:rPr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886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Класифікація комп’ютерних мереж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Результат пошуку зображень за запитом &quot;класифікація компютерних мереж&quot;">
            <a:extLst>
              <a:ext uri="{FF2B5EF4-FFF2-40B4-BE49-F238E27FC236}">
                <a16:creationId xmlns:a16="http://schemas.microsoft.com/office/drawing/2014/main" id="{ACB36498-CD21-41CA-B42B-6B208076C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32" y="1017502"/>
            <a:ext cx="9529148" cy="476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Мережеві пристрої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A77606-0DE8-4F7C-8BEB-041F9CD9E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00808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35" y="988464"/>
            <a:ext cx="7638758" cy="54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Канали зв’язку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текст підказки">
            <a:extLst>
              <a:ext uri="{FF2B5EF4-FFF2-40B4-BE49-F238E27FC236}">
                <a16:creationId xmlns:a16="http://schemas.microsoft.com/office/drawing/2014/main" id="{D533601C-3DA4-454B-B1B0-2E6C3D864986}"/>
              </a:ext>
            </a:extLst>
          </p:cNvPr>
          <p:cNvSpPr txBox="1">
            <a:spLocks/>
          </p:cNvSpPr>
          <p:nvPr/>
        </p:nvSpPr>
        <p:spPr>
          <a:xfrm>
            <a:off x="1193354" y="1280514"/>
            <a:ext cx="10640837" cy="456539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 </a:t>
            </a:r>
            <a:r>
              <a:rPr lang="ru-RU" sz="2000" dirty="0" err="1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зв'язку</a:t>
            </a:r>
            <a:r>
              <a:rPr lang="ru-RU" sz="200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обладнання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допомогою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якого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здійснюється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з'єднання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комп'ютерів</a:t>
            </a:r>
            <a:r>
              <a:rPr lang="ru-RU" sz="200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 мережу.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00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D1C49F-EBD7-423E-A725-7D95B2380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00" b="99000" l="10000" r="90000">
                        <a14:foregroundMark x1="33000" y1="56333" x2="21800" y2="45000"/>
                        <a14:foregroundMark x1="21800" y1="45000" x2="12000" y2="40667"/>
                        <a14:foregroundMark x1="12000" y1="40667" x2="7800" y2="25333"/>
                        <a14:foregroundMark x1="7800" y1="25333" x2="15800" y2="13667"/>
                        <a14:foregroundMark x1="15800" y1="13667" x2="26600" y2="6333"/>
                        <a14:foregroundMark x1="26600" y1="6333" x2="39400" y2="5667"/>
                        <a14:foregroundMark x1="39400" y1="5667" x2="50000" y2="8333"/>
                        <a14:foregroundMark x1="50000" y1="8333" x2="41600" y2="29333"/>
                        <a14:foregroundMark x1="41600" y1="29333" x2="9400" y2="35333"/>
                        <a14:foregroundMark x1="9400" y1="35333" x2="47400" y2="16667"/>
                        <a14:foregroundMark x1="47400" y1="16667" x2="8400" y2="13333"/>
                        <a14:foregroundMark x1="8400" y1="13333" x2="37400" y2="13667"/>
                        <a14:foregroundMark x1="37400" y1="13667" x2="4600" y2="9000"/>
                        <a14:foregroundMark x1="4600" y1="9000" x2="40200" y2="4333"/>
                        <a14:foregroundMark x1="40200" y1="4333" x2="41400" y2="5000"/>
                        <a14:foregroundMark x1="48200" y1="32667" x2="49600" y2="47000"/>
                        <a14:foregroundMark x1="46200" y1="30333" x2="50200" y2="34667"/>
                        <a14:foregroundMark x1="60200" y1="86333" x2="51000" y2="79000"/>
                        <a14:foregroundMark x1="51000" y1="79000" x2="52400" y2="63000"/>
                        <a14:foregroundMark x1="52400" y1="63000" x2="61000" y2="54000"/>
                        <a14:foregroundMark x1="61000" y1="54000" x2="71200" y2="52333"/>
                        <a14:foregroundMark x1="71200" y1="52333" x2="80200" y2="65000"/>
                        <a14:foregroundMark x1="80200" y1="65000" x2="81600" y2="82667"/>
                        <a14:foregroundMark x1="81600" y1="82667" x2="84400" y2="46333"/>
                        <a14:foregroundMark x1="80200" y1="50000" x2="70200" y2="47667"/>
                        <a14:foregroundMark x1="70200" y1="47667" x2="60000" y2="52333"/>
                        <a14:foregroundMark x1="60000" y1="52333" x2="51600" y2="63333"/>
                        <a14:foregroundMark x1="51600" y1="63333" x2="51200" y2="79667"/>
                        <a14:foregroundMark x1="51200" y1="79667" x2="39600" y2="87667"/>
                        <a14:foregroundMark x1="39600" y1="87667" x2="30400" y2="81000"/>
                        <a14:foregroundMark x1="30400" y1="81000" x2="35800" y2="61667"/>
                        <a14:foregroundMark x1="36200" y1="67333" x2="31600" y2="83000"/>
                        <a14:foregroundMark x1="31600" y1="83000" x2="40200" y2="94667"/>
                        <a14:foregroundMark x1="40200" y1="94667" x2="60800" y2="89000"/>
                        <a14:foregroundMark x1="60800" y1="89000" x2="50800" y2="98000"/>
                        <a14:foregroundMark x1="50800" y1="98000" x2="39000" y2="99000"/>
                        <a14:foregroundMark x1="39000" y1="99000" x2="36400" y2="89333"/>
                        <a14:foregroundMark x1="55400" y1="59000" x2="64000" y2="45667"/>
                        <a14:foregroundMark x1="64000" y1="45667" x2="79600" y2="47667"/>
                        <a14:foregroundMark x1="70400" y1="45667" x2="58800" y2="48667"/>
                        <a14:foregroundMark x1="58800" y1="48667" x2="54000" y2="6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72" y="3340799"/>
            <a:ext cx="4899117" cy="2939469"/>
          </a:xfrm>
          <a:prstGeom prst="rect">
            <a:avLst/>
          </a:prstGeom>
        </p:spPr>
      </p:pic>
      <p:pic>
        <p:nvPicPr>
          <p:cNvPr id="13" name="Picture 2" descr="http://www.mygeekonsite.com/wp-content/uploads/2014/08/network_cabling.jpg">
            <a:extLst>
              <a:ext uri="{FF2B5EF4-FFF2-40B4-BE49-F238E27FC236}">
                <a16:creationId xmlns:a16="http://schemas.microsoft.com/office/drawing/2014/main" id="{DEBF1CDC-EF2E-452F-ADE0-84EED899C3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316" y="3579965"/>
            <a:ext cx="4994843" cy="283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370B83-6B2A-4CBB-9B9A-7D800A760BBF}"/>
              </a:ext>
            </a:extLst>
          </p:cNvPr>
          <p:cNvSpPr txBox="1"/>
          <p:nvPr/>
        </p:nvSpPr>
        <p:spPr>
          <a:xfrm>
            <a:off x="1229193" y="2110107"/>
            <a:ext cx="4417646" cy="107721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Кабельна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(дротовою) мережа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1090A1-B31E-44AA-81C7-1CD693FFF661}"/>
              </a:ext>
            </a:extLst>
          </p:cNvPr>
          <p:cNvSpPr txBox="1"/>
          <p:nvPr/>
        </p:nvSpPr>
        <p:spPr>
          <a:xfrm>
            <a:off x="7307005" y="2110107"/>
            <a:ext cx="4417646" cy="1077218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Бездротова (</a:t>
            </a:r>
            <a:r>
              <a:rPr lang="uk-UA" sz="32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3200" b="1" i="1" kern="0" dirty="0">
                <a:solidFill>
                  <a:srgbClr val="FFFFFF"/>
                </a:solidFill>
              </a:rPr>
              <a:t>. </a:t>
            </a:r>
            <a:r>
              <a:rPr lang="en-US" sz="3200" b="1" i="1" kern="0" dirty="0">
                <a:solidFill>
                  <a:srgbClr val="FFFFFF"/>
                </a:solidFill>
              </a:rPr>
              <a:t>W</a:t>
            </a:r>
            <a:r>
              <a:rPr lang="uk-UA" sz="3200" b="1" i="1" kern="0" dirty="0" err="1">
                <a:solidFill>
                  <a:srgbClr val="FFFFFF"/>
                </a:solidFill>
              </a:rPr>
              <a:t>ireless</a:t>
            </a:r>
            <a:r>
              <a:rPr lang="uk-UA" sz="3200" b="1" i="1" kern="0" dirty="0">
                <a:solidFill>
                  <a:srgbClr val="FFFFFF"/>
                </a:solidFill>
              </a:rPr>
              <a:t>) мережа</a:t>
            </a:r>
          </a:p>
        </p:txBody>
      </p:sp>
    </p:spTree>
    <p:extLst>
      <p:ext uri="{BB962C8B-B14F-4D97-AF65-F5344CB8AC3E}">
        <p14:creationId xmlns:p14="http://schemas.microsoft.com/office/powerpoint/2010/main" val="44859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41" name="номер розділу">
            <a:hlinkClick r:id="rId5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 5">
            <a:extLst>
              <a:ext uri="{FF2B5EF4-FFF2-40B4-BE49-F238E27FC236}">
                <a16:creationId xmlns:a16="http://schemas.microsoft.com/office/drawing/2014/main" id="{6B29CB40-03C1-46D8-92E5-B0D62BFE8B07}"/>
              </a:ext>
            </a:extLst>
          </p:cNvPr>
          <p:cNvSpPr/>
          <p:nvPr/>
        </p:nvSpPr>
        <p:spPr>
          <a:xfrm>
            <a:off x="1065175" y="1406769"/>
            <a:ext cx="4454134" cy="2588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Перші комп'ютерні мережі були побудовані на основі кабельного з'єднання. У них використовували для встановлення зв'язку між комп'ютерами існуючі </a:t>
            </a:r>
            <a:r>
              <a:rPr lang="uk-UA" sz="2400" b="1" i="1" kern="0" dirty="0">
                <a:solidFill>
                  <a:srgbClr val="FFFF00"/>
                </a:solidFill>
              </a:rPr>
              <a:t>телефонні дроти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" name="Прямокутник 6">
            <a:extLst>
              <a:ext uri="{FF2B5EF4-FFF2-40B4-BE49-F238E27FC236}">
                <a16:creationId xmlns:a16="http://schemas.microsoft.com/office/drawing/2014/main" id="{EB94E1F9-BB5F-4CEC-9802-0E3B0093DA09}"/>
              </a:ext>
            </a:extLst>
          </p:cNvPr>
          <p:cNvSpPr/>
          <p:nvPr/>
        </p:nvSpPr>
        <p:spPr>
          <a:xfrm>
            <a:off x="5648851" y="1422995"/>
            <a:ext cx="2936373" cy="2588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Більш надійний і швидкісний зв'язок забезпечують кабелі з оптичного волокна — </a:t>
            </a:r>
            <a:r>
              <a:rPr lang="uk-UA" sz="2400" b="1" i="1" kern="0" dirty="0">
                <a:solidFill>
                  <a:srgbClr val="FFFF00"/>
                </a:solidFill>
              </a:rPr>
              <a:t>оптоволоконні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4" name="Прямокутник 7">
            <a:extLst>
              <a:ext uri="{FF2B5EF4-FFF2-40B4-BE49-F238E27FC236}">
                <a16:creationId xmlns:a16="http://schemas.microsoft.com/office/drawing/2014/main" id="{EE4F9C32-A08E-44FC-965E-C540B4931E11}"/>
              </a:ext>
            </a:extLst>
          </p:cNvPr>
          <p:cNvSpPr/>
          <p:nvPr/>
        </p:nvSpPr>
        <p:spPr>
          <a:xfrm>
            <a:off x="8753014" y="1385669"/>
            <a:ext cx="2288880" cy="2588761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 локальних мережах застосовують інший вид кабелів — </a:t>
            </a:r>
            <a:r>
              <a:rPr lang="uk-UA" sz="2400" b="1" i="1" kern="0" dirty="0">
                <a:solidFill>
                  <a:srgbClr val="FFFF00"/>
                </a:solidFill>
              </a:rPr>
              <a:t>кручена пара</a:t>
            </a:r>
            <a:r>
              <a:rPr lang="uk-UA" sz="24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6" name="Picture 2" descr="Результат пошуку зображень за запитом &quot;телефонна лінія&quot;">
            <a:extLst>
              <a:ext uri="{FF2B5EF4-FFF2-40B4-BE49-F238E27FC236}">
                <a16:creationId xmlns:a16="http://schemas.microsoft.com/office/drawing/2014/main" id="{06792750-604B-4FB9-A0DA-E062D1541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352" y="4046712"/>
            <a:ext cx="2581943" cy="21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Результат пошуку зображень за запитом &quot;Оптоволоконний кабель&quot;">
            <a:extLst>
              <a:ext uri="{FF2B5EF4-FFF2-40B4-BE49-F238E27FC236}">
                <a16:creationId xmlns:a16="http://schemas.microsoft.com/office/drawing/2014/main" id="{8165979E-F7A5-4671-99F4-98889F838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" b="-1269"/>
          <a:stretch/>
        </p:blipFill>
        <p:spPr bwMode="auto">
          <a:xfrm>
            <a:off x="5752793" y="4434932"/>
            <a:ext cx="2818628" cy="15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olmi-connect.ru/userfiles/editor/large/2/14318_m0502091.jpg">
            <a:extLst>
              <a:ext uri="{FF2B5EF4-FFF2-40B4-BE49-F238E27FC236}">
                <a16:creationId xmlns:a16="http://schemas.microsoft.com/office/drawing/2014/main" id="{2441C130-1F81-4343-8A8F-0AA558EA3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8" t="20249" r="5953" b="18174"/>
          <a:stretch/>
        </p:blipFill>
        <p:spPr bwMode="auto">
          <a:xfrm rot="16200000">
            <a:off x="8525385" y="4716486"/>
            <a:ext cx="1690967" cy="7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Пов’язане зображення">
            <a:extLst>
              <a:ext uri="{FF2B5EF4-FFF2-40B4-BE49-F238E27FC236}">
                <a16:creationId xmlns:a16="http://schemas.microsoft.com/office/drawing/2014/main" id="{11DC731F-2124-4AD8-A301-FB87DE747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6" r="9404" b="10354"/>
          <a:stretch/>
        </p:blipFill>
        <p:spPr bwMode="auto">
          <a:xfrm rot="16200000">
            <a:off x="9970259" y="4679205"/>
            <a:ext cx="1629036" cy="95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6CFE8344-962A-4DD2-B14D-B6441145F331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Канали зв’язку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10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11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Властивості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їх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значення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кабелів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різних</a:t>
            </a:r>
            <a:r>
              <a:rPr lang="ru-RU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видів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uk-UA" sz="2400" dirty="0">
              <a:solidFill>
                <a:schemeClr val="accent3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6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3" name="Таблиця 5">
            <a:extLst>
              <a:ext uri="{FF2B5EF4-FFF2-40B4-BE49-F238E27FC236}">
                <a16:creationId xmlns:a16="http://schemas.microsoft.com/office/drawing/2014/main" id="{C9443E05-8E2D-488A-BA14-5A6D06500F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75952"/>
              </p:ext>
            </p:extLst>
          </p:nvPr>
        </p:nvGraphicFramePr>
        <p:xfrm>
          <a:off x="1103423" y="1731383"/>
          <a:ext cx="10778624" cy="39903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638261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2524863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2364836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3250664">
                  <a:extLst>
                    <a:ext uri="{9D8B030D-6E8A-4147-A177-3AD203B41FA5}">
                      <a16:colId xmlns:a16="http://schemas.microsoft.com/office/drawing/2014/main" val="148417221"/>
                    </a:ext>
                  </a:extLst>
                </a:gridCol>
              </a:tblGrid>
              <a:tr h="1101935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Вид кабелю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Максимальна швидкість передавання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Максимальна відстань передавання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Будова кабелю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1636206">
                <a:tc>
                  <a:txBody>
                    <a:bodyPr/>
                    <a:lstStyle/>
                    <a:p>
                      <a:r>
                        <a:rPr lang="uk-UA" sz="2400" i="1" noProof="0" dirty="0"/>
                        <a:t>Кручена пара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40 </a:t>
                      </a:r>
                      <a:r>
                        <a:rPr lang="uk-UA" sz="2400" b="1" i="1" noProof="0" dirty="0" err="1"/>
                        <a:t>Гбіт</a:t>
                      </a:r>
                      <a:r>
                        <a:rPr lang="uk-UA" sz="2400" b="1" i="1" noProof="0" dirty="0"/>
                        <a:t>/с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100 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i="1" noProof="0" dirty="0"/>
                        <a:t>Попарно скручені мідні дроти в ізоляції; кілька пар в одній захисні оболонці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1252199">
                <a:tc>
                  <a:txBody>
                    <a:bodyPr/>
                    <a:lstStyle/>
                    <a:p>
                      <a:r>
                        <a:rPr lang="uk-UA" sz="2400" b="0" i="1" noProof="0" dirty="0"/>
                        <a:t>Оптоволоконний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225 </a:t>
                      </a:r>
                      <a:r>
                        <a:rPr lang="uk-UA" sz="2400" b="1" i="1" noProof="0" dirty="0" err="1"/>
                        <a:t>Тбіт</a:t>
                      </a:r>
                      <a:r>
                        <a:rPr lang="uk-UA" sz="2400" b="1" i="1" noProof="0" dirty="0"/>
                        <a:t>/с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100 Км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300" b="0" i="1" noProof="0" dirty="0"/>
                        <a:t>Кілька оптичних волокон у зовнішній оболонці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</a:tbl>
          </a:graphicData>
        </a:graphic>
      </p:graphicFrame>
      <p:pic>
        <p:nvPicPr>
          <p:cNvPr id="14" name="Picture 4" descr="https://upload.wikimedia.org/wikipedia/commons/0/02/Optical_fiber_cable.jpg">
            <a:extLst>
              <a:ext uri="{FF2B5EF4-FFF2-40B4-BE49-F238E27FC236}">
                <a16:creationId xmlns:a16="http://schemas.microsoft.com/office/drawing/2014/main" id="{8709C0A8-AA18-45C7-8129-C3C51E36C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15680"/>
          <a:stretch/>
        </p:blipFill>
        <p:spPr bwMode="auto">
          <a:xfrm>
            <a:off x="1128961" y="4817725"/>
            <a:ext cx="2560265" cy="8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Результат пошуку зображень за запитом &quot;Вита пара&quot;">
            <a:extLst>
              <a:ext uri="{FF2B5EF4-FFF2-40B4-BE49-F238E27FC236}">
                <a16:creationId xmlns:a16="http://schemas.microsoft.com/office/drawing/2014/main" id="{C4C1153C-6398-45D4-A8F9-5CE80F486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5"/>
          <a:stretch/>
        </p:blipFill>
        <p:spPr bwMode="auto">
          <a:xfrm>
            <a:off x="1103423" y="3430161"/>
            <a:ext cx="2585803" cy="102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8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842742" y="179029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41165" y="445998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Характеристики технології бездротового зв'язку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11" name="Таблиця 6">
            <a:extLst>
              <a:ext uri="{FF2B5EF4-FFF2-40B4-BE49-F238E27FC236}">
                <a16:creationId xmlns:a16="http://schemas.microsoft.com/office/drawing/2014/main" id="{E2ED5103-4C3F-4740-B341-F2E0D10D2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187546"/>
              </p:ext>
            </p:extLst>
          </p:nvPr>
        </p:nvGraphicFramePr>
        <p:xfrm>
          <a:off x="1051292" y="1333698"/>
          <a:ext cx="10758369" cy="446532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713166">
                  <a:extLst>
                    <a:ext uri="{9D8B030D-6E8A-4147-A177-3AD203B41FA5}">
                      <a16:colId xmlns:a16="http://schemas.microsoft.com/office/drawing/2014/main" val="2536893789"/>
                    </a:ext>
                  </a:extLst>
                </a:gridCol>
                <a:gridCol w="3744684">
                  <a:extLst>
                    <a:ext uri="{9D8B030D-6E8A-4147-A177-3AD203B41FA5}">
                      <a16:colId xmlns:a16="http://schemas.microsoft.com/office/drawing/2014/main" val="2257628060"/>
                    </a:ext>
                  </a:extLst>
                </a:gridCol>
                <a:gridCol w="2138551">
                  <a:extLst>
                    <a:ext uri="{9D8B030D-6E8A-4147-A177-3AD203B41FA5}">
                      <a16:colId xmlns:a16="http://schemas.microsoft.com/office/drawing/2014/main" val="2757133184"/>
                    </a:ext>
                  </a:extLst>
                </a:gridCol>
                <a:gridCol w="2161968">
                  <a:extLst>
                    <a:ext uri="{9D8B030D-6E8A-4147-A177-3AD203B41FA5}">
                      <a16:colId xmlns:a16="http://schemas.microsoft.com/office/drawing/2014/main" val="148417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Технологія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Призначення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Максимальна швидкість передавання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noProof="0" dirty="0"/>
                        <a:t>Максимальна відстань передавання даних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Bluetooth</a:t>
                      </a:r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0" i="1" noProof="0" dirty="0"/>
                        <a:t>Персональна бездротова мережа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WPAN</a:t>
                      </a:r>
                      <a:r>
                        <a:rPr lang="uk-UA" sz="2100" b="0" i="1" noProof="0" dirty="0"/>
                        <a:t> </a:t>
                      </a:r>
                      <a:r>
                        <a:rPr lang="en-US" sz="2100" b="0" i="1" noProof="0" dirty="0"/>
                        <a:t>(</a:t>
                      </a:r>
                      <a:r>
                        <a:rPr lang="uk-UA" sz="2100" b="0" i="1" noProof="0" dirty="0" err="1"/>
                        <a:t>англ</a:t>
                      </a:r>
                      <a:r>
                        <a:rPr lang="uk-UA" sz="2100" b="0" i="1" noProof="0" dirty="0"/>
                        <a:t>.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W</a:t>
                      </a:r>
                      <a:r>
                        <a:rPr lang="en-US" sz="2100" b="0" i="1" noProof="0" dirty="0"/>
                        <a:t>ireless</a:t>
                      </a:r>
                      <a:r>
                        <a:rPr lang="uk-UA" sz="2100" b="0" i="1" noProof="0" dirty="0"/>
                        <a:t>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P</a:t>
                      </a:r>
                      <a:r>
                        <a:rPr lang="en-US" sz="2100" b="0" i="1" noProof="0" dirty="0"/>
                        <a:t>ersonal</a:t>
                      </a:r>
                      <a:r>
                        <a:rPr lang="uk-UA" sz="2100" b="0" i="1" noProof="0" dirty="0"/>
                        <a:t>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en-US" sz="2100" b="0" i="1" noProof="0" dirty="0"/>
                        <a:t>rea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N</a:t>
                      </a:r>
                      <a:r>
                        <a:rPr lang="en-US" sz="2100" b="0" i="1" noProof="0" dirty="0"/>
                        <a:t>etwork)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20 </a:t>
                      </a:r>
                      <a:r>
                        <a:rPr lang="uk-UA" sz="2400" b="1" i="1" noProof="0" dirty="0"/>
                        <a:t>Мбіт/с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100 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/>
                        <a:t>Wi-Fi</a:t>
                      </a:r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0" i="1" noProof="0" dirty="0"/>
                        <a:t>Локальна бездротова  мережа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WLAN</a:t>
                      </a:r>
                      <a:r>
                        <a:rPr lang="en-US" sz="2100" b="0" i="1" noProof="0" dirty="0"/>
                        <a:t> (</a:t>
                      </a:r>
                      <a:r>
                        <a:rPr lang="uk-UA" sz="2100" b="0" i="1" noProof="0" dirty="0" err="1"/>
                        <a:t>англ</a:t>
                      </a:r>
                      <a:r>
                        <a:rPr lang="uk-UA" sz="2100" b="0" i="1" noProof="0" dirty="0"/>
                        <a:t>.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W</a:t>
                      </a:r>
                      <a:r>
                        <a:rPr lang="en-US" sz="2100" b="0" i="1" noProof="0" dirty="0"/>
                        <a:t>ireless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L</a:t>
                      </a:r>
                      <a:r>
                        <a:rPr lang="en-US" sz="2100" b="0" i="1" noProof="0" dirty="0"/>
                        <a:t>ocal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en-US" sz="2100" b="0" i="1" noProof="0" dirty="0"/>
                        <a:t>rea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N</a:t>
                      </a:r>
                      <a:r>
                        <a:rPr lang="en-US" sz="2100" b="0" i="1" noProof="0" dirty="0"/>
                        <a:t>etwork)</a:t>
                      </a:r>
                      <a:endParaRPr lang="uk-UA" sz="21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noProof="0" dirty="0"/>
                        <a:t>30</a:t>
                      </a:r>
                      <a:r>
                        <a:rPr lang="en-US" sz="2400" b="1" i="1" noProof="0" dirty="0"/>
                        <a:t>0 </a:t>
                      </a:r>
                      <a:r>
                        <a:rPr lang="uk-UA" sz="2400" b="1" i="1" noProof="0" dirty="0"/>
                        <a:t>Мбіт/с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460 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noProof="0" dirty="0" err="1"/>
                        <a:t>WiMax</a:t>
                      </a:r>
                      <a:endParaRPr lang="uk-UA" sz="2400" b="1" i="1" noProof="0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100" b="0" i="1" noProof="0" dirty="0"/>
                        <a:t>Міська бездротова   мережа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WMAN</a:t>
                      </a:r>
                      <a:r>
                        <a:rPr lang="en-US" sz="2100" b="0" i="1" noProof="0" dirty="0"/>
                        <a:t> (</a:t>
                      </a:r>
                      <a:r>
                        <a:rPr lang="uk-UA" sz="2100" b="0" i="1" noProof="0" dirty="0" err="1"/>
                        <a:t>англ</a:t>
                      </a:r>
                      <a:r>
                        <a:rPr lang="uk-UA" sz="2100" b="0" i="1" noProof="0" dirty="0"/>
                        <a:t>.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W</a:t>
                      </a:r>
                      <a:r>
                        <a:rPr lang="en-US" sz="2100" b="0" i="1" noProof="0" dirty="0"/>
                        <a:t>ireless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M</a:t>
                      </a:r>
                      <a:r>
                        <a:rPr lang="en-US" sz="2100" b="0" i="1" noProof="0" dirty="0"/>
                        <a:t>etropolitan</a:t>
                      </a:r>
                      <a:r>
                        <a:rPr lang="uk-UA" sz="2100" b="0" i="1" noProof="0" dirty="0"/>
                        <a:t>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A</a:t>
                      </a:r>
                      <a:r>
                        <a:rPr lang="en-US" sz="2100" b="0" i="1" noProof="0" dirty="0"/>
                        <a:t>rea</a:t>
                      </a:r>
                      <a:r>
                        <a:rPr lang="uk-UA" sz="2100" b="0" i="1" noProof="0" dirty="0"/>
                        <a:t> </a:t>
                      </a:r>
                      <a:r>
                        <a:rPr lang="en-US" sz="2100" b="0" i="1" noProof="0" dirty="0">
                          <a:solidFill>
                            <a:srgbClr val="FFFF00"/>
                          </a:solidFill>
                        </a:rPr>
                        <a:t>N</a:t>
                      </a:r>
                      <a:r>
                        <a:rPr lang="en-US" sz="2100" b="0" i="1" noProof="0" dirty="0"/>
                        <a:t>etwork)</a:t>
                      </a:r>
                      <a:endParaRPr lang="uk-UA" sz="21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noProof="0" dirty="0"/>
                        <a:t>1</a:t>
                      </a:r>
                      <a:r>
                        <a:rPr lang="en-US" sz="2400" b="1" i="1" noProof="0" dirty="0"/>
                        <a:t> </a:t>
                      </a:r>
                      <a:r>
                        <a:rPr lang="uk-UA" sz="2400" b="1" i="1" noProof="0" dirty="0" err="1"/>
                        <a:t>Гбіт</a:t>
                      </a:r>
                      <a:r>
                        <a:rPr lang="uk-UA" sz="2400" b="1" i="1" noProof="0" dirty="0"/>
                        <a:t>/с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noProof="0" dirty="0"/>
                        <a:t>80 км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376155"/>
                  </a:ext>
                </a:extLst>
              </a:tr>
            </a:tbl>
          </a:graphicData>
        </a:graphic>
      </p:graphicFrame>
      <p:pic>
        <p:nvPicPr>
          <p:cNvPr id="13" name="Picture 2" descr="Результат пошуку зображень за запитом &quot;Bluetooth&quot;">
            <a:extLst>
              <a:ext uri="{FF2B5EF4-FFF2-40B4-BE49-F238E27FC236}">
                <a16:creationId xmlns:a16="http://schemas.microsoft.com/office/drawing/2014/main" id="{74763168-5ECF-4328-9025-2CD41816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01" y="3056780"/>
            <a:ext cx="1172756" cy="6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Результат пошуку зображень за запитом &quot;Wi-Fi&quot;">
            <a:extLst>
              <a:ext uri="{FF2B5EF4-FFF2-40B4-BE49-F238E27FC236}">
                <a16:creationId xmlns:a16="http://schemas.microsoft.com/office/drawing/2014/main" id="{B20CE73D-B33A-496C-A890-FB7AB3DA0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24" y="4068853"/>
            <a:ext cx="663046" cy="6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Результат пошуку зображень за запитом &quot;WiMax&quot;">
            <a:extLst>
              <a:ext uri="{FF2B5EF4-FFF2-40B4-BE49-F238E27FC236}">
                <a16:creationId xmlns:a16="http://schemas.microsoft.com/office/drawing/2014/main" id="{8904FFDF-36E4-4B20-AE89-9E3D3513F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659" y="5164795"/>
            <a:ext cx="585640" cy="57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0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4AF5CEC-0BEF-43EE-A65E-D5C73740703D}"/>
              </a:ext>
            </a:extLst>
          </p:cNvPr>
          <p:cNvSpPr/>
          <p:nvPr/>
        </p:nvSpPr>
        <p:spPr>
          <a:xfrm>
            <a:off x="942660" y="154947"/>
            <a:ext cx="11175470" cy="6545327"/>
          </a:xfrm>
          <a:prstGeom prst="round2DiagRect">
            <a:avLst>
              <a:gd name="adj1" fmla="val 6129"/>
              <a:gd name="adj2" fmla="val 0"/>
            </a:avLst>
          </a:prstGeom>
          <a:solidFill>
            <a:schemeClr val="bg1"/>
          </a:solidFill>
          <a:ln w="38100">
            <a:solidFill>
              <a:srgbClr val="8EB6B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dirty="0"/>
          </a:p>
        </p:txBody>
      </p:sp>
      <p:pic>
        <p:nvPicPr>
          <p:cNvPr id="15" name="Рисунок 14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B2E52520-ECE7-4491-8068-E19CF22750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t="24070" r="8944" b="53348"/>
          <a:stretch/>
        </p:blipFill>
        <p:spPr>
          <a:xfrm rot="16200000">
            <a:off x="-3101791" y="2901784"/>
            <a:ext cx="7023190" cy="1051656"/>
          </a:xfrm>
          <a:prstGeom prst="rect">
            <a:avLst/>
          </a:prstGeom>
        </p:spPr>
      </p:pic>
      <p:pic>
        <p:nvPicPr>
          <p:cNvPr id="17" name="Рисунок 16" descr="Программист">
            <a:extLst>
              <a:ext uri="{FF2B5EF4-FFF2-40B4-BE49-F238E27FC236}">
                <a16:creationId xmlns:a16="http://schemas.microsoft.com/office/drawing/2014/main" id="{001C8466-D799-4693-8EC0-1C1962120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8998" y="-47165"/>
            <a:ext cx="995247" cy="995247"/>
          </a:xfrm>
          <a:prstGeom prst="rect">
            <a:avLst/>
          </a:prstGeom>
        </p:spPr>
      </p:pic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9776BEB8-C511-4948-BDEA-7D7916AC0BF4}"/>
              </a:ext>
            </a:extLst>
          </p:cNvPr>
          <p:cNvSpPr txBox="1">
            <a:spLocks/>
          </p:cNvSpPr>
          <p:nvPr/>
        </p:nvSpPr>
        <p:spPr>
          <a:xfrm>
            <a:off x="1055566" y="363320"/>
            <a:ext cx="10778624" cy="57150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uk-UA" sz="2400" b="1" dirty="0">
                <a:solidFill>
                  <a:srgbClr val="00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Мережеві пристрої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5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hlinkClick r:id="rId6" action="ppaction://hlinksldjump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номер розділу">
            <a:hlinkClick r:id="rId7" action="ppaction://hlinksldjump"/>
            <a:extLst>
              <a:ext uri="{FF2B5EF4-FFF2-40B4-BE49-F238E27FC236}">
                <a16:creationId xmlns:a16="http://schemas.microsoft.com/office/drawing/2014/main" id="{6FD667D0-365C-48B4-BCF0-1F4DC056285C}"/>
              </a:ext>
            </a:extLst>
          </p:cNvPr>
          <p:cNvSpPr/>
          <p:nvPr/>
        </p:nvSpPr>
        <p:spPr>
          <a:xfrm>
            <a:off x="141696" y="1106797"/>
            <a:ext cx="571504" cy="571504"/>
          </a:xfrm>
          <a:prstGeom prst="ellipse">
            <a:avLst/>
          </a:prstGeom>
          <a:solidFill>
            <a:srgbClr val="00979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кнопка: назад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FDBD415-254E-4B82-B542-83E23A7B3E4D}"/>
              </a:ext>
            </a:extLst>
          </p:cNvPr>
          <p:cNvSpPr/>
          <p:nvPr/>
        </p:nvSpPr>
        <p:spPr>
          <a:xfrm>
            <a:off x="10559076" y="6013869"/>
            <a:ext cx="571504" cy="571504"/>
          </a:xfrm>
          <a:prstGeom prst="actionButtonBackPrevious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кнопка: далее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83002B3-2A44-4E4D-BC28-2EB130D5A889}"/>
              </a:ext>
            </a:extLst>
          </p:cNvPr>
          <p:cNvSpPr/>
          <p:nvPr/>
        </p:nvSpPr>
        <p:spPr>
          <a:xfrm>
            <a:off x="11262686" y="5999379"/>
            <a:ext cx="571504" cy="571504"/>
          </a:xfrm>
          <a:prstGeom prst="actionButtonForwardNext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кнопка: домой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1A3C554-5EF1-4177-8FB6-178AD9DC2336}"/>
              </a:ext>
            </a:extLst>
          </p:cNvPr>
          <p:cNvSpPr/>
          <p:nvPr/>
        </p:nvSpPr>
        <p:spPr>
          <a:xfrm>
            <a:off x="103448" y="1878191"/>
            <a:ext cx="571504" cy="571504"/>
          </a:xfrm>
          <a:prstGeom prst="actionButtonHom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текст підказки">
            <a:extLst>
              <a:ext uri="{FF2B5EF4-FFF2-40B4-BE49-F238E27FC236}">
                <a16:creationId xmlns:a16="http://schemas.microsoft.com/office/drawing/2014/main" id="{CBDF86B8-3EA2-429F-8060-63A49D568FED}"/>
              </a:ext>
            </a:extLst>
          </p:cNvPr>
          <p:cNvSpPr txBox="1">
            <a:spLocks/>
          </p:cNvSpPr>
          <p:nvPr/>
        </p:nvSpPr>
        <p:spPr>
          <a:xfrm>
            <a:off x="1193354" y="1280515"/>
            <a:ext cx="10640837" cy="84370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kern="0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Мережевий адаптер </a:t>
            </a:r>
            <a:r>
              <a:rPr lang="uk-UA" sz="2000" b="1" kern="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для приєднання комп'ютера до каналу передавання даних.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424156-63B7-4F7C-8F94-F98E8A311E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2673" y="1878191"/>
            <a:ext cx="11175470" cy="442970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A9C3B0E-E965-4DAC-B266-E5FF5B08869C}"/>
              </a:ext>
            </a:extLst>
          </p:cNvPr>
          <p:cNvSpPr/>
          <p:nvPr/>
        </p:nvSpPr>
        <p:spPr>
          <a:xfrm>
            <a:off x="2839677" y="5254319"/>
            <a:ext cx="1710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Кабельних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</a:t>
            </a:r>
            <a:endParaRPr lang="uk-UA" sz="2000" b="1" i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10E849-86B9-43E5-B337-232EB1FA284F}"/>
              </a:ext>
            </a:extLst>
          </p:cNvPr>
          <p:cNvSpPr/>
          <p:nvPr/>
        </p:nvSpPr>
        <p:spPr>
          <a:xfrm>
            <a:off x="8164337" y="5254318"/>
            <a:ext cx="1980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Бездротових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</a:t>
            </a:r>
            <a:endParaRPr lang="uk-UA" sz="2000" b="1" i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" descr="Пов’язане зображення">
            <a:extLst>
              <a:ext uri="{FF2B5EF4-FFF2-40B4-BE49-F238E27FC236}">
                <a16:creationId xmlns:a16="http://schemas.microsoft.com/office/drawing/2014/main" id="{D8594D6A-2B72-4594-A78D-01D84E8AC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795" b="8131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80" b="10373"/>
          <a:stretch/>
        </p:blipFill>
        <p:spPr bwMode="auto">
          <a:xfrm>
            <a:off x="1055566" y="2749581"/>
            <a:ext cx="4492030" cy="282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Пов’язане зображення">
            <a:extLst>
              <a:ext uri="{FF2B5EF4-FFF2-40B4-BE49-F238E27FC236}">
                <a16:creationId xmlns:a16="http://schemas.microsoft.com/office/drawing/2014/main" id="{EB792A18-DA31-4DB0-866C-E34150BAA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40" b="98356" l="2000" r="97000">
                        <a14:foregroundMark x1="7667" y1="52329" x2="5833" y2="44932"/>
                        <a14:foregroundMark x1="2000" y1="46849" x2="5833" y2="56164"/>
                        <a14:foregroundMark x1="72000" y1="38356" x2="79333" y2="27123"/>
                        <a14:foregroundMark x1="64000" y1="43014" x2="82167" y2="25205"/>
                        <a14:foregroundMark x1="82167" y1="25205" x2="76000" y2="59452"/>
                        <a14:foregroundMark x1="76000" y1="59452" x2="73167" y2="63562"/>
                        <a14:foregroundMark x1="76000" y1="58904" x2="97000" y2="31781"/>
                        <a14:foregroundMark x1="88500" y1="29863" x2="68500" y2="39178"/>
                        <a14:foregroundMark x1="66333" y1="35616" x2="76500" y2="27123"/>
                        <a14:foregroundMark x1="66333" y1="39178" x2="82000" y2="18630"/>
                        <a14:foregroundMark x1="82000" y1="18630" x2="77500" y2="49589"/>
                        <a14:foregroundMark x1="77500" y1="49589" x2="60500" y2="37534"/>
                        <a14:foregroundMark x1="64000" y1="40274" x2="79667" y2="17808"/>
                        <a14:foregroundMark x1="79667" y1="17808" x2="96833" y2="33425"/>
                        <a14:foregroundMark x1="96833" y1="33425" x2="63833" y2="75342"/>
                        <a14:foregroundMark x1="63833" y1="75342" x2="45333" y2="87671"/>
                        <a14:foregroundMark x1="45333" y1="87671" x2="27000" y2="76712"/>
                        <a14:foregroundMark x1="27000" y1="76712" x2="19667" y2="12603"/>
                        <a14:foregroundMark x1="19667" y1="12603" x2="29333" y2="44110"/>
                        <a14:foregroundMark x1="29333" y1="44110" x2="32667" y2="76712"/>
                        <a14:foregroundMark x1="32667" y1="76712" x2="29833" y2="71233"/>
                        <a14:foregroundMark x1="24667" y1="10137" x2="31000" y2="40274"/>
                        <a14:foregroundMark x1="31000" y1="40274" x2="27000" y2="2740"/>
                        <a14:foregroundMark x1="48667" y1="65479" x2="57333" y2="31507"/>
                        <a14:foregroundMark x1="57333" y1="31507" x2="73667" y2="21370"/>
                        <a14:foregroundMark x1="68000" y1="29863" x2="35833" y2="72055"/>
                        <a14:foregroundMark x1="35833" y1="72055" x2="17500" y2="56986"/>
                        <a14:foregroundMark x1="17500" y1="56986" x2="11000" y2="45753"/>
                        <a14:foregroundMark x1="10500" y1="46849" x2="67667" y2="91233"/>
                        <a14:foregroundMark x1="67667" y1="91233" x2="57167" y2="79452"/>
                        <a14:foregroundMark x1="60500" y1="92603" x2="51500" y2="87945"/>
                        <a14:foregroundMark x1="64500" y1="77534" x2="68500" y2="983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26" y="2832860"/>
            <a:ext cx="3273064" cy="199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E6ADFF-675F-4EB6-A175-F134A4CECFD9}"/>
              </a:ext>
            </a:extLst>
          </p:cNvPr>
          <p:cNvSpPr/>
          <p:nvPr/>
        </p:nvSpPr>
        <p:spPr>
          <a:xfrm>
            <a:off x="5379372" y="2647673"/>
            <a:ext cx="18886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kern="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Мережеві </a:t>
            </a:r>
          </a:p>
          <a:p>
            <a:pPr algn="ctr"/>
            <a:r>
              <a:rPr lang="uk-UA" sz="2000" b="1" i="1" kern="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адаптери </a:t>
            </a:r>
          </a:p>
          <a:p>
            <a:pPr algn="ctr"/>
            <a:r>
              <a:rPr lang="uk-UA" sz="2000" b="1" i="1" kern="0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існують для:</a:t>
            </a:r>
            <a:endParaRPr lang="uk-UA" sz="2000" dirty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8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1209</Words>
  <Application>Microsoft Office PowerPoint</Application>
  <PresentationFormat>Широкий екран</PresentationFormat>
  <Paragraphs>256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Open Sans</vt:lpstr>
      <vt:lpstr>Tahoma</vt:lpstr>
      <vt:lpstr>Trebuchet MS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Проаналізуй адресу вебсторінки</vt:lpstr>
      <vt:lpstr>Презентація PowerPoint</vt:lpstr>
      <vt:lpstr>Які записи серед наведених можуть бути IP-адресами комп’ютера в мережі Інтернет? </vt:lpstr>
      <vt:lpstr>Які записи серед наведених можуть бути IP-адресами комп’ютера в мережі Інтернет? </vt:lpstr>
      <vt:lpstr>Які записи серед наведених доменних імен комп’ютера в мережі Інтернет є правильними? </vt:lpstr>
      <vt:lpstr> Запишіть англійськими літерами (у нижньому регістрі) назву домену першого рівня, який присвоєно державі Україна.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Vadym Gorbenko</dc:creator>
  <cp:lastModifiedBy>sytni</cp:lastModifiedBy>
  <cp:revision>66</cp:revision>
  <dcterms:created xsi:type="dcterms:W3CDTF">2019-10-23T08:41:30Z</dcterms:created>
  <dcterms:modified xsi:type="dcterms:W3CDTF">2024-03-26T10:26:07Z</dcterms:modified>
</cp:coreProperties>
</file>