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82" r:id="rId4"/>
    <p:sldId id="285" r:id="rId5"/>
    <p:sldId id="295" r:id="rId6"/>
    <p:sldId id="283" r:id="rId7"/>
    <p:sldId id="257" r:id="rId8"/>
    <p:sldId id="284" r:id="rId9"/>
    <p:sldId id="260" r:id="rId10"/>
    <p:sldId id="261" r:id="rId11"/>
    <p:sldId id="277" r:id="rId12"/>
    <p:sldId id="262" r:id="rId13"/>
    <p:sldId id="278" r:id="rId14"/>
    <p:sldId id="280" r:id="rId15"/>
    <p:sldId id="263" r:id="rId16"/>
    <p:sldId id="297" r:id="rId17"/>
    <p:sldId id="296" r:id="rId18"/>
    <p:sldId id="293" r:id="rId19"/>
    <p:sldId id="294" r:id="rId20"/>
    <p:sldId id="275" r:id="rId21"/>
    <p:sldId id="290" r:id="rId22"/>
    <p:sldId id="291" r:id="rId23"/>
    <p:sldId id="292" r:id="rId24"/>
    <p:sldId id="265" r:id="rId25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8" autoAdjust="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28AE3-D851-40CB-AC31-94D1C9C611E5}" type="doc">
      <dgm:prSet loTypeId="urn:microsoft.com/office/officeart/2005/8/layout/defaul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FFE9CB1-74B7-410C-844F-1DE0F3245BC6}">
      <dgm:prSet phldrT="[Текст]" custT="1"/>
      <dgm:spPr/>
      <dgm:t>
        <a:bodyPr/>
        <a:lstStyle/>
        <a:p>
          <a:r>
            <a:rPr lang="uk-UA" sz="2400" b="1" dirty="0"/>
            <a:t>Морально-етичні засоби </a:t>
          </a:r>
          <a:r>
            <a:rPr lang="ru-RU" sz="2200" dirty="0" err="1"/>
            <a:t>реалізуються</a:t>
          </a:r>
          <a:r>
            <a:rPr lang="ru-RU" sz="2200" dirty="0"/>
            <a:t> у </a:t>
          </a:r>
          <a:r>
            <a:rPr lang="ru-RU" sz="2200" dirty="0" err="1"/>
            <a:t>вигляді</a:t>
          </a:r>
          <a:r>
            <a:rPr lang="ru-RU" sz="2200" dirty="0"/>
            <a:t> норм </a:t>
          </a:r>
          <a:r>
            <a:rPr lang="ru-RU" sz="2200" dirty="0" err="1"/>
            <a:t>поведінки</a:t>
          </a:r>
          <a:r>
            <a:rPr lang="ru-RU" sz="2200" dirty="0"/>
            <a:t> особи в </a:t>
          </a:r>
          <a:r>
            <a:rPr lang="ru-RU" sz="2200" dirty="0" err="1"/>
            <a:t>інформаційному</a:t>
          </a:r>
          <a:r>
            <a:rPr lang="ru-RU" sz="2200" dirty="0"/>
            <a:t> </a:t>
          </a:r>
          <a:r>
            <a:rPr lang="ru-RU" sz="2200" dirty="0" err="1"/>
            <a:t>просторі</a:t>
          </a:r>
          <a:endParaRPr lang="ru-RU" sz="2200" dirty="0"/>
        </a:p>
      </dgm:t>
    </dgm:pt>
    <dgm:pt modelId="{D560622E-78DC-47BD-8C36-3A5209A538F1}" type="parTrans" cxnId="{F98FF27B-2324-4727-9788-0C874D8DF5C8}">
      <dgm:prSet/>
      <dgm:spPr/>
      <dgm:t>
        <a:bodyPr/>
        <a:lstStyle/>
        <a:p>
          <a:endParaRPr lang="ru-RU"/>
        </a:p>
      </dgm:t>
    </dgm:pt>
    <dgm:pt modelId="{5A75D931-713C-4F97-8901-70B529CAF88E}" type="sibTrans" cxnId="{F98FF27B-2324-4727-9788-0C874D8DF5C8}">
      <dgm:prSet/>
      <dgm:spPr/>
      <dgm:t>
        <a:bodyPr/>
        <a:lstStyle/>
        <a:p>
          <a:endParaRPr lang="ru-RU"/>
        </a:p>
      </dgm:t>
    </dgm:pt>
    <dgm:pt modelId="{39F4D1A1-D48D-4CAA-975B-62D33D1C6280}">
      <dgm:prSet phldrT="[Текст]" custT="1"/>
      <dgm:spPr/>
      <dgm:t>
        <a:bodyPr/>
        <a:lstStyle/>
        <a:p>
          <a:r>
            <a:rPr lang="uk-UA" sz="2400" b="1" dirty="0"/>
            <a:t>Правові засоби </a:t>
          </a:r>
          <a:r>
            <a:rPr lang="ru-RU" sz="2100" dirty="0" err="1"/>
            <a:t>встановлюють</a:t>
          </a:r>
          <a:r>
            <a:rPr lang="ru-RU" sz="2100" dirty="0"/>
            <a:t> правила </a:t>
          </a:r>
          <a:r>
            <a:rPr lang="ru-RU" sz="2100" dirty="0" err="1"/>
            <a:t>користування</a:t>
          </a:r>
          <a:r>
            <a:rPr lang="ru-RU" sz="2100" dirty="0"/>
            <a:t> </a:t>
          </a:r>
          <a:r>
            <a:rPr lang="ru-RU" sz="2100" dirty="0" err="1"/>
            <a:t>інформацією</a:t>
          </a:r>
          <a:r>
            <a:rPr lang="ru-RU" sz="2100" dirty="0"/>
            <a:t> та </a:t>
          </a:r>
          <a:r>
            <a:rPr lang="ru-RU" sz="2100" dirty="0" err="1"/>
            <a:t>відповідальність</a:t>
          </a:r>
          <a:r>
            <a:rPr lang="ru-RU" sz="2100" dirty="0"/>
            <a:t> </a:t>
          </a:r>
          <a:r>
            <a:rPr lang="ru-RU" sz="2100" dirty="0" err="1"/>
            <a:t>користувачів</a:t>
          </a:r>
          <a:r>
            <a:rPr lang="ru-RU" sz="2100" dirty="0"/>
            <a:t> за </a:t>
          </a:r>
          <a:r>
            <a:rPr lang="ru-RU" sz="2100" dirty="0" err="1"/>
            <a:t>їх</a:t>
          </a:r>
          <a:r>
            <a:rPr lang="ru-RU" sz="2100" dirty="0"/>
            <a:t> </a:t>
          </a:r>
          <a:r>
            <a:rPr lang="ru-RU" sz="2100" dirty="0" err="1"/>
            <a:t>порушення</a:t>
          </a:r>
          <a:endParaRPr lang="ru-RU" sz="2100" dirty="0"/>
        </a:p>
      </dgm:t>
    </dgm:pt>
    <dgm:pt modelId="{090711D5-43FA-4324-8228-BB77BDF01370}" type="parTrans" cxnId="{810CA7A5-20C8-4408-B261-A2D0365950A7}">
      <dgm:prSet/>
      <dgm:spPr/>
      <dgm:t>
        <a:bodyPr/>
        <a:lstStyle/>
        <a:p>
          <a:endParaRPr lang="ru-RU"/>
        </a:p>
      </dgm:t>
    </dgm:pt>
    <dgm:pt modelId="{5159128D-8E6D-4AFF-88EE-8594E3FC0807}" type="sibTrans" cxnId="{810CA7A5-20C8-4408-B261-A2D0365950A7}">
      <dgm:prSet/>
      <dgm:spPr/>
      <dgm:t>
        <a:bodyPr/>
        <a:lstStyle/>
        <a:p>
          <a:endParaRPr lang="ru-RU"/>
        </a:p>
      </dgm:t>
    </dgm:pt>
    <dgm:pt modelId="{FED54C2C-5B19-45F9-9077-6F1879DFEB06}">
      <dgm:prSet phldrT="[Текст]" custT="1"/>
      <dgm:spPr/>
      <dgm:t>
        <a:bodyPr/>
        <a:lstStyle/>
        <a:p>
          <a:r>
            <a:rPr lang="uk-UA" sz="2400" b="1" dirty="0"/>
            <a:t>Адміністративні (організаційні) засоби </a:t>
          </a:r>
          <a:r>
            <a:rPr lang="ru-RU" sz="2100" dirty="0" err="1"/>
            <a:t>регламентують</a:t>
          </a:r>
          <a:r>
            <a:rPr lang="ru-RU" sz="2100" dirty="0"/>
            <a:t> порядок </a:t>
          </a:r>
          <a:r>
            <a:rPr lang="ru-RU" sz="2100" dirty="0" err="1"/>
            <a:t>взаємодії</a:t>
          </a:r>
          <a:r>
            <a:rPr lang="ru-RU" sz="2100" dirty="0"/>
            <a:t> </a:t>
          </a:r>
          <a:r>
            <a:rPr lang="ru-RU" sz="2100" dirty="0" err="1"/>
            <a:t>користувачів</a:t>
          </a:r>
          <a:r>
            <a:rPr lang="ru-RU" sz="2100" dirty="0"/>
            <a:t> </a:t>
          </a:r>
          <a:r>
            <a:rPr lang="ru-RU" sz="2100" dirty="0" err="1"/>
            <a:t>з</a:t>
          </a:r>
          <a:r>
            <a:rPr lang="ru-RU" sz="2100" dirty="0"/>
            <a:t> </a:t>
          </a:r>
          <a:r>
            <a:rPr lang="ru-RU" sz="2100" dirty="0" err="1"/>
            <a:t>інформаційними</a:t>
          </a:r>
          <a:r>
            <a:rPr lang="ru-RU" sz="2100" dirty="0"/>
            <a:t> системами</a:t>
          </a:r>
        </a:p>
      </dgm:t>
    </dgm:pt>
    <dgm:pt modelId="{EAFDA720-CC85-4C17-96A8-1A186D0F7E0B}" type="parTrans" cxnId="{E903B1E5-1A8E-4402-80BB-369700ED7E35}">
      <dgm:prSet/>
      <dgm:spPr/>
      <dgm:t>
        <a:bodyPr/>
        <a:lstStyle/>
        <a:p>
          <a:endParaRPr lang="ru-RU"/>
        </a:p>
      </dgm:t>
    </dgm:pt>
    <dgm:pt modelId="{41746E21-5770-4847-9E1B-0A384DE51EA2}" type="sibTrans" cxnId="{E903B1E5-1A8E-4402-80BB-369700ED7E35}">
      <dgm:prSet/>
      <dgm:spPr/>
      <dgm:t>
        <a:bodyPr/>
        <a:lstStyle/>
        <a:p>
          <a:endParaRPr lang="ru-RU"/>
        </a:p>
      </dgm:t>
    </dgm:pt>
    <dgm:pt modelId="{DCC960E7-52AE-4ACF-A00C-BBA5138583B0}">
      <dgm:prSet phldrT="[Текст]" custT="1"/>
      <dgm:spPr/>
      <dgm:t>
        <a:bodyPr/>
        <a:lstStyle/>
        <a:p>
          <a:r>
            <a:rPr lang="uk-UA" sz="2400" b="1" dirty="0"/>
            <a:t>Технічні (фізичні) засоби </a:t>
          </a:r>
          <a:r>
            <a:rPr lang="ru-RU" sz="1900" dirty="0" err="1"/>
            <a:t>забезпечують</a:t>
          </a:r>
          <a:r>
            <a:rPr lang="ru-RU" sz="1900" dirty="0"/>
            <a:t> </a:t>
          </a:r>
          <a:r>
            <a:rPr lang="ru-RU" sz="1900" dirty="0" err="1"/>
            <a:t>захист</a:t>
          </a:r>
          <a:r>
            <a:rPr lang="ru-RU" sz="1900" dirty="0"/>
            <a:t> </a:t>
          </a:r>
          <a:r>
            <a:rPr lang="ru-RU" sz="1900" dirty="0" err="1"/>
            <a:t>від</a:t>
          </a:r>
          <a:r>
            <a:rPr lang="ru-RU" sz="1900" dirty="0"/>
            <a:t> </a:t>
          </a:r>
          <a:r>
            <a:rPr lang="ru-RU" sz="1900" dirty="0" err="1"/>
            <a:t>несанкціонованого</a:t>
          </a:r>
          <a:r>
            <a:rPr lang="ru-RU" sz="1900" dirty="0"/>
            <a:t> доступу, </a:t>
          </a:r>
          <a:r>
            <a:rPr lang="ru-RU" sz="1900" dirty="0" err="1"/>
            <a:t>пошкодження</a:t>
          </a:r>
          <a:r>
            <a:rPr lang="ru-RU" sz="1900" dirty="0"/>
            <a:t> </a:t>
          </a:r>
          <a:r>
            <a:rPr lang="ru-RU" sz="1900" dirty="0" err="1"/>
            <a:t>інформаційної</a:t>
          </a:r>
          <a:r>
            <a:rPr lang="ru-RU" sz="1900" dirty="0"/>
            <a:t> </a:t>
          </a:r>
          <a:r>
            <a:rPr lang="ru-RU" sz="1900" dirty="0" err="1"/>
            <a:t>системи</a:t>
          </a:r>
          <a:r>
            <a:rPr lang="ru-RU" sz="1900" dirty="0"/>
            <a:t> </a:t>
          </a:r>
          <a:r>
            <a:rPr lang="ru-RU" sz="1900" dirty="0" err="1"/>
            <a:t>тощо</a:t>
          </a:r>
          <a:endParaRPr lang="ru-RU" sz="1900" dirty="0"/>
        </a:p>
      </dgm:t>
    </dgm:pt>
    <dgm:pt modelId="{F7070EFE-AA37-4C9A-8853-831C4ED98B26}" type="parTrans" cxnId="{D46F151C-5918-48AB-B7C5-5DFC68DB27E5}">
      <dgm:prSet/>
      <dgm:spPr/>
      <dgm:t>
        <a:bodyPr/>
        <a:lstStyle/>
        <a:p>
          <a:endParaRPr lang="ru-RU"/>
        </a:p>
      </dgm:t>
    </dgm:pt>
    <dgm:pt modelId="{2B842A2D-68A4-4F5C-97C3-0E9398023F4D}" type="sibTrans" cxnId="{D46F151C-5918-48AB-B7C5-5DFC68DB27E5}">
      <dgm:prSet/>
      <dgm:spPr/>
      <dgm:t>
        <a:bodyPr/>
        <a:lstStyle/>
        <a:p>
          <a:endParaRPr lang="ru-RU"/>
        </a:p>
      </dgm:t>
    </dgm:pt>
    <dgm:pt modelId="{680B2C0C-6AC3-4179-82FB-604E79CBD900}">
      <dgm:prSet custT="1"/>
      <dgm:spPr/>
      <dgm:t>
        <a:bodyPr/>
        <a:lstStyle/>
        <a:p>
          <a:r>
            <a:rPr lang="uk-UA" sz="2400" b="1" dirty="0"/>
            <a:t>Програмні засоби </a:t>
          </a:r>
          <a:r>
            <a:rPr lang="uk-UA" sz="2100" dirty="0"/>
            <a:t>забезпечують захист інформаційної системи від комп’ютерних вірусів, ідентифікацію користувачів тощо</a:t>
          </a:r>
          <a:endParaRPr lang="ru-RU" sz="2100" dirty="0"/>
        </a:p>
      </dgm:t>
    </dgm:pt>
    <dgm:pt modelId="{AD8A9338-B4BF-4AAE-BA7C-7621F9F36C44}" type="parTrans" cxnId="{143E09A5-8E81-4107-8936-81B254781B3E}">
      <dgm:prSet/>
      <dgm:spPr/>
      <dgm:t>
        <a:bodyPr/>
        <a:lstStyle/>
        <a:p>
          <a:endParaRPr lang="ru-RU"/>
        </a:p>
      </dgm:t>
    </dgm:pt>
    <dgm:pt modelId="{91082F20-233D-4956-92B8-42DAD917F5A4}" type="sibTrans" cxnId="{143E09A5-8E81-4107-8936-81B254781B3E}">
      <dgm:prSet/>
      <dgm:spPr/>
      <dgm:t>
        <a:bodyPr/>
        <a:lstStyle/>
        <a:p>
          <a:endParaRPr lang="ru-RU"/>
        </a:p>
      </dgm:t>
    </dgm:pt>
    <dgm:pt modelId="{F47EDEBE-DAA7-4D7F-96F7-91F7C7555918}" type="pres">
      <dgm:prSet presAssocID="{7AE28AE3-D851-40CB-AC31-94D1C9C611E5}" presName="diagram" presStyleCnt="0">
        <dgm:presLayoutVars>
          <dgm:dir/>
          <dgm:resizeHandles val="exact"/>
        </dgm:presLayoutVars>
      </dgm:prSet>
      <dgm:spPr/>
    </dgm:pt>
    <dgm:pt modelId="{BA459A6C-AA2D-4D77-9067-4D3C5D1F7EB1}" type="pres">
      <dgm:prSet presAssocID="{DFFE9CB1-74B7-410C-844F-1DE0F3245BC6}" presName="node" presStyleLbl="node1" presStyleIdx="0" presStyleCnt="5">
        <dgm:presLayoutVars>
          <dgm:bulletEnabled val="1"/>
        </dgm:presLayoutVars>
      </dgm:prSet>
      <dgm:spPr/>
    </dgm:pt>
    <dgm:pt modelId="{C373D64C-3A33-49F2-A6C5-BBCD60EDA63B}" type="pres">
      <dgm:prSet presAssocID="{5A75D931-713C-4F97-8901-70B529CAF88E}" presName="sibTrans" presStyleCnt="0"/>
      <dgm:spPr/>
    </dgm:pt>
    <dgm:pt modelId="{994BE581-63C1-42E1-A65D-3C2CE91E815F}" type="pres">
      <dgm:prSet presAssocID="{39F4D1A1-D48D-4CAA-975B-62D33D1C6280}" presName="node" presStyleLbl="node1" presStyleIdx="1" presStyleCnt="5">
        <dgm:presLayoutVars>
          <dgm:bulletEnabled val="1"/>
        </dgm:presLayoutVars>
      </dgm:prSet>
      <dgm:spPr/>
    </dgm:pt>
    <dgm:pt modelId="{8A4B3602-E8F1-4B40-8827-AA991B1A93B7}" type="pres">
      <dgm:prSet presAssocID="{5159128D-8E6D-4AFF-88EE-8594E3FC0807}" presName="sibTrans" presStyleCnt="0"/>
      <dgm:spPr/>
    </dgm:pt>
    <dgm:pt modelId="{CC446C73-F87B-4FD1-B25A-4A463A9DC548}" type="pres">
      <dgm:prSet presAssocID="{FED54C2C-5B19-45F9-9077-6F1879DFEB06}" presName="node" presStyleLbl="node1" presStyleIdx="2" presStyleCnt="5">
        <dgm:presLayoutVars>
          <dgm:bulletEnabled val="1"/>
        </dgm:presLayoutVars>
      </dgm:prSet>
      <dgm:spPr/>
    </dgm:pt>
    <dgm:pt modelId="{0E6F88EF-2ACC-446B-802A-8AD45D0D4992}" type="pres">
      <dgm:prSet presAssocID="{41746E21-5770-4847-9E1B-0A384DE51EA2}" presName="sibTrans" presStyleCnt="0"/>
      <dgm:spPr/>
    </dgm:pt>
    <dgm:pt modelId="{8DC41A2E-9D9A-4C3A-AD2F-5BD91C9A3250}" type="pres">
      <dgm:prSet presAssocID="{DCC960E7-52AE-4ACF-A00C-BBA5138583B0}" presName="node" presStyleLbl="node1" presStyleIdx="3" presStyleCnt="5">
        <dgm:presLayoutVars>
          <dgm:bulletEnabled val="1"/>
        </dgm:presLayoutVars>
      </dgm:prSet>
      <dgm:spPr/>
    </dgm:pt>
    <dgm:pt modelId="{7DF6384E-EDC6-47A6-9181-59048817C1BA}" type="pres">
      <dgm:prSet presAssocID="{2B842A2D-68A4-4F5C-97C3-0E9398023F4D}" presName="sibTrans" presStyleCnt="0"/>
      <dgm:spPr/>
    </dgm:pt>
    <dgm:pt modelId="{E88842E5-AEBB-4448-9D8D-4D199377B7B9}" type="pres">
      <dgm:prSet presAssocID="{680B2C0C-6AC3-4179-82FB-604E79CBD900}" presName="node" presStyleLbl="node1" presStyleIdx="4" presStyleCnt="5">
        <dgm:presLayoutVars>
          <dgm:bulletEnabled val="1"/>
        </dgm:presLayoutVars>
      </dgm:prSet>
      <dgm:spPr/>
    </dgm:pt>
  </dgm:ptLst>
  <dgm:cxnLst>
    <dgm:cxn modelId="{77EB3B00-52C1-48E8-9B6D-897D2E2E5DE8}" type="presOf" srcId="{7AE28AE3-D851-40CB-AC31-94D1C9C611E5}" destId="{F47EDEBE-DAA7-4D7F-96F7-91F7C7555918}" srcOrd="0" destOrd="0" presId="urn:microsoft.com/office/officeart/2005/8/layout/default"/>
    <dgm:cxn modelId="{D46F151C-5918-48AB-B7C5-5DFC68DB27E5}" srcId="{7AE28AE3-D851-40CB-AC31-94D1C9C611E5}" destId="{DCC960E7-52AE-4ACF-A00C-BBA5138583B0}" srcOrd="3" destOrd="0" parTransId="{F7070EFE-AA37-4C9A-8853-831C4ED98B26}" sibTransId="{2B842A2D-68A4-4F5C-97C3-0E9398023F4D}"/>
    <dgm:cxn modelId="{DA094E1F-BE54-4020-BF13-D02CCFD907D3}" type="presOf" srcId="{39F4D1A1-D48D-4CAA-975B-62D33D1C6280}" destId="{994BE581-63C1-42E1-A65D-3C2CE91E815F}" srcOrd="0" destOrd="0" presId="urn:microsoft.com/office/officeart/2005/8/layout/default"/>
    <dgm:cxn modelId="{9B94FB2D-59B0-4636-9601-E88FBA7F1F01}" type="presOf" srcId="{FED54C2C-5B19-45F9-9077-6F1879DFEB06}" destId="{CC446C73-F87B-4FD1-B25A-4A463A9DC548}" srcOrd="0" destOrd="0" presId="urn:microsoft.com/office/officeart/2005/8/layout/default"/>
    <dgm:cxn modelId="{59915A3D-9269-4454-BD31-7839E8E565E6}" type="presOf" srcId="{DCC960E7-52AE-4ACF-A00C-BBA5138583B0}" destId="{8DC41A2E-9D9A-4C3A-AD2F-5BD91C9A3250}" srcOrd="0" destOrd="0" presId="urn:microsoft.com/office/officeart/2005/8/layout/default"/>
    <dgm:cxn modelId="{F98FF27B-2324-4727-9788-0C874D8DF5C8}" srcId="{7AE28AE3-D851-40CB-AC31-94D1C9C611E5}" destId="{DFFE9CB1-74B7-410C-844F-1DE0F3245BC6}" srcOrd="0" destOrd="0" parTransId="{D560622E-78DC-47BD-8C36-3A5209A538F1}" sibTransId="{5A75D931-713C-4F97-8901-70B529CAF88E}"/>
    <dgm:cxn modelId="{28B7027D-D294-44EE-81C9-3E36730B238B}" type="presOf" srcId="{DFFE9CB1-74B7-410C-844F-1DE0F3245BC6}" destId="{BA459A6C-AA2D-4D77-9067-4D3C5D1F7EB1}" srcOrd="0" destOrd="0" presId="urn:microsoft.com/office/officeart/2005/8/layout/default"/>
    <dgm:cxn modelId="{143E09A5-8E81-4107-8936-81B254781B3E}" srcId="{7AE28AE3-D851-40CB-AC31-94D1C9C611E5}" destId="{680B2C0C-6AC3-4179-82FB-604E79CBD900}" srcOrd="4" destOrd="0" parTransId="{AD8A9338-B4BF-4AAE-BA7C-7621F9F36C44}" sibTransId="{91082F20-233D-4956-92B8-42DAD917F5A4}"/>
    <dgm:cxn modelId="{810CA7A5-20C8-4408-B261-A2D0365950A7}" srcId="{7AE28AE3-D851-40CB-AC31-94D1C9C611E5}" destId="{39F4D1A1-D48D-4CAA-975B-62D33D1C6280}" srcOrd="1" destOrd="0" parTransId="{090711D5-43FA-4324-8228-BB77BDF01370}" sibTransId="{5159128D-8E6D-4AFF-88EE-8594E3FC0807}"/>
    <dgm:cxn modelId="{E903B1E5-1A8E-4402-80BB-369700ED7E35}" srcId="{7AE28AE3-D851-40CB-AC31-94D1C9C611E5}" destId="{FED54C2C-5B19-45F9-9077-6F1879DFEB06}" srcOrd="2" destOrd="0" parTransId="{EAFDA720-CC85-4C17-96A8-1A186D0F7E0B}" sibTransId="{41746E21-5770-4847-9E1B-0A384DE51EA2}"/>
    <dgm:cxn modelId="{1EF2AAFF-630D-40F1-B2A0-FA7EACA6B1B3}" type="presOf" srcId="{680B2C0C-6AC3-4179-82FB-604E79CBD900}" destId="{E88842E5-AEBB-4448-9D8D-4D199377B7B9}" srcOrd="0" destOrd="0" presId="urn:microsoft.com/office/officeart/2005/8/layout/default"/>
    <dgm:cxn modelId="{3B968451-EA01-4F1F-9667-59440AE81CE7}" type="presParOf" srcId="{F47EDEBE-DAA7-4D7F-96F7-91F7C7555918}" destId="{BA459A6C-AA2D-4D77-9067-4D3C5D1F7EB1}" srcOrd="0" destOrd="0" presId="urn:microsoft.com/office/officeart/2005/8/layout/default"/>
    <dgm:cxn modelId="{D93B88C8-8B7D-44B4-AEC3-4EB08194AFCE}" type="presParOf" srcId="{F47EDEBE-DAA7-4D7F-96F7-91F7C7555918}" destId="{C373D64C-3A33-49F2-A6C5-BBCD60EDA63B}" srcOrd="1" destOrd="0" presId="urn:microsoft.com/office/officeart/2005/8/layout/default"/>
    <dgm:cxn modelId="{0DB69133-DDA6-4502-92B7-6575CB12BF0E}" type="presParOf" srcId="{F47EDEBE-DAA7-4D7F-96F7-91F7C7555918}" destId="{994BE581-63C1-42E1-A65D-3C2CE91E815F}" srcOrd="2" destOrd="0" presId="urn:microsoft.com/office/officeart/2005/8/layout/default"/>
    <dgm:cxn modelId="{1439EF6D-A515-49FD-B1EB-982DE2AC4473}" type="presParOf" srcId="{F47EDEBE-DAA7-4D7F-96F7-91F7C7555918}" destId="{8A4B3602-E8F1-4B40-8827-AA991B1A93B7}" srcOrd="3" destOrd="0" presId="urn:microsoft.com/office/officeart/2005/8/layout/default"/>
    <dgm:cxn modelId="{B5B7FB2A-99E3-41A4-9311-A8F962172CB0}" type="presParOf" srcId="{F47EDEBE-DAA7-4D7F-96F7-91F7C7555918}" destId="{CC446C73-F87B-4FD1-B25A-4A463A9DC548}" srcOrd="4" destOrd="0" presId="urn:microsoft.com/office/officeart/2005/8/layout/default"/>
    <dgm:cxn modelId="{F3877FAD-1F49-499B-B621-5B5933462CA2}" type="presParOf" srcId="{F47EDEBE-DAA7-4D7F-96F7-91F7C7555918}" destId="{0E6F88EF-2ACC-446B-802A-8AD45D0D4992}" srcOrd="5" destOrd="0" presId="urn:microsoft.com/office/officeart/2005/8/layout/default"/>
    <dgm:cxn modelId="{AD7CAD16-B11F-4B4D-B297-345A66930F09}" type="presParOf" srcId="{F47EDEBE-DAA7-4D7F-96F7-91F7C7555918}" destId="{8DC41A2E-9D9A-4C3A-AD2F-5BD91C9A3250}" srcOrd="6" destOrd="0" presId="urn:microsoft.com/office/officeart/2005/8/layout/default"/>
    <dgm:cxn modelId="{CD3732C9-EF7B-44EE-8DF0-8342AC244FA1}" type="presParOf" srcId="{F47EDEBE-DAA7-4D7F-96F7-91F7C7555918}" destId="{7DF6384E-EDC6-47A6-9181-59048817C1BA}" srcOrd="7" destOrd="0" presId="urn:microsoft.com/office/officeart/2005/8/layout/default"/>
    <dgm:cxn modelId="{589DD196-7F30-4206-9386-444DAAD3D121}" type="presParOf" srcId="{F47EDEBE-DAA7-4D7F-96F7-91F7C7555918}" destId="{E88842E5-AEBB-4448-9D8D-4D199377B7B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236F07-5F59-4308-9D99-A425F2F4DCC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392ECA-9689-45F5-9BBE-973DD9F6DA4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dirty="0"/>
            <a:t>Шукачі пригод</a:t>
          </a:r>
          <a:endParaRPr lang="ru-RU" sz="2800" dirty="0"/>
        </a:p>
        <a:p>
          <a:pPr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D19F0E53-959A-47B5-9FFA-CD646F3AC100}" type="parTrans" cxnId="{89875A58-7741-49DF-A2DC-B755252337F6}">
      <dgm:prSet/>
      <dgm:spPr/>
      <dgm:t>
        <a:bodyPr/>
        <a:lstStyle/>
        <a:p>
          <a:endParaRPr lang="ru-RU" sz="2800"/>
        </a:p>
      </dgm:t>
    </dgm:pt>
    <dgm:pt modelId="{26B69783-241E-4438-A5D7-C4CD21362959}" type="sibTrans" cxnId="{89875A58-7741-49DF-A2DC-B755252337F6}">
      <dgm:prSet/>
      <dgm:spPr/>
      <dgm:t>
        <a:bodyPr/>
        <a:lstStyle/>
        <a:p>
          <a:endParaRPr lang="ru-RU" sz="2800"/>
        </a:p>
      </dgm:t>
    </dgm:pt>
    <dgm:pt modelId="{0491EBE4-380F-423E-86CB-E0FDC9F9571A}">
      <dgm:prSet phldrT="[Текст]" custT="1"/>
      <dgm:spPr/>
      <dgm:t>
        <a:bodyPr/>
        <a:lstStyle/>
        <a:p>
          <a:r>
            <a:rPr lang="uk-UA" sz="2800" dirty="0"/>
            <a:t>Ідейні «</a:t>
          </a:r>
          <a:r>
            <a:rPr lang="uk-UA" sz="2800" dirty="0" err="1"/>
            <a:t>хакери</a:t>
          </a:r>
          <a:r>
            <a:rPr lang="uk-UA" sz="2800" dirty="0"/>
            <a:t>» </a:t>
          </a:r>
          <a:endParaRPr lang="ru-RU" sz="2800" dirty="0"/>
        </a:p>
      </dgm:t>
    </dgm:pt>
    <dgm:pt modelId="{C2CC8209-151C-44E6-BA0E-529D8DC5EA8F}" type="parTrans" cxnId="{2F1057CF-1E63-4E8C-9D5C-0BF62C1FDDBF}">
      <dgm:prSet/>
      <dgm:spPr/>
      <dgm:t>
        <a:bodyPr/>
        <a:lstStyle/>
        <a:p>
          <a:endParaRPr lang="ru-RU" sz="2800"/>
        </a:p>
      </dgm:t>
    </dgm:pt>
    <dgm:pt modelId="{CCC2BA0E-5BBB-49BE-9088-7A9EDCB133F7}" type="sibTrans" cxnId="{2F1057CF-1E63-4E8C-9D5C-0BF62C1FDDBF}">
      <dgm:prSet/>
      <dgm:spPr/>
      <dgm:t>
        <a:bodyPr/>
        <a:lstStyle/>
        <a:p>
          <a:endParaRPr lang="ru-RU" sz="2800"/>
        </a:p>
      </dgm:t>
    </dgm:pt>
    <dgm:pt modelId="{6154DE2E-75DC-4924-9127-84B0C4ACF18B}">
      <dgm:prSet phldrT="[Текст]" custT="1"/>
      <dgm:spPr/>
      <dgm:t>
        <a:bodyPr/>
        <a:lstStyle/>
        <a:p>
          <a:r>
            <a:rPr lang="uk-UA" sz="2800" dirty="0"/>
            <a:t>«</a:t>
          </a:r>
          <a:r>
            <a:rPr lang="uk-UA" sz="2800" dirty="0" err="1"/>
            <a:t>Хакери»-професіонали</a:t>
          </a:r>
          <a:endParaRPr lang="ru-RU" sz="2800" dirty="0"/>
        </a:p>
      </dgm:t>
    </dgm:pt>
    <dgm:pt modelId="{BEB054D6-8A3B-4BF8-9644-1110712F3E12}" type="sibTrans" cxnId="{DFD64EFA-9841-42B0-8D39-9952E51E36DD}">
      <dgm:prSet/>
      <dgm:spPr/>
      <dgm:t>
        <a:bodyPr/>
        <a:lstStyle/>
        <a:p>
          <a:endParaRPr lang="ru-RU" sz="2800"/>
        </a:p>
      </dgm:t>
    </dgm:pt>
    <dgm:pt modelId="{5FC865EA-6466-483A-B31F-99D132DC3C7A}" type="parTrans" cxnId="{DFD64EFA-9841-42B0-8D39-9952E51E36DD}">
      <dgm:prSet/>
      <dgm:spPr/>
      <dgm:t>
        <a:bodyPr/>
        <a:lstStyle/>
        <a:p>
          <a:endParaRPr lang="ru-RU" sz="2800"/>
        </a:p>
      </dgm:t>
    </dgm:pt>
    <dgm:pt modelId="{2F029DA3-4F3A-4C6A-84DC-9E5EEEB60C0D}">
      <dgm:prSet custT="1"/>
      <dgm:spPr/>
      <dgm:t>
        <a:bodyPr/>
        <a:lstStyle/>
        <a:p>
          <a:r>
            <a:rPr lang="uk-UA" sz="2800" dirty="0"/>
            <a:t>Ненадійні (неблагополучні) співробітники</a:t>
          </a:r>
          <a:endParaRPr lang="ru-RU" sz="2800" dirty="0"/>
        </a:p>
      </dgm:t>
    </dgm:pt>
    <dgm:pt modelId="{031075BB-6556-49E7-A86D-DD1A10356434}" type="sibTrans" cxnId="{65A78747-EEBB-4CA1-87F0-237C037844E4}">
      <dgm:prSet/>
      <dgm:spPr/>
      <dgm:t>
        <a:bodyPr/>
        <a:lstStyle/>
        <a:p>
          <a:endParaRPr lang="ru-RU" sz="2800"/>
        </a:p>
      </dgm:t>
    </dgm:pt>
    <dgm:pt modelId="{620D78D1-1907-4BBC-86DA-999A920EE1DE}" type="parTrans" cxnId="{65A78747-EEBB-4CA1-87F0-237C037844E4}">
      <dgm:prSet/>
      <dgm:spPr/>
      <dgm:t>
        <a:bodyPr/>
        <a:lstStyle/>
        <a:p>
          <a:endParaRPr lang="ru-RU" sz="2800"/>
        </a:p>
      </dgm:t>
    </dgm:pt>
    <dgm:pt modelId="{0C370D88-F6BD-4B85-8689-C4F43ECFB078}" type="pres">
      <dgm:prSet presAssocID="{80236F07-5F59-4308-9D99-A425F2F4DCC3}" presName="Name0" presStyleCnt="0">
        <dgm:presLayoutVars>
          <dgm:dir/>
          <dgm:animLvl val="lvl"/>
          <dgm:resizeHandles val="exact"/>
        </dgm:presLayoutVars>
      </dgm:prSet>
      <dgm:spPr/>
    </dgm:pt>
    <dgm:pt modelId="{05C1EBFD-D907-46F8-ABFF-0426D97F143D}" type="pres">
      <dgm:prSet presAssocID="{65392ECA-9689-45F5-9BBE-973DD9F6DA42}" presName="linNode" presStyleCnt="0"/>
      <dgm:spPr/>
    </dgm:pt>
    <dgm:pt modelId="{6976DEF9-A230-4460-A095-4133698D0800}" type="pres">
      <dgm:prSet presAssocID="{65392ECA-9689-45F5-9BBE-973DD9F6DA42}" presName="parentText" presStyleLbl="node1" presStyleIdx="0" presStyleCnt="4" custScaleX="185466">
        <dgm:presLayoutVars>
          <dgm:chMax val="1"/>
          <dgm:bulletEnabled val="1"/>
        </dgm:presLayoutVars>
      </dgm:prSet>
      <dgm:spPr/>
    </dgm:pt>
    <dgm:pt modelId="{F844BF93-0BFE-4BAF-A3F8-95EF7D86E6EE}" type="pres">
      <dgm:prSet presAssocID="{26B69783-241E-4438-A5D7-C4CD21362959}" presName="sp" presStyleCnt="0"/>
      <dgm:spPr/>
    </dgm:pt>
    <dgm:pt modelId="{30DBD4BA-E64A-47F3-9D95-8B28927AC991}" type="pres">
      <dgm:prSet presAssocID="{0491EBE4-380F-423E-86CB-E0FDC9F9571A}" presName="linNode" presStyleCnt="0"/>
      <dgm:spPr/>
    </dgm:pt>
    <dgm:pt modelId="{D439F445-EEFF-4F6A-AC40-A2C6C798AE7F}" type="pres">
      <dgm:prSet presAssocID="{0491EBE4-380F-423E-86CB-E0FDC9F9571A}" presName="parentText" presStyleLbl="node1" presStyleIdx="1" presStyleCnt="4" custScaleX="188980">
        <dgm:presLayoutVars>
          <dgm:chMax val="1"/>
          <dgm:bulletEnabled val="1"/>
        </dgm:presLayoutVars>
      </dgm:prSet>
      <dgm:spPr/>
    </dgm:pt>
    <dgm:pt modelId="{5933CAF0-1E47-42BD-BD89-C60C63F0DF99}" type="pres">
      <dgm:prSet presAssocID="{CCC2BA0E-5BBB-49BE-9088-7A9EDCB133F7}" presName="sp" presStyleCnt="0"/>
      <dgm:spPr/>
    </dgm:pt>
    <dgm:pt modelId="{7E8D26CB-A45B-4BC8-B00E-2F73C61A53DD}" type="pres">
      <dgm:prSet presAssocID="{6154DE2E-75DC-4924-9127-84B0C4ACF18B}" presName="linNode" presStyleCnt="0"/>
      <dgm:spPr/>
    </dgm:pt>
    <dgm:pt modelId="{491B2824-4F4F-4C33-A0F6-C7169C1DB833}" type="pres">
      <dgm:prSet presAssocID="{6154DE2E-75DC-4924-9127-84B0C4ACF18B}" presName="parentText" presStyleLbl="node1" presStyleIdx="2" presStyleCnt="4" custScaleX="189138">
        <dgm:presLayoutVars>
          <dgm:chMax val="1"/>
          <dgm:bulletEnabled val="1"/>
        </dgm:presLayoutVars>
      </dgm:prSet>
      <dgm:spPr/>
    </dgm:pt>
    <dgm:pt modelId="{87CB3125-A7FC-4629-B476-4BE6ADBCA2EB}" type="pres">
      <dgm:prSet presAssocID="{BEB054D6-8A3B-4BF8-9644-1110712F3E12}" presName="sp" presStyleCnt="0"/>
      <dgm:spPr/>
    </dgm:pt>
    <dgm:pt modelId="{0B11025B-9079-45EF-AAC7-CAE4A151EA91}" type="pres">
      <dgm:prSet presAssocID="{2F029DA3-4F3A-4C6A-84DC-9E5EEEB60C0D}" presName="linNode" presStyleCnt="0"/>
      <dgm:spPr/>
    </dgm:pt>
    <dgm:pt modelId="{E29428E7-B537-41D7-AE67-9AFF2FFDC539}" type="pres">
      <dgm:prSet presAssocID="{2F029DA3-4F3A-4C6A-84DC-9E5EEEB60C0D}" presName="parentText" presStyleLbl="node1" presStyleIdx="3" presStyleCnt="4" custScaleX="189724">
        <dgm:presLayoutVars>
          <dgm:chMax val="1"/>
          <dgm:bulletEnabled val="1"/>
        </dgm:presLayoutVars>
      </dgm:prSet>
      <dgm:spPr/>
    </dgm:pt>
  </dgm:ptLst>
  <dgm:cxnLst>
    <dgm:cxn modelId="{65A78747-EEBB-4CA1-87F0-237C037844E4}" srcId="{80236F07-5F59-4308-9D99-A425F2F4DCC3}" destId="{2F029DA3-4F3A-4C6A-84DC-9E5EEEB60C0D}" srcOrd="3" destOrd="0" parTransId="{620D78D1-1907-4BBC-86DA-999A920EE1DE}" sibTransId="{031075BB-6556-49E7-A86D-DD1A10356434}"/>
    <dgm:cxn modelId="{89875A58-7741-49DF-A2DC-B755252337F6}" srcId="{80236F07-5F59-4308-9D99-A425F2F4DCC3}" destId="{65392ECA-9689-45F5-9BBE-973DD9F6DA42}" srcOrd="0" destOrd="0" parTransId="{D19F0E53-959A-47B5-9FFA-CD646F3AC100}" sibTransId="{26B69783-241E-4438-A5D7-C4CD21362959}"/>
    <dgm:cxn modelId="{B0F9C282-C482-4AA8-9AB4-52AB3CAB5AAE}" type="presOf" srcId="{0491EBE4-380F-423E-86CB-E0FDC9F9571A}" destId="{D439F445-EEFF-4F6A-AC40-A2C6C798AE7F}" srcOrd="0" destOrd="0" presId="urn:microsoft.com/office/officeart/2005/8/layout/vList5"/>
    <dgm:cxn modelId="{02F6B884-CDD3-4868-ABC9-11CDF0B8DEE3}" type="presOf" srcId="{6154DE2E-75DC-4924-9127-84B0C4ACF18B}" destId="{491B2824-4F4F-4C33-A0F6-C7169C1DB833}" srcOrd="0" destOrd="0" presId="urn:microsoft.com/office/officeart/2005/8/layout/vList5"/>
    <dgm:cxn modelId="{B908318E-848F-46B1-A7F2-B2B45943D271}" type="presOf" srcId="{65392ECA-9689-45F5-9BBE-973DD9F6DA42}" destId="{6976DEF9-A230-4460-A095-4133698D0800}" srcOrd="0" destOrd="0" presId="urn:microsoft.com/office/officeart/2005/8/layout/vList5"/>
    <dgm:cxn modelId="{51DE4895-CAC9-4CF5-B214-735B541641FD}" type="presOf" srcId="{80236F07-5F59-4308-9D99-A425F2F4DCC3}" destId="{0C370D88-F6BD-4B85-8689-C4F43ECFB078}" srcOrd="0" destOrd="0" presId="urn:microsoft.com/office/officeart/2005/8/layout/vList5"/>
    <dgm:cxn modelId="{2F1057CF-1E63-4E8C-9D5C-0BF62C1FDDBF}" srcId="{80236F07-5F59-4308-9D99-A425F2F4DCC3}" destId="{0491EBE4-380F-423E-86CB-E0FDC9F9571A}" srcOrd="1" destOrd="0" parTransId="{C2CC8209-151C-44E6-BA0E-529D8DC5EA8F}" sibTransId="{CCC2BA0E-5BBB-49BE-9088-7A9EDCB133F7}"/>
    <dgm:cxn modelId="{AEC3FCD7-7CF6-485C-AC3E-F63D8438923C}" type="presOf" srcId="{2F029DA3-4F3A-4C6A-84DC-9E5EEEB60C0D}" destId="{E29428E7-B537-41D7-AE67-9AFF2FFDC539}" srcOrd="0" destOrd="0" presId="urn:microsoft.com/office/officeart/2005/8/layout/vList5"/>
    <dgm:cxn modelId="{DFD64EFA-9841-42B0-8D39-9952E51E36DD}" srcId="{80236F07-5F59-4308-9D99-A425F2F4DCC3}" destId="{6154DE2E-75DC-4924-9127-84B0C4ACF18B}" srcOrd="2" destOrd="0" parTransId="{5FC865EA-6466-483A-B31F-99D132DC3C7A}" sibTransId="{BEB054D6-8A3B-4BF8-9644-1110712F3E12}"/>
    <dgm:cxn modelId="{9B5BE2FA-9385-48E8-9FC4-74894897A027}" type="presParOf" srcId="{0C370D88-F6BD-4B85-8689-C4F43ECFB078}" destId="{05C1EBFD-D907-46F8-ABFF-0426D97F143D}" srcOrd="0" destOrd="0" presId="urn:microsoft.com/office/officeart/2005/8/layout/vList5"/>
    <dgm:cxn modelId="{613C92BF-F4C3-4FA5-B8B8-5888187BED31}" type="presParOf" srcId="{05C1EBFD-D907-46F8-ABFF-0426D97F143D}" destId="{6976DEF9-A230-4460-A095-4133698D0800}" srcOrd="0" destOrd="0" presId="urn:microsoft.com/office/officeart/2005/8/layout/vList5"/>
    <dgm:cxn modelId="{881464AF-5129-4F57-B26E-5864DC7393A9}" type="presParOf" srcId="{0C370D88-F6BD-4B85-8689-C4F43ECFB078}" destId="{F844BF93-0BFE-4BAF-A3F8-95EF7D86E6EE}" srcOrd="1" destOrd="0" presId="urn:microsoft.com/office/officeart/2005/8/layout/vList5"/>
    <dgm:cxn modelId="{7041CF89-DD3D-48EA-9D2C-E268687A5EC1}" type="presParOf" srcId="{0C370D88-F6BD-4B85-8689-C4F43ECFB078}" destId="{30DBD4BA-E64A-47F3-9D95-8B28927AC991}" srcOrd="2" destOrd="0" presId="urn:microsoft.com/office/officeart/2005/8/layout/vList5"/>
    <dgm:cxn modelId="{6A0F9595-8144-424A-84F9-3F5C503CCC34}" type="presParOf" srcId="{30DBD4BA-E64A-47F3-9D95-8B28927AC991}" destId="{D439F445-EEFF-4F6A-AC40-A2C6C798AE7F}" srcOrd="0" destOrd="0" presId="urn:microsoft.com/office/officeart/2005/8/layout/vList5"/>
    <dgm:cxn modelId="{977098F1-D3CA-42A9-99B4-8A2BB50F8A4B}" type="presParOf" srcId="{0C370D88-F6BD-4B85-8689-C4F43ECFB078}" destId="{5933CAF0-1E47-42BD-BD89-C60C63F0DF99}" srcOrd="3" destOrd="0" presId="urn:microsoft.com/office/officeart/2005/8/layout/vList5"/>
    <dgm:cxn modelId="{6EB1EB8A-3D52-4BD7-A6F9-645EC1F50B11}" type="presParOf" srcId="{0C370D88-F6BD-4B85-8689-C4F43ECFB078}" destId="{7E8D26CB-A45B-4BC8-B00E-2F73C61A53DD}" srcOrd="4" destOrd="0" presId="urn:microsoft.com/office/officeart/2005/8/layout/vList5"/>
    <dgm:cxn modelId="{C0A8D1AC-8EF1-4D2D-A4A5-DB9E467198B5}" type="presParOf" srcId="{7E8D26CB-A45B-4BC8-B00E-2F73C61A53DD}" destId="{491B2824-4F4F-4C33-A0F6-C7169C1DB833}" srcOrd="0" destOrd="0" presId="urn:microsoft.com/office/officeart/2005/8/layout/vList5"/>
    <dgm:cxn modelId="{23A76692-9DEF-4A6C-A165-7A57BCE233DB}" type="presParOf" srcId="{0C370D88-F6BD-4B85-8689-C4F43ECFB078}" destId="{87CB3125-A7FC-4629-B476-4BE6ADBCA2EB}" srcOrd="5" destOrd="0" presId="urn:microsoft.com/office/officeart/2005/8/layout/vList5"/>
    <dgm:cxn modelId="{5A1BC9C8-371C-48C4-B35F-17A67A5A3588}" type="presParOf" srcId="{0C370D88-F6BD-4B85-8689-C4F43ECFB078}" destId="{0B11025B-9079-45EF-AAC7-CAE4A151EA91}" srcOrd="6" destOrd="0" presId="urn:microsoft.com/office/officeart/2005/8/layout/vList5"/>
    <dgm:cxn modelId="{5B59B535-A9A3-43E4-869A-03B38A3DA59E}" type="presParOf" srcId="{0B11025B-9079-45EF-AAC7-CAE4A151EA91}" destId="{E29428E7-B537-41D7-AE67-9AFF2FFDC53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59A6C-AA2D-4D77-9067-4D3C5D1F7EB1}">
      <dsp:nvSpPr>
        <dsp:cNvPr id="0" name=""/>
        <dsp:cNvSpPr/>
      </dsp:nvSpPr>
      <dsp:spPr>
        <a:xfrm>
          <a:off x="0" y="402432"/>
          <a:ext cx="3398692" cy="20392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Морально-етичні засоби </a:t>
          </a:r>
          <a:r>
            <a:rPr lang="ru-RU" sz="2200" kern="1200" dirty="0" err="1"/>
            <a:t>реалізуються</a:t>
          </a:r>
          <a:r>
            <a:rPr lang="ru-RU" sz="2200" kern="1200" dirty="0"/>
            <a:t> у </a:t>
          </a:r>
          <a:r>
            <a:rPr lang="ru-RU" sz="2200" kern="1200" dirty="0" err="1"/>
            <a:t>вигляді</a:t>
          </a:r>
          <a:r>
            <a:rPr lang="ru-RU" sz="2200" kern="1200" dirty="0"/>
            <a:t> норм </a:t>
          </a:r>
          <a:r>
            <a:rPr lang="ru-RU" sz="2200" kern="1200" dirty="0" err="1"/>
            <a:t>поведінки</a:t>
          </a:r>
          <a:r>
            <a:rPr lang="ru-RU" sz="2200" kern="1200" dirty="0"/>
            <a:t> особи в </a:t>
          </a:r>
          <a:r>
            <a:rPr lang="ru-RU" sz="2200" kern="1200" dirty="0" err="1"/>
            <a:t>інформаційному</a:t>
          </a:r>
          <a:r>
            <a:rPr lang="ru-RU" sz="2200" kern="1200" dirty="0"/>
            <a:t> </a:t>
          </a:r>
          <a:r>
            <a:rPr lang="ru-RU" sz="2200" kern="1200" dirty="0" err="1"/>
            <a:t>просторі</a:t>
          </a:r>
          <a:endParaRPr lang="ru-RU" sz="2200" kern="1200" dirty="0"/>
        </a:p>
      </dsp:txBody>
      <dsp:txXfrm>
        <a:off x="0" y="402432"/>
        <a:ext cx="3398692" cy="2039215"/>
      </dsp:txXfrm>
    </dsp:sp>
    <dsp:sp modelId="{994BE581-63C1-42E1-A65D-3C2CE91E815F}">
      <dsp:nvSpPr>
        <dsp:cNvPr id="0" name=""/>
        <dsp:cNvSpPr/>
      </dsp:nvSpPr>
      <dsp:spPr>
        <a:xfrm>
          <a:off x="3738562" y="402432"/>
          <a:ext cx="3398692" cy="20392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Правові засоби </a:t>
          </a:r>
          <a:r>
            <a:rPr lang="ru-RU" sz="2100" kern="1200" dirty="0" err="1"/>
            <a:t>встановлюють</a:t>
          </a:r>
          <a:r>
            <a:rPr lang="ru-RU" sz="2100" kern="1200" dirty="0"/>
            <a:t> правила </a:t>
          </a:r>
          <a:r>
            <a:rPr lang="ru-RU" sz="2100" kern="1200" dirty="0" err="1"/>
            <a:t>користування</a:t>
          </a:r>
          <a:r>
            <a:rPr lang="ru-RU" sz="2100" kern="1200" dirty="0"/>
            <a:t> </a:t>
          </a:r>
          <a:r>
            <a:rPr lang="ru-RU" sz="2100" kern="1200" dirty="0" err="1"/>
            <a:t>інформацією</a:t>
          </a:r>
          <a:r>
            <a:rPr lang="ru-RU" sz="2100" kern="1200" dirty="0"/>
            <a:t> та </a:t>
          </a:r>
          <a:r>
            <a:rPr lang="ru-RU" sz="2100" kern="1200" dirty="0" err="1"/>
            <a:t>відповідальність</a:t>
          </a:r>
          <a:r>
            <a:rPr lang="ru-RU" sz="2100" kern="1200" dirty="0"/>
            <a:t> </a:t>
          </a:r>
          <a:r>
            <a:rPr lang="ru-RU" sz="2100" kern="1200" dirty="0" err="1"/>
            <a:t>користувачів</a:t>
          </a:r>
          <a:r>
            <a:rPr lang="ru-RU" sz="2100" kern="1200" dirty="0"/>
            <a:t> за </a:t>
          </a:r>
          <a:r>
            <a:rPr lang="ru-RU" sz="2100" kern="1200" dirty="0" err="1"/>
            <a:t>їх</a:t>
          </a:r>
          <a:r>
            <a:rPr lang="ru-RU" sz="2100" kern="1200" dirty="0"/>
            <a:t> </a:t>
          </a:r>
          <a:r>
            <a:rPr lang="ru-RU" sz="2100" kern="1200" dirty="0" err="1"/>
            <a:t>порушення</a:t>
          </a:r>
          <a:endParaRPr lang="ru-RU" sz="2100" kern="1200" dirty="0"/>
        </a:p>
      </dsp:txBody>
      <dsp:txXfrm>
        <a:off x="3738562" y="402432"/>
        <a:ext cx="3398692" cy="2039215"/>
      </dsp:txXfrm>
    </dsp:sp>
    <dsp:sp modelId="{CC446C73-F87B-4FD1-B25A-4A463A9DC548}">
      <dsp:nvSpPr>
        <dsp:cNvPr id="0" name=""/>
        <dsp:cNvSpPr/>
      </dsp:nvSpPr>
      <dsp:spPr>
        <a:xfrm>
          <a:off x="7477124" y="402432"/>
          <a:ext cx="3398692" cy="20392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Адміністративні (організаційні) засоби </a:t>
          </a:r>
          <a:r>
            <a:rPr lang="ru-RU" sz="2100" kern="1200" dirty="0" err="1"/>
            <a:t>регламентують</a:t>
          </a:r>
          <a:r>
            <a:rPr lang="ru-RU" sz="2100" kern="1200" dirty="0"/>
            <a:t> порядок </a:t>
          </a:r>
          <a:r>
            <a:rPr lang="ru-RU" sz="2100" kern="1200" dirty="0" err="1"/>
            <a:t>взаємодії</a:t>
          </a:r>
          <a:r>
            <a:rPr lang="ru-RU" sz="2100" kern="1200" dirty="0"/>
            <a:t> </a:t>
          </a:r>
          <a:r>
            <a:rPr lang="ru-RU" sz="2100" kern="1200" dirty="0" err="1"/>
            <a:t>користувачів</a:t>
          </a:r>
          <a:r>
            <a:rPr lang="ru-RU" sz="2100" kern="1200" dirty="0"/>
            <a:t> </a:t>
          </a:r>
          <a:r>
            <a:rPr lang="ru-RU" sz="2100" kern="1200" dirty="0" err="1"/>
            <a:t>з</a:t>
          </a:r>
          <a:r>
            <a:rPr lang="ru-RU" sz="2100" kern="1200" dirty="0"/>
            <a:t> </a:t>
          </a:r>
          <a:r>
            <a:rPr lang="ru-RU" sz="2100" kern="1200" dirty="0" err="1"/>
            <a:t>інформаційними</a:t>
          </a:r>
          <a:r>
            <a:rPr lang="ru-RU" sz="2100" kern="1200" dirty="0"/>
            <a:t> системами</a:t>
          </a:r>
        </a:p>
      </dsp:txBody>
      <dsp:txXfrm>
        <a:off x="7477124" y="402432"/>
        <a:ext cx="3398692" cy="2039215"/>
      </dsp:txXfrm>
    </dsp:sp>
    <dsp:sp modelId="{8DC41A2E-9D9A-4C3A-AD2F-5BD91C9A3250}">
      <dsp:nvSpPr>
        <dsp:cNvPr id="0" name=""/>
        <dsp:cNvSpPr/>
      </dsp:nvSpPr>
      <dsp:spPr>
        <a:xfrm>
          <a:off x="1869281" y="2781517"/>
          <a:ext cx="3398692" cy="20392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Технічні (фізичні) засоби </a:t>
          </a:r>
          <a:r>
            <a:rPr lang="ru-RU" sz="1900" kern="1200" dirty="0" err="1"/>
            <a:t>забезпечують</a:t>
          </a:r>
          <a:r>
            <a:rPr lang="ru-RU" sz="1900" kern="1200" dirty="0"/>
            <a:t> </a:t>
          </a:r>
          <a:r>
            <a:rPr lang="ru-RU" sz="1900" kern="1200" dirty="0" err="1"/>
            <a:t>захист</a:t>
          </a:r>
          <a:r>
            <a:rPr lang="ru-RU" sz="1900" kern="1200" dirty="0"/>
            <a:t> </a:t>
          </a:r>
          <a:r>
            <a:rPr lang="ru-RU" sz="1900" kern="1200" dirty="0" err="1"/>
            <a:t>від</a:t>
          </a:r>
          <a:r>
            <a:rPr lang="ru-RU" sz="1900" kern="1200" dirty="0"/>
            <a:t> </a:t>
          </a:r>
          <a:r>
            <a:rPr lang="ru-RU" sz="1900" kern="1200" dirty="0" err="1"/>
            <a:t>несанкціонованого</a:t>
          </a:r>
          <a:r>
            <a:rPr lang="ru-RU" sz="1900" kern="1200" dirty="0"/>
            <a:t> доступу, </a:t>
          </a:r>
          <a:r>
            <a:rPr lang="ru-RU" sz="1900" kern="1200" dirty="0" err="1"/>
            <a:t>пошкодження</a:t>
          </a:r>
          <a:r>
            <a:rPr lang="ru-RU" sz="1900" kern="1200" dirty="0"/>
            <a:t> </a:t>
          </a:r>
          <a:r>
            <a:rPr lang="ru-RU" sz="1900" kern="1200" dirty="0" err="1"/>
            <a:t>інформаційної</a:t>
          </a:r>
          <a:r>
            <a:rPr lang="ru-RU" sz="1900" kern="1200" dirty="0"/>
            <a:t> </a:t>
          </a:r>
          <a:r>
            <a:rPr lang="ru-RU" sz="1900" kern="1200" dirty="0" err="1"/>
            <a:t>системи</a:t>
          </a:r>
          <a:r>
            <a:rPr lang="ru-RU" sz="1900" kern="1200" dirty="0"/>
            <a:t> </a:t>
          </a:r>
          <a:r>
            <a:rPr lang="ru-RU" sz="1900" kern="1200" dirty="0" err="1"/>
            <a:t>тощо</a:t>
          </a:r>
          <a:endParaRPr lang="ru-RU" sz="1900" kern="1200" dirty="0"/>
        </a:p>
      </dsp:txBody>
      <dsp:txXfrm>
        <a:off x="1869281" y="2781517"/>
        <a:ext cx="3398692" cy="2039215"/>
      </dsp:txXfrm>
    </dsp:sp>
    <dsp:sp modelId="{E88842E5-AEBB-4448-9D8D-4D199377B7B9}">
      <dsp:nvSpPr>
        <dsp:cNvPr id="0" name=""/>
        <dsp:cNvSpPr/>
      </dsp:nvSpPr>
      <dsp:spPr>
        <a:xfrm>
          <a:off x="5607843" y="2781517"/>
          <a:ext cx="3398692" cy="20392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Програмні засоби </a:t>
          </a:r>
          <a:r>
            <a:rPr lang="uk-UA" sz="2100" kern="1200" dirty="0"/>
            <a:t>забезпечують захист інформаційної системи від комп’ютерних вірусів, ідентифікацію користувачів тощо</a:t>
          </a:r>
          <a:endParaRPr lang="ru-RU" sz="2100" kern="1200" dirty="0"/>
        </a:p>
      </dsp:txBody>
      <dsp:txXfrm>
        <a:off x="5607843" y="2781517"/>
        <a:ext cx="3398692" cy="2039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6DEF9-A230-4460-A095-4133698D0800}">
      <dsp:nvSpPr>
        <dsp:cNvPr id="0" name=""/>
        <dsp:cNvSpPr/>
      </dsp:nvSpPr>
      <dsp:spPr>
        <a:xfrm>
          <a:off x="1071599" y="1775"/>
          <a:ext cx="4514180" cy="853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kern="1200" dirty="0"/>
            <a:t>Шукачі пригод</a:t>
          </a:r>
          <a:endParaRPr lang="ru-RU" sz="2800" kern="1200" dirty="0"/>
        </a:p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</dsp:txBody>
      <dsp:txXfrm>
        <a:off x="1113277" y="43453"/>
        <a:ext cx="4430824" cy="770430"/>
      </dsp:txXfrm>
    </dsp:sp>
    <dsp:sp modelId="{D439F445-EEFF-4F6A-AC40-A2C6C798AE7F}">
      <dsp:nvSpPr>
        <dsp:cNvPr id="0" name=""/>
        <dsp:cNvSpPr/>
      </dsp:nvSpPr>
      <dsp:spPr>
        <a:xfrm>
          <a:off x="1071599" y="898250"/>
          <a:ext cx="4599709" cy="853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Ідейні «</a:t>
          </a:r>
          <a:r>
            <a:rPr lang="uk-UA" sz="2800" kern="1200" dirty="0" err="1"/>
            <a:t>хакери</a:t>
          </a:r>
          <a:r>
            <a:rPr lang="uk-UA" sz="2800" kern="1200" dirty="0"/>
            <a:t>» </a:t>
          </a:r>
          <a:endParaRPr lang="ru-RU" sz="2800" kern="1200" dirty="0"/>
        </a:p>
      </dsp:txBody>
      <dsp:txXfrm>
        <a:off x="1113277" y="939928"/>
        <a:ext cx="4516353" cy="770430"/>
      </dsp:txXfrm>
    </dsp:sp>
    <dsp:sp modelId="{491B2824-4F4F-4C33-A0F6-C7169C1DB833}">
      <dsp:nvSpPr>
        <dsp:cNvPr id="0" name=""/>
        <dsp:cNvSpPr/>
      </dsp:nvSpPr>
      <dsp:spPr>
        <a:xfrm>
          <a:off x="1071599" y="1794726"/>
          <a:ext cx="4603555" cy="853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«</a:t>
          </a:r>
          <a:r>
            <a:rPr lang="uk-UA" sz="2800" kern="1200" dirty="0" err="1"/>
            <a:t>Хакери»-професіонали</a:t>
          </a:r>
          <a:endParaRPr lang="ru-RU" sz="2800" kern="1200" dirty="0"/>
        </a:p>
      </dsp:txBody>
      <dsp:txXfrm>
        <a:off x="1113277" y="1836404"/>
        <a:ext cx="4520199" cy="770430"/>
      </dsp:txXfrm>
    </dsp:sp>
    <dsp:sp modelId="{E29428E7-B537-41D7-AE67-9AFF2FFDC539}">
      <dsp:nvSpPr>
        <dsp:cNvPr id="0" name=""/>
        <dsp:cNvSpPr/>
      </dsp:nvSpPr>
      <dsp:spPr>
        <a:xfrm>
          <a:off x="1071599" y="2691202"/>
          <a:ext cx="4617818" cy="853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Ненадійні (неблагополучні) співробітники</a:t>
          </a:r>
          <a:endParaRPr lang="ru-RU" sz="2800" kern="1200" dirty="0"/>
        </a:p>
      </dsp:txBody>
      <dsp:txXfrm>
        <a:off x="1113277" y="2732880"/>
        <a:ext cx="4534462" cy="770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09965-4064-46EE-9FEF-4A519C404CC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155E8-68F2-4218-BA3C-6348F00E275C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3459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155E8-68F2-4218-BA3C-6348F00E275C}" type="slidenum">
              <a:rPr lang="ru-UA" smtClean="0"/>
              <a:t>8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36753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в роботу </a:t>
            </a:r>
            <a:r>
              <a:rPr lang="ru-RU" dirty="0" err="1"/>
              <a:t>комп'ютерів</a:t>
            </a:r>
            <a:r>
              <a:rPr lang="ru-RU" dirty="0"/>
              <a:t>,</a:t>
            </a:r>
          </a:p>
          <a:p>
            <a:r>
              <a:rPr lang="ru-RU" dirty="0" err="1"/>
              <a:t>комп'ютерних</a:t>
            </a:r>
            <a:r>
              <a:rPr lang="ru-RU" dirty="0"/>
              <a:t> мереж та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 </a:t>
            </a:r>
            <a:r>
              <a:rPr lang="ru-RU" dirty="0" err="1"/>
              <a:t>тягне</a:t>
            </a:r>
            <a:endParaRPr lang="ru-RU" dirty="0"/>
          </a:p>
          <a:p>
            <a:r>
              <a:rPr lang="ru-RU" dirty="0"/>
              <a:t>за собою </a:t>
            </a:r>
            <a:r>
              <a:rPr lang="ru-RU" dirty="0" err="1"/>
              <a:t>кримінальну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155E8-68F2-4218-BA3C-6348F00E275C}" type="slidenum">
              <a:rPr lang="ru-UA" smtClean="0"/>
              <a:t>15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252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в роботу </a:t>
            </a:r>
            <a:r>
              <a:rPr lang="ru-RU" dirty="0" err="1"/>
              <a:t>комп'ютерів</a:t>
            </a:r>
            <a:r>
              <a:rPr lang="ru-RU" dirty="0"/>
              <a:t>,</a:t>
            </a:r>
          </a:p>
          <a:p>
            <a:r>
              <a:rPr lang="ru-RU" dirty="0" err="1"/>
              <a:t>комп'ютерних</a:t>
            </a:r>
            <a:r>
              <a:rPr lang="ru-RU" dirty="0"/>
              <a:t> мереж та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 </a:t>
            </a:r>
            <a:r>
              <a:rPr lang="ru-RU" dirty="0" err="1"/>
              <a:t>тягне</a:t>
            </a:r>
            <a:endParaRPr lang="ru-RU" dirty="0"/>
          </a:p>
          <a:p>
            <a:r>
              <a:rPr lang="ru-RU" dirty="0"/>
              <a:t>за собою </a:t>
            </a:r>
            <a:r>
              <a:rPr lang="ru-RU" dirty="0" err="1"/>
              <a:t>кримінальну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155E8-68F2-4218-BA3C-6348F00E275C}" type="slidenum">
              <a:rPr lang="ru-UA" smtClean="0"/>
              <a:t>16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4073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в роботу </a:t>
            </a:r>
            <a:r>
              <a:rPr lang="ru-RU" dirty="0" err="1"/>
              <a:t>комп'ютерів</a:t>
            </a:r>
            <a:r>
              <a:rPr lang="ru-RU" dirty="0"/>
              <a:t>,</a:t>
            </a:r>
          </a:p>
          <a:p>
            <a:r>
              <a:rPr lang="ru-RU" dirty="0" err="1"/>
              <a:t>комп'ютерних</a:t>
            </a:r>
            <a:r>
              <a:rPr lang="ru-RU" dirty="0"/>
              <a:t> мереж та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 </a:t>
            </a:r>
            <a:r>
              <a:rPr lang="ru-RU" dirty="0" err="1"/>
              <a:t>тягне</a:t>
            </a:r>
            <a:endParaRPr lang="ru-RU" dirty="0"/>
          </a:p>
          <a:p>
            <a:r>
              <a:rPr lang="ru-RU" dirty="0"/>
              <a:t>за собою </a:t>
            </a:r>
            <a:r>
              <a:rPr lang="ru-RU" dirty="0" err="1"/>
              <a:t>кримінальну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155E8-68F2-4218-BA3C-6348F00E275C}" type="slidenum">
              <a:rPr lang="ru-UA" smtClean="0"/>
              <a:t>17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465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EF8AE-DBE9-FDA8-FBDF-3D642F8B7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6351D47-A47F-9AB7-87BF-6D42026BE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92186BC-4DDE-FCD0-87A2-8047448B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202AB2E-F2EE-09FD-0D21-6E3573C2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870F5A2-F10B-0440-60F9-C362A9ABA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6871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9C018-262E-FE0D-82F5-DB12972E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4C4DD53-AEB6-4A47-9F47-5F8B90BAE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3D368E7-44FD-127B-8A44-0A94B736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B823681-5E87-05D4-02EA-14819D7E0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6151363-5506-BFDA-0D9D-03E7402A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0405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F8C0F08-8518-F36F-48E1-6F107FAE1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026D758-BFFF-A489-D8A5-498F296EC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D75435E-3EC6-E949-DE6D-05F0FDD1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C1E058B-CF33-9D80-6B39-A5C616939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3FAF24B-257D-60CC-7221-9F9F4731E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93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F4338-6E7D-C60D-D1E1-99CF5647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616A6E3-AB5E-ED99-02EA-52F5E51DF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72221F-D6D5-8280-C27F-A9DF25F0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49D0B78-92AC-156D-EFA1-B5328FC66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D15281F-27AB-F703-3087-580DB9AA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4408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661DC-1832-53D5-5201-F1BE000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A039795-7280-8A2A-A401-C9CADAD02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CE8A6FD-FD66-EEC2-4F40-7A2A61F4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27FEACC-95CC-C437-F33D-6CECFA65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CD248A1-D790-E5FC-71C0-7041FBB6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236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4ACA5-F537-E355-7CEF-0204F92C5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3062546-2F1A-49B6-05E7-A54806F9F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5B08455-0438-581D-CA80-9CD797CB3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6EF7E35-29E3-A491-80EF-EABD8BF9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FE2D0AB-31C3-F0C2-E502-DA956F60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AD917A1-A00A-2F20-3833-989C444FC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438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C7691-62D4-2D5D-479D-AEF8E1D64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050CAF3-8A94-D140-9472-00B2FB1A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163B854-D714-6F01-0E8C-C49FA47BC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5CB498B-B6B9-EFA3-79E7-3E427B9AA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A13FDFA-DAE7-A11E-FBAC-38D759796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069C515-4F30-14D9-CD0D-5A6A77BB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E5BAA7BB-A1B7-079A-7568-044EB2D1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01DF515A-CDE0-50C8-FC74-08E34790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9863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ED339-F95A-2B67-74BE-5CBF4E0B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A4059D9-A9AA-043D-7105-017CD5EC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AB8E911-BFE6-9DED-0610-3AFA2D15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E87D0FD4-D173-49CE-7265-BED06BE6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7199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BD11200-92D6-7F64-1DDB-F99DDEA8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A06EE37-2716-8EC2-37E8-FD363BA6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7A1BF64-1863-DD2E-8F68-62F4E8C9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1470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9D470-F29F-5513-DDB7-98115807E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06E0FA-86A8-05FE-D975-03E802DAD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3219A9C-158B-B400-4291-29A9A3205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5176A9D-CD5F-5D23-D722-7C6D8326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FA0D9A3-5833-D89F-7CD0-CF91B440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7CB7896-B0D1-8A16-26D2-8B6AB84C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9881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676F3-B354-A91F-D3A4-02E8C5504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2B516A6-7708-6631-0185-873C3B780B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4A3A2BB-4964-04C3-5D45-C03E7D168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6A4FFAA-8CE7-9862-45A2-E8A8A381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A0B2A2F-6F0A-25A9-5282-B23F42799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6F0C10D-08CC-E10E-7290-248501B5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8965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0161B27-4E2B-46D3-4F1C-1A4E80E4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0A15944-829E-1085-10ED-C1E81F5DF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05FB0FA-68D2-64E8-3A58-7E8566001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B0B8-F5C2-4131-9638-23E026DC34E8}" type="datetimeFigureOut">
              <a:rPr lang="ru-UA" smtClean="0"/>
              <a:t>02.05.2023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23ABB7-F7DF-C2AE-CC26-1425F98B3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36876B4-3F99-31D8-328D-D7224C3DB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3C24-5173-40D8-A931-FDF81A22355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1419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naurok.com.ua/test/ob-ekti-zahistu-vidi-zahodiv-protidi-zagrozam-bezpeki-perevagi-ta-nedoliki-riznih-vidiv-zahodiv-zahistu-osnovni-principi-pobudovi-sistemi-bezpeki-informaci-v-avtomatizovaniy-sistemi-2034076.html" TargetMode="External"/><Relationship Id="rId2" Type="http://schemas.openxmlformats.org/officeDocument/2006/relationships/hyperlink" Target="https://naurok.com.ua/test/start/127673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ADE2B-F234-4E63-39D0-4B3E8FA40A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Правові основи забезпечення безпеки інформаційних технологій 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5927CB2-71B7-7FA7-93AE-C79C4DAE2C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Закони України та інші нормативно-правові акти, що регламентують відносини суб'єктів в інформаційній сфері та захист інформації. Відповідальність за порушення у сфері захисту інформації  та неправомірного використання автоматизованих систем.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588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88934-44BE-06E8-092D-FE50EAD7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Доктрина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інформаційної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endParaRPr lang="ru-U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31CD71-0C4E-874A-30DE-0E8D969943CA}"/>
              </a:ext>
            </a:extLst>
          </p:cNvPr>
          <p:cNvSpPr txBox="1"/>
          <p:nvPr/>
        </p:nvSpPr>
        <p:spPr>
          <a:xfrm>
            <a:off x="1899138" y="1398300"/>
            <a:ext cx="79763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/>
              <a:t>Затверджена</a:t>
            </a:r>
            <a:r>
              <a:rPr lang="ru-RU" sz="3200" b="1" i="1" dirty="0"/>
              <a:t> у лютому 2017 року</a:t>
            </a:r>
            <a:endParaRPr lang="ru-UA" sz="3200" b="1" i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0898B09-6B89-BE10-4981-266F667A1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132" y="2245262"/>
            <a:ext cx="6227735" cy="326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6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4764" y="163208"/>
            <a:ext cx="8569035" cy="998742"/>
          </a:xfrm>
        </p:spPr>
        <p:txBody>
          <a:bodyPr>
            <a:normAutofit/>
          </a:bodyPr>
          <a:lstStyle/>
          <a:p>
            <a:r>
              <a:rPr lang="ru-RU" sz="4800" b="1" dirty="0" err="1">
                <a:solidFill>
                  <a:srgbClr val="9D33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Законодавство</a:t>
            </a:r>
            <a:r>
              <a:rPr lang="ru-RU" sz="4800" b="1" dirty="0">
                <a:solidFill>
                  <a:srgbClr val="9D33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4800" b="1" dirty="0" err="1">
                <a:solidFill>
                  <a:srgbClr val="9D33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України</a:t>
            </a:r>
            <a:endParaRPr lang="ru-RU" sz="4800" b="1" dirty="0">
              <a:solidFill>
                <a:srgbClr val="9D33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0612" y="1745673"/>
            <a:ext cx="10860333" cy="44312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indent="0">
              <a:lnSpc>
                <a:spcPct val="120000"/>
              </a:lnSpc>
              <a:spcBef>
                <a:spcPts val="600"/>
              </a:spcBef>
            </a:pPr>
            <a:r>
              <a:rPr lang="uk-UA" sz="2400" b="1" dirty="0"/>
              <a:t>Публічна інформація </a:t>
            </a:r>
            <a:r>
              <a:rPr lang="uk-UA" sz="2400" dirty="0"/>
              <a:t>- це відображена та задокументована будь-якими засобами та на будь-яких носіях інформація, що була отримана або створена в процесі виконання суб'єктами </a:t>
            </a:r>
            <a:r>
              <a:rPr lang="uk-UA" sz="2400" b="1" dirty="0"/>
              <a:t>владних повноважень </a:t>
            </a:r>
            <a:r>
              <a:rPr lang="uk-UA" sz="2400" dirty="0"/>
              <a:t>своїх обов'язків, передбачених чинним законодавством, або яка знаходиться у володінні суб'єктів владних повноважень, інших розпорядників публічної інформації, визначених цим Законом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</a:pPr>
            <a:r>
              <a:rPr lang="uk-UA" sz="2400" dirty="0"/>
              <a:t> суб'єкти владних повноважень - органи державної влади, інші державні органи, органи місцевого самоврядування, що здійснюють владні управлінські функції відповідно до законодавства та </a:t>
            </a:r>
            <a:r>
              <a:rPr lang="uk-UA" sz="2400" b="1" dirty="0"/>
              <a:t>рішення яких є обов'язковими для виконання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</a:pPr>
            <a:r>
              <a:rPr lang="uk-UA" sz="2400" b="1" dirty="0"/>
              <a:t>Публічна інформація є відкритою</a:t>
            </a:r>
            <a:r>
              <a:rPr lang="uk-UA" sz="2400" dirty="0"/>
              <a:t>, крім випадків, встановлених законом 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</a:pPr>
            <a:r>
              <a:rPr lang="uk-UA" sz="2400" b="1" dirty="0"/>
              <a:t>Інформацією з обмеженим доступом є конфіденційна, таємна, службова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7524" y="1096880"/>
            <a:ext cx="945431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3200" dirty="0"/>
              <a:t>Закон України </a:t>
            </a:r>
            <a:r>
              <a:rPr lang="uk-UA" sz="3200" dirty="0" err="1"/>
              <a:t>“Про</a:t>
            </a:r>
            <a:r>
              <a:rPr lang="uk-UA" sz="3200" dirty="0"/>
              <a:t> доступ до публічної інформації ”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AEA4E-0103-ABE1-D771-C0F1FAD3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Правові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b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інформаційних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технологій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0942C7-DA55-4952-036C-CBD434769CB3}"/>
              </a:ext>
            </a:extLst>
          </p:cNvPr>
          <p:cNvSpPr txBox="1"/>
          <p:nvPr/>
        </p:nvSpPr>
        <p:spPr>
          <a:xfrm>
            <a:off x="838200" y="1836225"/>
            <a:ext cx="10515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sz="2800" dirty="0"/>
              <a:t>У </a:t>
            </a:r>
            <a:r>
              <a:rPr lang="ru-UA" sz="2800" dirty="0" err="1"/>
              <a:t>прийнятих</a:t>
            </a:r>
            <a:r>
              <a:rPr lang="ru-UA" sz="2800" dirty="0"/>
              <a:t> в </a:t>
            </a:r>
            <a:r>
              <a:rPr lang="ru-UA" sz="2800" dirty="0" err="1"/>
              <a:t>Україні</a:t>
            </a:r>
            <a:r>
              <a:rPr lang="ru-UA" sz="2800" dirty="0"/>
              <a:t> </a:t>
            </a:r>
            <a:r>
              <a:rPr lang="ru-UA" sz="2800" dirty="0" err="1"/>
              <a:t>законодавчих</a:t>
            </a:r>
            <a:r>
              <a:rPr lang="ru-UA" sz="2800" dirty="0"/>
              <a:t> нормах,</a:t>
            </a:r>
            <a:r>
              <a:rPr lang="uk-UA" sz="2800" dirty="0"/>
              <a:t> </a:t>
            </a:r>
            <a:r>
              <a:rPr lang="ru-UA" sz="2800" dirty="0" err="1"/>
              <a:t>вказується</a:t>
            </a:r>
            <a:r>
              <a:rPr lang="ru-UA" sz="2800" dirty="0"/>
              <a:t>, </a:t>
            </a:r>
            <a:r>
              <a:rPr lang="ru-UA" sz="2800" dirty="0" err="1"/>
              <a:t>зокрема</a:t>
            </a:r>
            <a:r>
              <a:rPr lang="ru-UA" sz="2800" dirty="0"/>
              <a:t>, </a:t>
            </a:r>
            <a:r>
              <a:rPr lang="ru-UA" sz="2800" dirty="0" err="1"/>
              <a:t>що</a:t>
            </a:r>
            <a:r>
              <a:rPr lang="ru-UA" sz="2800" dirty="0"/>
              <a:t> </a:t>
            </a:r>
            <a:r>
              <a:rPr lang="ru-UA" sz="2800" dirty="0" err="1"/>
              <a:t>захисту</a:t>
            </a:r>
            <a:r>
              <a:rPr lang="ru-UA" sz="2800" dirty="0"/>
              <a:t> </a:t>
            </a:r>
            <a:r>
              <a:rPr lang="ru-UA" sz="2800" dirty="0" err="1"/>
              <a:t>підлягає</a:t>
            </a:r>
            <a:r>
              <a:rPr lang="ru-UA" sz="2800" dirty="0"/>
              <a:t>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7E06F5F-6A4F-DEB5-34EC-1E9EA43EB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534" y="2790332"/>
            <a:ext cx="10410266" cy="39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9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4764" y="163208"/>
            <a:ext cx="8569035" cy="998742"/>
          </a:xfrm>
        </p:spPr>
        <p:txBody>
          <a:bodyPr>
            <a:normAutofit/>
          </a:bodyPr>
          <a:lstStyle/>
          <a:p>
            <a:r>
              <a:rPr lang="uk-UA" b="1">
                <a:solidFill>
                  <a:srgbClr val="9D3342"/>
                </a:solidFill>
                <a:latin typeface="Century Gothic" panose="020B0502020202020204" pitchFamily="34" charset="0"/>
              </a:rPr>
              <a:t>Законодавство України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5194" y="1924564"/>
            <a:ext cx="7978588" cy="3492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/>
              <a:t>Персональні дані </a:t>
            </a:r>
            <a:r>
              <a:rPr lang="uk-UA" dirty="0"/>
              <a:t>- відомості чи сукупність відомостей про фізичну особу, яка ідентифікована або може бути конкретно ідентифікована </a:t>
            </a:r>
          </a:p>
          <a:p>
            <a:r>
              <a:rPr lang="uk-UA" dirty="0"/>
              <a:t>Об'єктами захисту є персональні дані, які обробляються в базах персональних даних </a:t>
            </a:r>
          </a:p>
          <a:p>
            <a:r>
              <a:rPr lang="uk-UA" dirty="0"/>
              <a:t>Передбачене укладання згоди на обробку персональних даних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0630" y="1124589"/>
            <a:ext cx="87328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200" dirty="0"/>
              <a:t>Закон України </a:t>
            </a:r>
            <a:r>
              <a:rPr lang="uk-UA" sz="3200" dirty="0" err="1"/>
              <a:t>“Про</a:t>
            </a:r>
            <a:r>
              <a:rPr lang="uk-UA" sz="3200" dirty="0"/>
              <a:t> захист персональних даних ”</a:t>
            </a:r>
          </a:p>
        </p:txBody>
      </p:sp>
      <p:pic>
        <p:nvPicPr>
          <p:cNvPr id="10244" name="Picture 4" descr="ÐÐ¸ÑÑ ÐÐÐÐ¼Ð¾Ð»Ð¾Ð´ÑÑÐ¿Ð¾ÑÑÑ Ð²ÑÐ´ 19.04.2012 â 1/9-302 &quot;Ð©Ð¾Ð´Ð¾ Ð·Ð³Ð¾Ð´Ð¸ Ð½Ð° Ð¾Ð±ÑÐ¾Ð±ÐºÑ Ð¿ÐµÑÑÐ¾Ð½Ð°Ð»ÑÐ½Ð¸Ñ Ð´Ð°Ð½Ð¸Ñ&quot;"/>
          <p:cNvPicPr>
            <a:picLocks noChangeAspect="1" noChangeArrowheads="1"/>
          </p:cNvPicPr>
          <p:nvPr/>
        </p:nvPicPr>
        <p:blipFill>
          <a:blip r:embed="rId2"/>
          <a:srcRect t="44606" r="67640" b="17576"/>
          <a:stretch>
            <a:fillRect/>
          </a:stretch>
        </p:blipFill>
        <p:spPr bwMode="auto">
          <a:xfrm>
            <a:off x="9147175" y="821561"/>
            <a:ext cx="3044825" cy="5232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26" y="163208"/>
            <a:ext cx="10813473" cy="9987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0326" y="1575316"/>
            <a:ext cx="11083637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/>
              <a:t>В Україні створено :</a:t>
            </a:r>
          </a:p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sz="2400" b="1" dirty="0"/>
              <a:t>Державну службу спеціального зв'язку та</a:t>
            </a:r>
            <a:r>
              <a:rPr lang="ru-RU" sz="2400" b="1" dirty="0"/>
              <a:t> </a:t>
            </a:r>
            <a:r>
              <a:rPr lang="uk-UA" sz="2400" b="1" dirty="0"/>
              <a:t>захисту інформації України </a:t>
            </a:r>
            <a:r>
              <a:rPr lang="uk-UA" sz="2400" dirty="0"/>
              <a:t>—державний орган спеціального</a:t>
            </a:r>
            <a:r>
              <a:rPr lang="ru-RU" sz="2400" dirty="0"/>
              <a:t> </a:t>
            </a:r>
            <a:r>
              <a:rPr lang="uk-UA" sz="2400" dirty="0"/>
              <a:t>призначення, який опікується</a:t>
            </a:r>
            <a:r>
              <a:rPr lang="ru-RU" sz="2400" dirty="0"/>
              <a:t> </a:t>
            </a:r>
            <a:r>
              <a:rPr lang="uk-UA" sz="2400" dirty="0"/>
              <a:t>питаннями забезпечення формування і реалізації державної</a:t>
            </a:r>
            <a:r>
              <a:rPr lang="ru-RU" sz="2400" dirty="0"/>
              <a:t> </a:t>
            </a:r>
            <a:r>
              <a:rPr lang="uk-UA" sz="2400" dirty="0"/>
              <a:t>політики у сферах захисту державних інформаційно-телекомунікаційних систем, криптографічного й технічного захисту інформації, використання</a:t>
            </a:r>
            <a:r>
              <a:rPr lang="ru-RU" sz="2400" dirty="0"/>
              <a:t> </a:t>
            </a:r>
            <a:r>
              <a:rPr lang="uk-UA" sz="2400" dirty="0"/>
              <a:t>і захисту державних електронних інформаційних ресурсів.</a:t>
            </a:r>
          </a:p>
          <a:p>
            <a:pPr marL="360363" lvl="0" indent="-3603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dirty="0" err="1"/>
              <a:t>Кіберполіцію</a:t>
            </a:r>
            <a:r>
              <a:rPr lang="ru-RU" sz="2400" b="1" dirty="0"/>
              <a:t> </a:t>
            </a:r>
            <a:r>
              <a:rPr lang="ru-RU" sz="2400" b="1" dirty="0" err="1"/>
              <a:t>України</a:t>
            </a:r>
            <a:r>
              <a:rPr lang="ru-RU" sz="2400" b="1" dirty="0"/>
              <a:t> </a:t>
            </a:r>
            <a:r>
              <a:rPr lang="ru-RU" sz="2400" dirty="0"/>
              <a:t>- </a:t>
            </a:r>
            <a:r>
              <a:rPr lang="ru-RU" sz="2400" dirty="0" err="1"/>
              <a:t>реалізація</a:t>
            </a:r>
            <a:r>
              <a:rPr lang="ru-RU" sz="2400" dirty="0"/>
              <a:t>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 в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протидії</a:t>
            </a:r>
            <a:r>
              <a:rPr lang="ru-RU" sz="2400" dirty="0"/>
              <a:t> </a:t>
            </a:r>
            <a:r>
              <a:rPr lang="ru-RU" sz="2400" dirty="0" err="1"/>
              <a:t>кіберзлочинності</a:t>
            </a:r>
            <a:r>
              <a:rPr lang="ru-RU" sz="2400" dirty="0"/>
              <a:t>, </a:t>
            </a:r>
            <a:r>
              <a:rPr lang="ru-RU" sz="2400" dirty="0" err="1"/>
              <a:t>завчасне</a:t>
            </a:r>
            <a:r>
              <a:rPr lang="ru-RU" sz="2400" dirty="0"/>
              <a:t> </a:t>
            </a:r>
            <a:r>
              <a:rPr lang="ru-RU" sz="2400" dirty="0" err="1"/>
              <a:t>інформування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про </a:t>
            </a:r>
            <a:r>
              <a:rPr lang="ru-RU" sz="2400" dirty="0" err="1"/>
              <a:t>появу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кіберзлочинців</a:t>
            </a:r>
            <a:r>
              <a:rPr lang="ru-RU" sz="2400" dirty="0"/>
              <a:t>,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програмних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для </a:t>
            </a:r>
            <a:r>
              <a:rPr lang="ru-RU" sz="2400" dirty="0" err="1"/>
              <a:t>систематизації</a:t>
            </a:r>
            <a:r>
              <a:rPr lang="ru-RU" sz="2400" dirty="0"/>
              <a:t> </a:t>
            </a:r>
            <a:r>
              <a:rPr lang="ru-RU" sz="2400" dirty="0" err="1"/>
              <a:t>кіберінцидентів</a:t>
            </a:r>
            <a:r>
              <a:rPr lang="ru-RU" sz="2400" dirty="0"/>
              <a:t>, </a:t>
            </a:r>
            <a:r>
              <a:rPr lang="ru-RU" sz="2400" dirty="0" err="1"/>
              <a:t>реагування</a:t>
            </a:r>
            <a:r>
              <a:rPr lang="ru-RU" sz="2400" dirty="0"/>
              <a:t> на </a:t>
            </a:r>
            <a:r>
              <a:rPr lang="ru-RU" sz="2400" dirty="0" err="1"/>
              <a:t>запити</a:t>
            </a:r>
            <a:r>
              <a:rPr lang="ru-RU" sz="2400" dirty="0"/>
              <a:t> </a:t>
            </a:r>
            <a:r>
              <a:rPr lang="ru-RU" sz="2400" dirty="0" err="1"/>
              <a:t>зарубіжних</a:t>
            </a:r>
            <a:r>
              <a:rPr lang="ru-RU" sz="2400" dirty="0"/>
              <a:t> </a:t>
            </a:r>
            <a:r>
              <a:rPr lang="ru-RU" sz="2400" dirty="0" err="1"/>
              <a:t>партнерів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будуть</a:t>
            </a:r>
            <a:r>
              <a:rPr lang="ru-RU" sz="2400" dirty="0"/>
              <a:t> </a:t>
            </a:r>
            <a:r>
              <a:rPr lang="ru-RU" sz="2400" dirty="0" err="1"/>
              <a:t>надходити</a:t>
            </a:r>
            <a:r>
              <a:rPr lang="ru-RU" sz="2400" dirty="0"/>
              <a:t> по каналах </a:t>
            </a:r>
            <a:r>
              <a:rPr lang="ru-RU" sz="2400" dirty="0" err="1"/>
              <a:t>Національної</a:t>
            </a:r>
            <a:r>
              <a:rPr lang="ru-RU" sz="2400" dirty="0"/>
              <a:t> </a:t>
            </a:r>
            <a:r>
              <a:rPr lang="ru-RU" sz="2400" dirty="0" err="1"/>
              <a:t>Цілодобової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контактних</a:t>
            </a:r>
            <a:r>
              <a:rPr lang="ru-RU" sz="2400" dirty="0"/>
              <a:t> </a:t>
            </a:r>
            <a:r>
              <a:rPr lang="ru-RU" sz="2400" dirty="0" err="1"/>
              <a:t>пунктів</a:t>
            </a:r>
            <a:r>
              <a:rPr lang="uk-UA" sz="2400" dirty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88C9B-3A93-3248-A66F-4D8BEB027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</a:t>
            </a:r>
            <a:endParaRPr lang="ru-UA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E0768-B484-581B-C45A-9D04241F831E}"/>
              </a:ext>
            </a:extLst>
          </p:cNvPr>
          <p:cNvSpPr txBox="1"/>
          <p:nvPr/>
        </p:nvSpPr>
        <p:spPr>
          <a:xfrm>
            <a:off x="685800" y="1443841"/>
            <a:ext cx="10668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/>
              <a:t>Перейдіть до веб сайту </a:t>
            </a:r>
            <a:r>
              <a:rPr lang="uk-UA" sz="2800" b="1" dirty="0" err="1"/>
              <a:t>кіберполіції</a:t>
            </a:r>
            <a:r>
              <a:rPr lang="uk-UA" sz="2800" b="1" dirty="0"/>
              <a:t> України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/>
              <a:t>Переглянути веб сайт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/>
              <a:t>Які завдання реалізує </a:t>
            </a:r>
            <a:r>
              <a:rPr lang="uk-UA" sz="2800" dirty="0" err="1"/>
              <a:t>кіберполіція</a:t>
            </a:r>
            <a:r>
              <a:rPr lang="uk-UA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/>
              <a:t>Які рекомендації надає </a:t>
            </a:r>
            <a:r>
              <a:rPr lang="uk-UA" sz="2800" dirty="0" err="1"/>
              <a:t>кіберполіція</a:t>
            </a:r>
            <a:r>
              <a:rPr lang="uk-UA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/>
              <a:t>Перегляньте розділ Новини</a:t>
            </a:r>
            <a:r>
              <a:rPr lang="ru-UA" sz="2800" dirty="0"/>
              <a:t>.</a:t>
            </a:r>
            <a:r>
              <a:rPr lang="uk-UA" sz="2800" dirty="0"/>
              <a:t> Ознайомтеся з новиною про викриття зловмисника</a:t>
            </a:r>
            <a:r>
              <a:rPr lang="ru-UA" sz="2800" dirty="0"/>
              <a:t>.</a:t>
            </a:r>
            <a:r>
              <a:rPr lang="uk-UA" sz="2800" dirty="0"/>
              <a:t> Які протиправні дії здійснив зловмисник щодо порушення інформаційної безпеки?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/>
              <a:t>Перегляньте розділ Вакансії На яку посаду оголошено конкурс? Які вимоги до кандидата?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4030533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88C9B-3A93-3248-A66F-4D8BEB027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</a:t>
            </a:r>
            <a:endParaRPr lang="ru-UA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DA851-B11E-DEE2-9D27-147123DCA360}"/>
              </a:ext>
            </a:extLst>
          </p:cNvPr>
          <p:cNvSpPr txBox="1"/>
          <p:nvPr/>
        </p:nvSpPr>
        <p:spPr>
          <a:xfrm>
            <a:off x="838200" y="1498152"/>
            <a:ext cx="1087755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/>
              <a:t>Перейдіть до веб сайту </a:t>
            </a:r>
            <a:r>
              <a:rPr lang="en-US" sz="2800" b="1" i="0" dirty="0">
                <a:solidFill>
                  <a:srgbClr val="212529"/>
                </a:solidFill>
                <a:effectLst/>
                <a:latin typeface="ProbaPro"/>
              </a:rPr>
              <a:t>CERT-UA</a:t>
            </a:r>
            <a:endParaRPr lang="uk-UA" sz="2800" b="1" dirty="0"/>
          </a:p>
          <a:p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Урядової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команди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реагування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на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комп’ютерні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надзвичайні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події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України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, яка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функціонує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в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складі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Державної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служби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спеціального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зв’язку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та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захисту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інформації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ProbaPro"/>
              </a:rPr>
              <a:t>України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ProbaPro"/>
              </a:rPr>
              <a:t>.</a:t>
            </a:r>
          </a:p>
          <a:p>
            <a:endParaRPr lang="ru-RU" sz="2800" dirty="0">
              <a:solidFill>
                <a:srgbClr val="212529"/>
              </a:solidFill>
              <a:latin typeface="ProbaPro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 err="1">
                <a:solidFill>
                  <a:srgbClr val="212529"/>
                </a:solidFill>
                <a:latin typeface="ProbaPro"/>
              </a:rPr>
              <a:t>Перегляньте</a:t>
            </a:r>
            <a:r>
              <a:rPr lang="ru-RU" sz="2800" dirty="0">
                <a:solidFill>
                  <a:srgbClr val="212529"/>
                </a:solidFill>
                <a:latin typeface="ProbaPro"/>
              </a:rPr>
              <a:t> сайт 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ProbaPro"/>
              </a:rPr>
              <a:t>CERT-UA</a:t>
            </a:r>
            <a:r>
              <a:rPr lang="uk-UA" sz="2800" dirty="0">
                <a:solidFill>
                  <a:srgbClr val="212529"/>
                </a:solidFill>
                <a:latin typeface="ProbaPro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b="0" i="0" dirty="0">
                <a:solidFill>
                  <a:srgbClr val="212529"/>
                </a:solidFill>
                <a:effectLst/>
                <a:latin typeface="ProbaPro"/>
              </a:rPr>
              <a:t>Які</a:t>
            </a:r>
            <a:r>
              <a:rPr lang="uk-UA" sz="2800" dirty="0">
                <a:solidFill>
                  <a:srgbClr val="212529"/>
                </a:solidFill>
                <a:latin typeface="ProbaPro"/>
              </a:rPr>
              <a:t> завдання реалізує 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ProbaPro"/>
              </a:rPr>
              <a:t>CERT-UA</a:t>
            </a:r>
            <a:r>
              <a:rPr lang="uk-UA" sz="2800" b="0" i="0" dirty="0">
                <a:solidFill>
                  <a:srgbClr val="212529"/>
                </a:solidFill>
                <a:effectLst/>
                <a:latin typeface="ProbaPro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>
                <a:solidFill>
                  <a:srgbClr val="212529"/>
                </a:solidFill>
                <a:latin typeface="ProbaPro"/>
              </a:rPr>
              <a:t>Перегляньте новини опубліковані на сайті за квітень. Ознайомтеся з однією з них. Про які загрози інформаційної безпеки йде мова? На кого(на що)  вони націлені?</a:t>
            </a:r>
            <a:endParaRPr lang="ru-RU" sz="2800" b="0" i="0" dirty="0">
              <a:solidFill>
                <a:srgbClr val="212529"/>
              </a:solidFill>
              <a:effectLst/>
              <a:latin typeface="ProbaPro"/>
            </a:endParaRPr>
          </a:p>
          <a:p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384753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88C9B-3A93-3248-A66F-4D8BEB027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</a:t>
            </a:r>
            <a:endParaRPr lang="ru-UA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DA851-B11E-DEE2-9D27-147123DCA360}"/>
              </a:ext>
            </a:extLst>
          </p:cNvPr>
          <p:cNvSpPr txBox="1"/>
          <p:nvPr/>
        </p:nvSpPr>
        <p:spPr>
          <a:xfrm>
            <a:off x="7410155" y="1527745"/>
            <a:ext cx="43198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Опрацювати</a:t>
            </a:r>
            <a:r>
              <a:rPr lang="uk-UA" sz="3200" dirty="0"/>
              <a:t> </a:t>
            </a:r>
          </a:p>
          <a:p>
            <a:r>
              <a:rPr lang="ru-UA" sz="3200" dirty="0"/>
              <a:t>Ст. 361</a:t>
            </a:r>
            <a:r>
              <a:rPr lang="uk-UA" sz="3200" dirty="0"/>
              <a:t> </a:t>
            </a:r>
            <a:r>
              <a:rPr lang="ru-UA" sz="3200" dirty="0" err="1"/>
              <a:t>Кримінального</a:t>
            </a:r>
            <a:r>
              <a:rPr lang="uk-UA" sz="3200" dirty="0"/>
              <a:t> </a:t>
            </a:r>
            <a:r>
              <a:rPr lang="ru-UA" sz="3200" dirty="0"/>
              <a:t>кодексу </a:t>
            </a:r>
            <a:r>
              <a:rPr lang="ru-UA" sz="3200" dirty="0" err="1"/>
              <a:t>України</a:t>
            </a:r>
            <a:endParaRPr lang="ru-UA" sz="32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08DF688-582B-F617-34B7-A139794D8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3084" y="3433974"/>
            <a:ext cx="2179467" cy="3058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8E0768-B484-581B-C45A-9D04241F831E}"/>
              </a:ext>
            </a:extLst>
          </p:cNvPr>
          <p:cNvSpPr txBox="1"/>
          <p:nvPr/>
        </p:nvSpPr>
        <p:spPr>
          <a:xfrm>
            <a:off x="838200" y="1528254"/>
            <a:ext cx="59055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/>
              <a:t>Перейдіть до веб сайту </a:t>
            </a:r>
            <a:r>
              <a:rPr lang="uk-UA" sz="2400" b="1" dirty="0" err="1"/>
              <a:t>кіберполіції</a:t>
            </a:r>
            <a:r>
              <a:rPr lang="uk-UA" sz="2400" b="1" dirty="0"/>
              <a:t> України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/>
              <a:t>Переглянути веб сайт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/>
              <a:t>Які завдання реалізує </a:t>
            </a:r>
            <a:r>
              <a:rPr lang="uk-UA" sz="2400" dirty="0" err="1"/>
              <a:t>кіберполіція</a:t>
            </a:r>
            <a:r>
              <a:rPr lang="uk-UA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/>
              <a:t>Які рекомендації надає </a:t>
            </a:r>
            <a:r>
              <a:rPr lang="uk-UA" sz="2400" dirty="0" err="1"/>
              <a:t>кіберполіція</a:t>
            </a:r>
            <a:r>
              <a:rPr lang="uk-UA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/>
              <a:t>Перегляньте розділ Новини</a:t>
            </a:r>
            <a:r>
              <a:rPr lang="ru-UA" sz="2400" dirty="0"/>
              <a:t>.</a:t>
            </a:r>
            <a:r>
              <a:rPr lang="uk-UA" sz="2400" dirty="0"/>
              <a:t> Ознайомтеся з новиною про викриття зловмисника</a:t>
            </a:r>
            <a:r>
              <a:rPr lang="ru-UA" sz="2400" dirty="0"/>
              <a:t>.</a:t>
            </a:r>
            <a:r>
              <a:rPr lang="uk-UA" sz="2400" dirty="0"/>
              <a:t> Які протиправні дії здійснив зловмисник щодо порушення інформаційної безпеки?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/>
              <a:t>Перегляньте розділ Вакансії На яку посаду оголошено конкурс? Які вимоги до кандидата?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2595581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163208"/>
            <a:ext cx="11554691" cy="998742"/>
          </a:xfrm>
        </p:spPr>
        <p:txBody>
          <a:bodyPr>
            <a:noAutofit/>
          </a:bodyPr>
          <a:lstStyle/>
          <a:p>
            <a:r>
              <a:rPr lang="uk-UA" sz="3800" b="1" dirty="0">
                <a:solidFill>
                  <a:srgbClr val="00B0F0"/>
                </a:solidFill>
                <a:latin typeface="Candara" pitchFamily="34" charset="0"/>
              </a:rPr>
              <a:t>Класифікація порушників </a:t>
            </a:r>
            <a:r>
              <a:rPr lang="uk-UA" sz="3800" b="1" dirty="0" err="1">
                <a:solidFill>
                  <a:srgbClr val="00B0F0"/>
                </a:solidFill>
                <a:latin typeface="Candara" pitchFamily="34" charset="0"/>
              </a:rPr>
              <a:t>кібербезпеки</a:t>
            </a:r>
            <a:endParaRPr lang="ru-RU" sz="3800" b="1" dirty="0">
              <a:solidFill>
                <a:srgbClr val="00B0F0"/>
              </a:solidFill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6473" y="5597236"/>
            <a:ext cx="11263745" cy="77585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uk-UA" dirty="0" err="1"/>
              <a:t>Хакери</a:t>
            </a:r>
            <a:r>
              <a:rPr lang="uk-UA" dirty="0"/>
              <a:t> (</a:t>
            </a:r>
            <a:r>
              <a:rPr lang="uk-UA" dirty="0" err="1"/>
              <a:t>хекери</a:t>
            </a:r>
            <a:r>
              <a:rPr lang="uk-UA" dirty="0"/>
              <a:t>) — це узагальнююча назва людей, які зламують комп'ютерні системи і одержують неправомірний доступ до ресурсів. 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7309" y="1096925"/>
            <a:ext cx="8188035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 err="1"/>
              <a:t>Ха́кер</a:t>
            </a:r>
            <a:r>
              <a:rPr lang="uk-UA" sz="2800" dirty="0"/>
              <a:t> (від англ. </a:t>
            </a:r>
            <a:r>
              <a:rPr lang="uk-UA" sz="2800" dirty="0" err="1"/>
              <a:t>to</a:t>
            </a:r>
            <a:r>
              <a:rPr lang="uk-UA" sz="2800" dirty="0"/>
              <a:t> </a:t>
            </a:r>
            <a:r>
              <a:rPr lang="uk-UA" sz="2800" dirty="0" err="1"/>
              <a:t>hack</a:t>
            </a:r>
            <a:r>
              <a:rPr lang="uk-UA" sz="2800" dirty="0"/>
              <a:t> – рубати) – особливий тип комп'ютерних спеціалістів.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1891" y="2108400"/>
            <a:ext cx="11152909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Інколи цей термін використовують для позначення спеціалістів взагалі — у тому контексті, що вони мають дуже детальні знання в якихось питаннях, або мають достатньо нестандартне і конструктивне мислення.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0327" y="3951099"/>
            <a:ext cx="1118061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/>
              <a:t>За однією з легенд, слово «</a:t>
            </a:r>
            <a:r>
              <a:rPr lang="uk-UA" sz="2400" dirty="0" err="1"/>
              <a:t>hack</a:t>
            </a:r>
            <a:r>
              <a:rPr lang="uk-UA" sz="2400" dirty="0"/>
              <a:t>» уперше стало застосовуватись у </a:t>
            </a:r>
            <a:r>
              <a:rPr lang="uk-UA" sz="2400" dirty="0" err="1"/>
              <a:t>Массачусетському</a:t>
            </a:r>
            <a:r>
              <a:rPr lang="uk-UA" sz="2400" dirty="0"/>
              <a:t> технологічному інституті для позначення проекту, який не має видимого практичного значення і виконується виключно заради задоволення від самого процесу роботи.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612" y="163208"/>
            <a:ext cx="10493187" cy="998742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>
                <a:solidFill>
                  <a:srgbClr val="00B0F0"/>
                </a:solidFill>
                <a:latin typeface="Candara" pitchFamily="34" charset="0"/>
              </a:rPr>
              <a:t>Категорії порушників</a:t>
            </a:r>
            <a:endParaRPr lang="ru-RU" sz="4800" b="1" dirty="0">
              <a:solidFill>
                <a:srgbClr val="00B0F0"/>
              </a:solidFill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0612" y="1162565"/>
            <a:ext cx="10791061" cy="152521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82550" indent="360363">
              <a:spcBef>
                <a:spcPts val="600"/>
              </a:spcBef>
              <a:buNone/>
            </a:pPr>
            <a:r>
              <a:rPr lang="uk-UA" dirty="0"/>
              <a:t>Для запобігання можливих загроз, фірми повинні не тільки забезпечити захист операційних систем, програмного забезпечення і контроль доступу, але і спробувати виявити категорії порушників і ті методи, які вони використовують. 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2784763"/>
          <a:ext cx="6761018" cy="3546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902036" y="2823729"/>
            <a:ext cx="5791200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оцінками експертів США</a:t>
            </a:r>
            <a:r>
              <a:rPr kumimoji="0" lang="uk-UA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напади «</a:t>
            </a:r>
            <a:r>
              <a:rPr kumimoji="0" 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хакерів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на комп'ютери і мережі федеральних державних систем відбуваються в цій країні не рідше 50-ти раз на день. </a:t>
            </a:r>
          </a:p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Багато великих компаній і організації піддаються атакам кілька разів у тиждень, а деякі навіть щодня.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656365-8266-8D3E-C08E-CA832778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протидії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загрозам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endParaRPr lang="ru-UA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746034-E841-00FF-D346-415FA1683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20" y="1589639"/>
            <a:ext cx="8122572" cy="511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14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8981" y="987148"/>
            <a:ext cx="10640291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363"/>
            <a:r>
              <a:rPr lang="uk-UA" sz="2800" dirty="0"/>
              <a:t>Для позначення різних категорій комп'ютерних злочинців використовуються різноманітні терміни: «</a:t>
            </a:r>
            <a:r>
              <a:rPr lang="uk-UA" sz="2800" dirty="0" err="1"/>
              <a:t>хакери</a:t>
            </a:r>
            <a:r>
              <a:rPr lang="uk-UA" sz="2800" dirty="0"/>
              <a:t>», «</a:t>
            </a:r>
            <a:r>
              <a:rPr lang="uk-UA" sz="2800" dirty="0" err="1"/>
              <a:t>кракери</a:t>
            </a:r>
            <a:r>
              <a:rPr lang="uk-UA" sz="2800" dirty="0"/>
              <a:t>», «пірати», «шкідники». 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858981" y="231536"/>
            <a:ext cx="9013683" cy="818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Це цікаво: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31273" y="2450708"/>
            <a:ext cx="1072341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363"/>
            <a:r>
              <a:rPr lang="uk-UA" sz="2800" b="1" dirty="0" err="1"/>
              <a:t>Хакери</a:t>
            </a:r>
            <a:r>
              <a:rPr lang="uk-UA" sz="2800" dirty="0"/>
              <a:t> (</a:t>
            </a:r>
            <a:r>
              <a:rPr lang="uk-UA" sz="2800" dirty="0" err="1"/>
              <a:t>хекери</a:t>
            </a:r>
            <a:r>
              <a:rPr lang="uk-UA" sz="2800" dirty="0"/>
              <a:t>) — це узагальнююча назва людей, які зламують комп'ютерні системи.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7417" y="3564093"/>
            <a:ext cx="10640291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363" algn="just"/>
            <a:r>
              <a:rPr lang="uk-UA" sz="2800" dirty="0"/>
              <a:t>Професійні </a:t>
            </a:r>
            <a:r>
              <a:rPr lang="uk-UA" sz="2800" dirty="0" err="1"/>
              <a:t>зламувачі</a:t>
            </a:r>
            <a:r>
              <a:rPr lang="uk-UA" sz="2800" dirty="0"/>
              <a:t> — </a:t>
            </a:r>
            <a:r>
              <a:rPr lang="uk-UA" sz="2800" b="1" dirty="0" err="1"/>
              <a:t>кракери</a:t>
            </a:r>
            <a:r>
              <a:rPr lang="uk-UA" sz="2800" dirty="0"/>
              <a:t> (або «крекери», не плутати з печивом!), які є серйозними порушниками безпеки, оскільки не мають жодних моральних обмежень.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8981" y="987147"/>
            <a:ext cx="10640291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363" algn="just"/>
            <a:r>
              <a:rPr lang="uk-UA" sz="2800" dirty="0"/>
              <a:t>Найбільш криміногенною групою є </a:t>
            </a:r>
            <a:r>
              <a:rPr lang="uk-UA" sz="2800" b="1" dirty="0"/>
              <a:t>пірати</a:t>
            </a:r>
            <a:r>
              <a:rPr lang="uk-UA" sz="2800" dirty="0"/>
              <a:t> — професіонали найвищого ґатунку, які спеціалізуються на крадіжках текстів нових комерційних програмних продуктів, технологічних ноу-хау тощо. Така робота, природно, виконується на замовлення або передбачає реального покупця. За відсутності замовлень пірат може зосередитися на кредитних картках, банківських рахунках, телефонному зв’язку. В усіх випадках мотивація – матеріальні інтереси, а не цікавість чи пустощі.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858982" y="245390"/>
            <a:ext cx="10474038" cy="818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Це цікаво: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31273" y="4491382"/>
            <a:ext cx="10709563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363" algn="just"/>
            <a:r>
              <a:rPr lang="uk-UA" sz="2800" dirty="0"/>
              <a:t>За даними дослідження корпорації IDG у 88 % випадків розкрадання інформації відбувається через працівників фірм і тільки 12 % — через зовнішні проникнення із застосуванням спеціальних засобів. 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1054" y="1374662"/>
            <a:ext cx="10917382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/>
              <a:t>Шкідники (вандали) </a:t>
            </a:r>
            <a:r>
              <a:rPr lang="uk-UA" sz="2800" dirty="0"/>
              <a:t>намагаються реалізувати у </a:t>
            </a:r>
            <a:r>
              <a:rPr lang="uk-UA" sz="2800" dirty="0" err="1"/>
              <a:t>кіберпросторі</a:t>
            </a:r>
            <a:r>
              <a:rPr lang="uk-UA" sz="2800" dirty="0"/>
              <a:t> свої патологічні схильності — вони заражають його вірусами, частково або повністю руйнують комп'ютерні системи. Найчастіше вони завдають шкоди без якої-небудь вигоди для себе (крім морального задоволення). Часто спонукальним мотивом є помста. Іноді шкідника надихає масштаб руйнівних наслідків, значно більший за можливі позитивні успіхи від аналогічних зусиль.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04654" y="224043"/>
            <a:ext cx="9338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rgbClr val="9D3342"/>
                </a:solidFill>
                <a:latin typeface="Century Gothic" panose="020B0502020202020204" pitchFamily="34" charset="0"/>
                <a:ea typeface="+mj-ea"/>
                <a:cs typeface="+mj-cs"/>
              </a:rPr>
              <a:t>Хакери</a:t>
            </a:r>
            <a:r>
              <a:rPr lang="ru-RU" sz="3600" b="1" dirty="0">
                <a:solidFill>
                  <a:srgbClr val="9D3342"/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1054" y="1374662"/>
            <a:ext cx="10917382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/>
              <a:t>Експериментатори («піонери»). </a:t>
            </a:r>
            <a:r>
              <a:rPr lang="uk-UA" sz="2800" dirty="0"/>
              <a:t>Найчастіше це молоді люди, які під час освоєння інструментальних та інформаційних ресурсів мережі і власного комп'ютера бажають вчитися тільки на власних помилках, відштовхуючись від того, «як не можна». Основну частину цієї групи становлять діти та підлітки. Головною мотивацією у цій групі є гра. З експериментаторів виходять професіонали високого класу, зокрема і законослухняні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04654" y="224043"/>
            <a:ext cx="9338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rgbClr val="9D3342"/>
                </a:solidFill>
                <a:latin typeface="Century Gothic" panose="020B0502020202020204" pitchFamily="34" charset="0"/>
                <a:ea typeface="+mj-ea"/>
                <a:cs typeface="+mj-cs"/>
              </a:rPr>
              <a:t>Хакери</a:t>
            </a:r>
            <a:r>
              <a:rPr lang="ru-RU" sz="3600" b="1" dirty="0">
                <a:solidFill>
                  <a:srgbClr val="9D3342"/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17A97-E3FF-838F-7D71-14553A1C4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963904-04D4-387B-8C83-B191B81E4029}"/>
              </a:ext>
            </a:extLst>
          </p:cNvPr>
          <p:cNvSpPr txBox="1"/>
          <p:nvPr/>
        </p:nvSpPr>
        <p:spPr>
          <a:xfrm>
            <a:off x="838199" y="1995488"/>
            <a:ext cx="1034891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/>
              <a:t>Виконайте тестову роботу</a:t>
            </a:r>
          </a:p>
          <a:p>
            <a:r>
              <a:rPr lang="ru-UA" dirty="0">
                <a:hlinkClick r:id="rId2"/>
              </a:rPr>
              <a:t>https://naurok.com.ua/test/start/127673</a:t>
            </a:r>
            <a:r>
              <a:rPr lang="uk-UA" dirty="0"/>
              <a:t>  </a:t>
            </a:r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003905-E1D5-E911-7433-B57E89896D81}"/>
              </a:ext>
            </a:extLst>
          </p:cNvPr>
          <p:cNvSpPr txBox="1"/>
          <p:nvPr/>
        </p:nvSpPr>
        <p:spPr>
          <a:xfrm>
            <a:off x="838198" y="2853571"/>
            <a:ext cx="103489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>
                <a:hlinkClick r:id="rId3"/>
              </a:rPr>
              <a:t>https://naurok.com.ua/test/ob-ekti-zahistu-vidi-zahodiv-protidi-zagrozam-bezpeki-perevagi-ta-nedoliki-riznih-vidiv-zahodiv-zahistu-osnovni-principi-pobudovi-sistemi-bezpeki-informaci-v-avtomatizovaniy-sistemi-2034076.html</a:t>
            </a:r>
            <a:r>
              <a:rPr lang="uk-UA" dirty="0"/>
              <a:t> </a:t>
            </a:r>
            <a:endParaRPr lang="ru-UA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4473E8A-BF2C-9E3E-B73B-838BBAFA9DB3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4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</a:t>
            </a:r>
            <a:endParaRPr lang="ru-UA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05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729" y="190917"/>
            <a:ext cx="7883236" cy="998742"/>
          </a:xfrm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Види захисту </a:t>
            </a:r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23455" y="1094507"/>
          <a:ext cx="10875817" cy="5223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910" y="163208"/>
            <a:ext cx="10868890" cy="998742"/>
          </a:xfrm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Інформаційна етика</a:t>
            </a:r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97381"/>
            <a:ext cx="11083635" cy="9698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550" indent="360363" algn="just">
              <a:buNone/>
            </a:pPr>
            <a:r>
              <a:rPr lang="uk-UA" dirty="0"/>
              <a:t>Інформаційна етика розглядає проблеми власності, доступу, безпеки й спільності інформації.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055" y="4380545"/>
            <a:ext cx="11125199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3525" algn="just"/>
            <a:r>
              <a:rPr lang="uk-UA" sz="3000" dirty="0"/>
              <a:t>Етичні норми здебільшого не є обов’язковими і не затверджені в законодавчому порядку, але їх невиконання часто призводить до падіння авторитету та престижу людини, групи осіб, організації або країни. 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756073" y="1025236"/>
            <a:ext cx="2701636" cy="2169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700" b="1" i="1" dirty="0" err="1"/>
              <a:t>Етика</a:t>
            </a:r>
            <a:r>
              <a:rPr lang="ru-RU" sz="2700" dirty="0"/>
              <a:t> - </a:t>
            </a:r>
            <a:r>
              <a:rPr lang="ru-RU" sz="2700" dirty="0" err="1"/>
              <a:t>філософське</a:t>
            </a:r>
            <a:r>
              <a:rPr lang="ru-RU" sz="2700" dirty="0"/>
              <a:t> </a:t>
            </a:r>
            <a:r>
              <a:rPr lang="ru-RU" sz="2700" dirty="0" err="1"/>
              <a:t>дослідження</a:t>
            </a:r>
            <a:r>
              <a:rPr lang="ru-RU" sz="2700" dirty="0"/>
              <a:t> </a:t>
            </a:r>
            <a:r>
              <a:rPr lang="ru-RU" sz="2700" dirty="0" err="1"/>
              <a:t>моралі</a:t>
            </a:r>
            <a:r>
              <a:rPr lang="ru-RU" sz="2700" dirty="0"/>
              <a:t> </a:t>
            </a:r>
            <a:r>
              <a:rPr lang="ru-RU" sz="2700" dirty="0" err="1"/>
              <a:t>і</a:t>
            </a:r>
            <a:r>
              <a:rPr lang="ru-RU" sz="2700" dirty="0"/>
              <a:t> </a:t>
            </a:r>
            <a:r>
              <a:rPr lang="ru-RU" sz="2700" dirty="0" err="1"/>
              <a:t>моральності</a:t>
            </a:r>
            <a:r>
              <a:rPr lang="ru-RU" sz="2700" dirty="0"/>
              <a:t>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4909" y="1279635"/>
            <a:ext cx="8104909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Комп'ютерна</a:t>
            </a:r>
            <a:r>
              <a:rPr lang="ru-RU" sz="2800" b="1" dirty="0"/>
              <a:t> </a:t>
            </a:r>
            <a:r>
              <a:rPr lang="ru-RU" sz="2800" b="1" dirty="0" err="1"/>
              <a:t>етика</a:t>
            </a:r>
            <a:r>
              <a:rPr lang="ru-RU" sz="2800" dirty="0"/>
              <a:t> </a:t>
            </a:r>
            <a:r>
              <a:rPr lang="ru-RU" sz="2800" dirty="0" err="1"/>
              <a:t>займається</a:t>
            </a:r>
            <a:r>
              <a:rPr lang="ru-RU" sz="2800" dirty="0"/>
              <a:t> </a:t>
            </a:r>
            <a:r>
              <a:rPr lang="ru-RU" sz="2800" dirty="0" err="1"/>
              <a:t>дослідженням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 людей,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err="1"/>
              <a:t>комп</a:t>
            </a:r>
            <a:r>
              <a:rPr lang="en-US" sz="2800" dirty="0"/>
              <a:t>’</a:t>
            </a:r>
            <a:r>
              <a:rPr lang="ru-RU" sz="2800" dirty="0" err="1"/>
              <a:t>ютер</a:t>
            </a:r>
            <a:r>
              <a:rPr lang="ru-RU" sz="2800" dirty="0"/>
              <a:t>, на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/>
              <a:t>чого</a:t>
            </a:r>
            <a:r>
              <a:rPr lang="ru-RU" sz="2800" dirty="0"/>
              <a:t> </a:t>
            </a:r>
            <a:r>
              <a:rPr lang="ru-RU" sz="2800" dirty="0" err="1"/>
              <a:t>виробляються</a:t>
            </a:r>
            <a:r>
              <a:rPr lang="ru-RU" sz="2800" dirty="0"/>
              <a:t> </a:t>
            </a:r>
            <a:r>
              <a:rPr lang="ru-RU" sz="2800" dirty="0" err="1"/>
              <a:t>відповідні</a:t>
            </a:r>
            <a:r>
              <a:rPr lang="ru-RU" sz="2800" dirty="0"/>
              <a:t> </a:t>
            </a:r>
            <a:r>
              <a:rPr lang="ru-RU" sz="2800" dirty="0" err="1"/>
              <a:t>моральні</a:t>
            </a:r>
            <a:r>
              <a:rPr lang="ru-RU" sz="2800" dirty="0"/>
              <a:t> </a:t>
            </a:r>
            <a:r>
              <a:rPr lang="ru-RU" sz="2800" dirty="0" err="1"/>
              <a:t>приписи</a:t>
            </a:r>
            <a:r>
              <a:rPr lang="ru-RU" sz="2800" dirty="0"/>
              <a:t> </a:t>
            </a:r>
            <a:r>
              <a:rPr lang="ru-RU" sz="2800" dirty="0" err="1"/>
              <a:t>й</a:t>
            </a:r>
            <a:r>
              <a:rPr lang="ru-RU" sz="2800" dirty="0"/>
              <a:t> </a:t>
            </a:r>
            <a:r>
              <a:rPr lang="ru-RU" sz="2800" dirty="0" err="1"/>
              <a:t>своєрідні</a:t>
            </a:r>
            <a:r>
              <a:rPr lang="ru-RU" sz="2800" dirty="0"/>
              <a:t> </a:t>
            </a:r>
            <a:r>
              <a:rPr lang="ru-RU" sz="2800" dirty="0" err="1"/>
              <a:t>норми</a:t>
            </a:r>
            <a:r>
              <a:rPr lang="ru-RU" sz="2800" dirty="0"/>
              <a:t> </a:t>
            </a:r>
            <a:r>
              <a:rPr lang="ru-RU" sz="2800" dirty="0" err="1"/>
              <a:t>етики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612" y="499980"/>
            <a:ext cx="10493187" cy="998742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rgbClr val="00B0F0"/>
                </a:solidFill>
                <a:latin typeface="Century Gothic" panose="020B0502020202020204" pitchFamily="34" charset="0"/>
              </a:rPr>
              <a:t>Морально-етичні</a:t>
            </a:r>
            <a:r>
              <a:rPr lang="ru-RU" b="1" dirty="0">
                <a:solidFill>
                  <a:srgbClr val="00B0F0"/>
                </a:solidFill>
                <a:latin typeface="Century Gothic" panose="020B0502020202020204" pitchFamily="34" charset="0"/>
              </a:rPr>
              <a:t> правила </a:t>
            </a:r>
            <a:r>
              <a:rPr lang="ru-RU" b="1" dirty="0" err="1">
                <a:solidFill>
                  <a:srgbClr val="00B0F0"/>
                </a:solidFill>
                <a:latin typeface="Century Gothic" panose="020B0502020202020204" pitchFamily="34" charset="0"/>
              </a:rPr>
              <a:t>інформаційної</a:t>
            </a:r>
            <a:r>
              <a:rPr lang="ru-RU" b="1" dirty="0">
                <a:solidFill>
                  <a:srgbClr val="00B0F0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Century Gothic" panose="020B0502020202020204" pitchFamily="34" charset="0"/>
              </a:rPr>
              <a:t>безпеки</a:t>
            </a:r>
            <a:endParaRPr lang="ru-RU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9406" y="2044399"/>
            <a:ext cx="10493187" cy="37662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ліцензоване</a:t>
            </a:r>
            <a:r>
              <a:rPr lang="ru-RU" dirty="0"/>
              <a:t> </a:t>
            </a:r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  <a:p>
            <a:r>
              <a:rPr lang="ru-RU" dirty="0" err="1"/>
              <a:t>Робіть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використані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.</a:t>
            </a:r>
          </a:p>
          <a:p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антивірусні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.</a:t>
            </a:r>
          </a:p>
          <a:p>
            <a:r>
              <a:rPr lang="ru-RU" dirty="0" err="1"/>
              <a:t>Створюйте</a:t>
            </a:r>
            <a:r>
              <a:rPr lang="ru-RU" dirty="0"/>
              <a:t> </a:t>
            </a:r>
            <a:r>
              <a:rPr lang="ru-RU" dirty="0" err="1"/>
              <a:t>надійні</a:t>
            </a:r>
            <a:r>
              <a:rPr lang="ru-RU" dirty="0"/>
              <a:t> </a:t>
            </a:r>
            <a:r>
              <a:rPr lang="ru-RU" dirty="0" err="1"/>
              <a:t>паролі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акаунтів</a:t>
            </a:r>
            <a:r>
              <a:rPr lang="ru-RU" dirty="0"/>
              <a:t>.</a:t>
            </a:r>
          </a:p>
          <a:p>
            <a:r>
              <a:rPr lang="ru-RU" dirty="0"/>
              <a:t>Не </a:t>
            </a:r>
            <a:r>
              <a:rPr lang="ru-RU" dirty="0" err="1"/>
              <a:t>розголошуйте</a:t>
            </a:r>
            <a:r>
              <a:rPr lang="ru-RU" dirty="0"/>
              <a:t> </a:t>
            </a:r>
            <a:r>
              <a:rPr lang="ru-RU" dirty="0" err="1"/>
              <a:t>приватну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стороннім</a:t>
            </a:r>
            <a:r>
              <a:rPr lang="ru-RU" dirty="0"/>
              <a:t> особам.</a:t>
            </a:r>
          </a:p>
          <a:p>
            <a:r>
              <a:rPr lang="ru-RU" dirty="0"/>
              <a:t>Обмежуйте доступ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до </a:t>
            </a:r>
            <a:r>
              <a:rPr lang="ru-RU" dirty="0" err="1"/>
              <a:t>комп’ютера</a:t>
            </a:r>
            <a:r>
              <a:rPr lang="ru-RU" dirty="0"/>
              <a:t>.</a:t>
            </a:r>
          </a:p>
          <a:p>
            <a:r>
              <a:rPr lang="ru-RU" dirty="0"/>
              <a:t>Не </a:t>
            </a:r>
            <a:r>
              <a:rPr lang="ru-RU" dirty="0" err="1"/>
              <a:t>відкривайте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файли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незнайомих</a:t>
            </a:r>
            <a:r>
              <a:rPr lang="ru-RU" dirty="0"/>
              <a:t> людей.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613" y="181665"/>
            <a:ext cx="7585363" cy="998742"/>
          </a:xfrm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Базові права</a:t>
            </a:r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0612" y="1287255"/>
            <a:ext cx="10590489" cy="48897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395288">
              <a:buNone/>
            </a:pPr>
            <a:r>
              <a:rPr lang="uk-UA" dirty="0"/>
              <a:t>Поряд із загальнолюдськими етичними нормами є такі базові права, як: </a:t>
            </a:r>
            <a:endParaRPr lang="ru-RU" dirty="0"/>
          </a:p>
          <a:p>
            <a:pPr lvl="0"/>
            <a:r>
              <a:rPr lang="uk-UA" b="1" i="1" dirty="0"/>
              <a:t>загальнодоступність</a:t>
            </a:r>
            <a:r>
              <a:rPr lang="uk-UA" dirty="0"/>
              <a:t> — гарантує право на комунікацію й передбачає доступність державних інформаційних ресурсів;</a:t>
            </a:r>
            <a:endParaRPr lang="ru-RU" dirty="0"/>
          </a:p>
          <a:p>
            <a:pPr lvl="0"/>
            <a:r>
              <a:rPr lang="uk-UA" b="1" i="1" dirty="0"/>
              <a:t>таємниця приватного життя </a:t>
            </a:r>
            <a:r>
              <a:rPr lang="uk-UA" dirty="0"/>
              <a:t>— дотримання конфіденційності довірених даних;</a:t>
            </a:r>
            <a:endParaRPr lang="ru-RU" dirty="0"/>
          </a:p>
          <a:p>
            <a:pPr lvl="0"/>
            <a:r>
              <a:rPr lang="uk-UA" b="1" i="1" dirty="0"/>
              <a:t>недоторканність приватної власності </a:t>
            </a:r>
            <a:r>
              <a:rPr lang="uk-UA" dirty="0"/>
              <a:t>— основа майнового порядку, дотримання права власності на дані й норм авторського права.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E265D-D77E-E1CB-A690-AE245909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протидії</a:t>
            </a:r>
            <a:r>
              <a:rPr lang="ru-RU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загрозам</a:t>
            </a:r>
            <a:r>
              <a:rPr lang="ru-RU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endParaRPr lang="ru-UA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CF132C-9FB9-0EE6-D878-69BB75AC62DF}"/>
              </a:ext>
            </a:extLst>
          </p:cNvPr>
          <p:cNvSpPr txBox="1"/>
          <p:nvPr/>
        </p:nvSpPr>
        <p:spPr>
          <a:xfrm>
            <a:off x="838200" y="1690688"/>
            <a:ext cx="58298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3200" b="1" dirty="0" err="1"/>
              <a:t>Правові</a:t>
            </a:r>
            <a:r>
              <a:rPr lang="ru-UA" sz="3200" b="1" dirty="0"/>
              <a:t> заходи </a:t>
            </a:r>
            <a:r>
              <a:rPr lang="ru-UA" sz="3200" dirty="0"/>
              <a:t>–</a:t>
            </a:r>
            <a:r>
              <a:rPr lang="uk-UA" sz="3200" dirty="0"/>
              <a:t> </a:t>
            </a:r>
            <a:r>
              <a:rPr lang="ru-UA" sz="3200" dirty="0" err="1"/>
              <a:t>розробка</a:t>
            </a:r>
            <a:r>
              <a:rPr lang="ru-UA" sz="3200" dirty="0"/>
              <a:t> норм, </a:t>
            </a:r>
            <a:r>
              <a:rPr lang="ru-UA" sz="3200" dirty="0" err="1"/>
              <a:t>що</a:t>
            </a:r>
            <a:r>
              <a:rPr lang="uk-UA" sz="3200" dirty="0"/>
              <a:t> </a:t>
            </a:r>
            <a:r>
              <a:rPr lang="ru-UA" sz="3200" dirty="0" err="1"/>
              <a:t>встановлюють</a:t>
            </a:r>
            <a:r>
              <a:rPr lang="uk-UA" sz="3200" dirty="0"/>
              <a:t> </a:t>
            </a:r>
            <a:r>
              <a:rPr lang="ru-UA" sz="3200" b="1" dirty="0" err="1"/>
              <a:t>відповідальність</a:t>
            </a:r>
            <a:r>
              <a:rPr lang="ru-UA" sz="3200" dirty="0"/>
              <a:t> за</a:t>
            </a:r>
            <a:r>
              <a:rPr lang="uk-UA" sz="3200" dirty="0"/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UA" sz="3200" dirty="0" err="1"/>
              <a:t>комп'ютерні</a:t>
            </a:r>
            <a:r>
              <a:rPr lang="ru-UA" sz="3200" dirty="0"/>
              <a:t> </a:t>
            </a:r>
            <a:r>
              <a:rPr lang="ru-UA" sz="3200" dirty="0" err="1"/>
              <a:t>злочини</a:t>
            </a:r>
            <a:r>
              <a:rPr lang="ru-UA" sz="3200" dirty="0"/>
              <a:t>,</a:t>
            </a:r>
            <a:r>
              <a:rPr lang="uk-UA" sz="3200" dirty="0"/>
              <a:t>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UA" sz="3200" dirty="0" err="1"/>
              <a:t>захист</a:t>
            </a:r>
            <a:r>
              <a:rPr lang="ru-UA" sz="3200" dirty="0"/>
              <a:t> </a:t>
            </a:r>
            <a:r>
              <a:rPr lang="ru-UA" sz="3200" dirty="0" err="1"/>
              <a:t>авторських</a:t>
            </a:r>
            <a:r>
              <a:rPr lang="ru-UA" sz="3200" dirty="0"/>
              <a:t> прав</a:t>
            </a:r>
            <a:r>
              <a:rPr lang="uk-UA" sz="3200" dirty="0"/>
              <a:t> </a:t>
            </a:r>
            <a:r>
              <a:rPr lang="ru-UA" sz="3200" dirty="0" err="1"/>
              <a:t>програмістів</a:t>
            </a:r>
            <a:r>
              <a:rPr lang="ru-UA" sz="3200" dirty="0"/>
              <a:t>,</a:t>
            </a:r>
            <a:endParaRPr lang="uk-UA" sz="32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200" dirty="0"/>
              <a:t>у</a:t>
            </a:r>
            <a:r>
              <a:rPr lang="ru-UA" sz="3200" dirty="0" err="1"/>
              <a:t>досконалювання</a:t>
            </a:r>
            <a:r>
              <a:rPr lang="uk-UA" sz="3200" dirty="0"/>
              <a:t> </a:t>
            </a:r>
            <a:r>
              <a:rPr lang="ru-UA" sz="3200" dirty="0" err="1"/>
              <a:t>карного</a:t>
            </a:r>
            <a:r>
              <a:rPr lang="ru-UA" sz="3200" dirty="0"/>
              <a:t> і </a:t>
            </a:r>
            <a:r>
              <a:rPr lang="ru-UA" sz="3200" dirty="0" err="1"/>
              <a:t>цивільного</a:t>
            </a:r>
            <a:r>
              <a:rPr lang="uk-UA" sz="3200" dirty="0"/>
              <a:t> </a:t>
            </a:r>
            <a:r>
              <a:rPr lang="ru-UA" sz="3200" dirty="0" err="1"/>
              <a:t>законодавства</a:t>
            </a:r>
            <a:r>
              <a:rPr lang="ru-UA" sz="3200" dirty="0"/>
              <a:t>, </a:t>
            </a:r>
            <a:r>
              <a:rPr lang="ru-UA" sz="3200" dirty="0" err="1"/>
              <a:t>судочинства</a:t>
            </a:r>
            <a:r>
              <a:rPr lang="ru-UA" sz="3200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F346F02-6F3A-AB7B-B6E6-BDB208175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384" y="1953950"/>
            <a:ext cx="5175779" cy="4147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51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8435" y="163208"/>
            <a:ext cx="7585363" cy="998742"/>
          </a:xfrm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rgbClr val="9D33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Правовий захист </a:t>
            </a:r>
            <a:endParaRPr lang="ru-RU" sz="4800" b="1" dirty="0">
              <a:solidFill>
                <a:srgbClr val="9D33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0613" y="1287255"/>
            <a:ext cx="10721787" cy="389434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311150">
              <a:buNone/>
            </a:pPr>
            <a:r>
              <a:rPr lang="uk-UA" sz="3200" dirty="0"/>
              <a:t>Правовий захист інформації (даних) передбачає:</a:t>
            </a:r>
            <a:endParaRPr lang="ru-RU" sz="3200" dirty="0"/>
          </a:p>
          <a:p>
            <a:pPr lvl="0"/>
            <a:r>
              <a:rPr lang="uk-UA" sz="3200" i="1" dirty="0"/>
              <a:t>наявність прав на інформацію </a:t>
            </a:r>
            <a:r>
              <a:rPr lang="uk-UA" sz="3200" dirty="0"/>
              <a:t>— сертифікацію, ліцензування, патентування;</a:t>
            </a:r>
            <a:endParaRPr lang="ru-RU" sz="3200" dirty="0"/>
          </a:p>
          <a:p>
            <a:pPr lvl="0"/>
            <a:r>
              <a:rPr lang="uk-UA" sz="3200" i="1" dirty="0"/>
              <a:t>реалізацію прав </a:t>
            </a:r>
            <a:r>
              <a:rPr lang="uk-UA" sz="3200" dirty="0"/>
              <a:t>— захист інтелектуальної власності, захист авторських прав;</a:t>
            </a:r>
            <a:endParaRPr lang="ru-RU" sz="3200" dirty="0"/>
          </a:p>
          <a:p>
            <a:pPr lvl="0"/>
            <a:r>
              <a:rPr lang="uk-UA" sz="3200" i="1" dirty="0"/>
              <a:t>контроль за процедурами реалізації прав </a:t>
            </a:r>
            <a:r>
              <a:rPr lang="uk-UA" sz="3200" dirty="0"/>
              <a:t>— систему адміністративного, програмного, фізико-технічного захисту інформації.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2836" y="5267144"/>
            <a:ext cx="10709563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dirty="0"/>
              <a:t>Фактично сфера безпеки інформації – не захист інформації, а захист прав власності на неї. 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0383B-7B3B-3BDD-EF4D-1755CC1F4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372"/>
            <a:ext cx="10515600" cy="1325563"/>
          </a:xfrm>
        </p:spPr>
        <p:txBody>
          <a:bodyPr/>
          <a:lstStyle/>
          <a:p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Правові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b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інформаційних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технологій</a:t>
            </a:r>
            <a:endParaRPr lang="ru-U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297057-46DB-A1C0-60EF-854C35C02768}"/>
              </a:ext>
            </a:extLst>
          </p:cNvPr>
          <p:cNvSpPr txBox="1"/>
          <p:nvPr/>
        </p:nvSpPr>
        <p:spPr>
          <a:xfrm>
            <a:off x="838200" y="1532413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sz="2400" dirty="0"/>
              <a:t>На </a:t>
            </a:r>
            <a:r>
              <a:rPr lang="ru-UA" sz="2400" dirty="0" err="1"/>
              <a:t>законодавчому</a:t>
            </a:r>
            <a:r>
              <a:rPr lang="ru-UA" sz="2400" dirty="0"/>
              <a:t> </a:t>
            </a:r>
            <a:r>
              <a:rPr lang="ru-UA" sz="2400" dirty="0" err="1"/>
              <a:t>рівні</a:t>
            </a:r>
            <a:r>
              <a:rPr lang="ru-UA" sz="2400" dirty="0"/>
              <a:t> в </a:t>
            </a:r>
            <a:r>
              <a:rPr lang="ru-UA" sz="2400" dirty="0" err="1"/>
              <a:t>Україні</a:t>
            </a:r>
            <a:r>
              <a:rPr lang="ru-UA" sz="2400" dirty="0"/>
              <a:t> </a:t>
            </a:r>
            <a:r>
              <a:rPr lang="ru-UA" sz="2400" dirty="0" err="1"/>
              <a:t>прийнято</a:t>
            </a:r>
            <a:r>
              <a:rPr lang="ru-UA" sz="2400" dirty="0"/>
              <a:t> </a:t>
            </a:r>
            <a:r>
              <a:rPr lang="ru-UA" sz="2400" b="1" dirty="0"/>
              <a:t>закон</a:t>
            </a:r>
            <a:r>
              <a:rPr lang="uk-UA" sz="2400" dirty="0"/>
              <a:t>и</a:t>
            </a:r>
            <a:r>
              <a:rPr lang="ru-UA" sz="2400" dirty="0"/>
              <a:t> і видано </a:t>
            </a:r>
            <a:r>
              <a:rPr lang="ru-UA" sz="2400" b="1" dirty="0"/>
              <a:t>постанови </a:t>
            </a:r>
            <a:r>
              <a:rPr lang="ru-UA" sz="2400" b="1" dirty="0" err="1"/>
              <a:t>Кабінету</a:t>
            </a:r>
            <a:r>
              <a:rPr lang="ru-UA" sz="2400" b="1" dirty="0"/>
              <a:t> </a:t>
            </a:r>
            <a:r>
              <a:rPr lang="ru-UA" sz="2400" b="1" dirty="0" err="1"/>
              <a:t>Міністрів</a:t>
            </a:r>
            <a:r>
              <a:rPr lang="ru-UA" sz="2400" b="1" dirty="0"/>
              <a:t> </a:t>
            </a:r>
            <a:r>
              <a:rPr lang="ru-UA" sz="2400" dirty="0" err="1"/>
              <a:t>щодо</a:t>
            </a:r>
            <a:r>
              <a:rPr lang="uk-UA" sz="2400" dirty="0"/>
              <a:t> </a:t>
            </a:r>
            <a:r>
              <a:rPr lang="ru-UA" sz="2400" dirty="0" err="1"/>
              <a:t>забезпечення</a:t>
            </a:r>
            <a:r>
              <a:rPr lang="ru-UA" sz="2400" dirty="0"/>
              <a:t> </a:t>
            </a:r>
            <a:r>
              <a:rPr lang="ru-UA" sz="2400" dirty="0" err="1"/>
              <a:t>інформаційної</a:t>
            </a:r>
            <a:r>
              <a:rPr lang="ru-UA" sz="2400" dirty="0"/>
              <a:t> </a:t>
            </a:r>
            <a:r>
              <a:rPr lang="ru-UA" sz="2400" dirty="0" err="1"/>
              <a:t>безпеки</a:t>
            </a:r>
            <a:r>
              <a:rPr lang="uk-UA" sz="2400" dirty="0"/>
              <a:t>:</a:t>
            </a:r>
            <a:endParaRPr lang="ru-UA" sz="2400" dirty="0"/>
          </a:p>
        </p:txBody>
      </p:sp>
      <p:sp>
        <p:nvSpPr>
          <p:cNvPr id="9" name="Содержимое 2">
            <a:extLst>
              <a:ext uri="{FF2B5EF4-FFF2-40B4-BE49-F238E27FC236}">
                <a16:creationId xmlns:a16="http://schemas.microsoft.com/office/drawing/2014/main" id="{3A21FD56-D7D9-FC4B-C0B6-BA6E2BECC2B0}"/>
              </a:ext>
            </a:extLst>
          </p:cNvPr>
          <p:cNvSpPr txBox="1">
            <a:spLocks/>
          </p:cNvSpPr>
          <p:nvPr/>
        </p:nvSpPr>
        <p:spPr>
          <a:xfrm>
            <a:off x="945842" y="2412245"/>
            <a:ext cx="10763352" cy="4334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400" dirty="0"/>
              <a:t>«Про інформацію», </a:t>
            </a:r>
            <a:endParaRPr lang="en-US" sz="2400" dirty="0"/>
          </a:p>
          <a:p>
            <a:pPr marL="51435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400" dirty="0"/>
              <a:t>«Про захист інформації в інформаційно-телекомунікаційних системах», </a:t>
            </a:r>
            <a:endParaRPr lang="en-US" sz="2400" dirty="0"/>
          </a:p>
          <a:p>
            <a:pPr marL="51435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400" dirty="0"/>
              <a:t>«Про державну таємницю», </a:t>
            </a:r>
            <a:endParaRPr lang="en-US" sz="2400" dirty="0"/>
          </a:p>
          <a:p>
            <a:pPr marL="51435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400" dirty="0"/>
              <a:t>«Про захист персональних даних», </a:t>
            </a:r>
            <a:endParaRPr lang="en-US" sz="2400" dirty="0"/>
          </a:p>
          <a:p>
            <a:pPr marL="51435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400" dirty="0"/>
              <a:t>«Про </a:t>
            </a:r>
            <a:r>
              <a:rPr lang="ru-RU" sz="2400" dirty="0" err="1"/>
              <a:t>авторське</a:t>
            </a:r>
            <a:r>
              <a:rPr lang="ru-RU" sz="2400" dirty="0"/>
              <a:t> право і </a:t>
            </a:r>
            <a:r>
              <a:rPr lang="ru-RU" sz="2400" dirty="0" err="1"/>
              <a:t>суміжні</a:t>
            </a:r>
            <a:r>
              <a:rPr lang="ru-RU" sz="2400" dirty="0"/>
              <a:t> права» та </a:t>
            </a:r>
            <a:r>
              <a:rPr lang="ru-RU" sz="2400" dirty="0" err="1"/>
              <a:t>ін</a:t>
            </a:r>
            <a:r>
              <a:rPr lang="ru-RU" sz="2400" dirty="0"/>
              <a:t> </a:t>
            </a:r>
          </a:p>
          <a:p>
            <a:pPr marL="51435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400" dirty="0"/>
              <a:t>Постанову </a:t>
            </a:r>
            <a:r>
              <a:rPr lang="ru-RU" sz="2400" dirty="0" err="1"/>
              <a:t>Кабінету</a:t>
            </a:r>
            <a:r>
              <a:rPr lang="ru-RU" sz="2400" dirty="0"/>
              <a:t> </a:t>
            </a:r>
            <a:r>
              <a:rPr lang="ru-RU" sz="2400" dirty="0" err="1"/>
              <a:t>міністрів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«Про </a:t>
            </a:r>
            <a:r>
              <a:rPr lang="ru-RU" sz="2400" dirty="0" err="1"/>
              <a:t>затвердження</a:t>
            </a:r>
            <a:r>
              <a:rPr lang="ru-RU" sz="2400" dirty="0"/>
              <a:t> Правил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в </a:t>
            </a:r>
            <a:r>
              <a:rPr lang="ru-RU" sz="2400" dirty="0" err="1"/>
              <a:t>інформаційних</a:t>
            </a:r>
            <a:r>
              <a:rPr lang="ru-RU" sz="2400" dirty="0"/>
              <a:t>, </a:t>
            </a:r>
            <a:r>
              <a:rPr lang="ru-RU" sz="2400" dirty="0" err="1"/>
              <a:t>телекомунікаційних</a:t>
            </a:r>
            <a:r>
              <a:rPr lang="ru-RU" sz="2400" dirty="0"/>
              <a:t> та </a:t>
            </a:r>
            <a:r>
              <a:rPr lang="ru-RU" sz="2400" dirty="0" err="1"/>
              <a:t>інформаційно-телекомунікаційних</a:t>
            </a:r>
            <a:r>
              <a:rPr lang="ru-RU" sz="2400" dirty="0"/>
              <a:t> системах».</a:t>
            </a:r>
          </a:p>
          <a:p>
            <a:pPr marL="51435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400" dirty="0" err="1"/>
              <a:t>Незаконне</a:t>
            </a:r>
            <a:r>
              <a:rPr lang="ru-RU" sz="2400" dirty="0"/>
              <a:t> </a:t>
            </a:r>
            <a:r>
              <a:rPr lang="ru-RU" sz="2400" dirty="0" err="1"/>
              <a:t>втручання</a:t>
            </a:r>
            <a:r>
              <a:rPr lang="ru-RU" sz="2400" dirty="0"/>
              <a:t> в роботу </a:t>
            </a:r>
            <a:r>
              <a:rPr lang="ru-RU" sz="2400" dirty="0" err="1"/>
              <a:t>комп’ютерів</a:t>
            </a:r>
            <a:r>
              <a:rPr lang="ru-RU" sz="2400" dirty="0"/>
              <a:t> і мереж,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розповсюдження</a:t>
            </a:r>
            <a:r>
              <a:rPr lang="ru-RU" sz="2400" dirty="0"/>
              <a:t> </a:t>
            </a:r>
            <a:r>
              <a:rPr lang="ru-RU" sz="2400" dirty="0" err="1"/>
              <a:t>вірусів</a:t>
            </a:r>
            <a:r>
              <a:rPr lang="ru-RU" sz="2400" dirty="0"/>
              <a:t> </a:t>
            </a:r>
            <a:r>
              <a:rPr lang="ru-RU" sz="2400" dirty="0" err="1"/>
              <a:t>тягне</a:t>
            </a:r>
            <a:r>
              <a:rPr lang="ru-RU" sz="2400" dirty="0"/>
              <a:t> за собою </a:t>
            </a:r>
            <a:r>
              <a:rPr lang="ru-RU" sz="2400" dirty="0" err="1"/>
              <a:t>кримінальну</a:t>
            </a:r>
            <a:r>
              <a:rPr lang="ru-RU" sz="2400" dirty="0"/>
              <a:t> </a:t>
            </a:r>
            <a:r>
              <a:rPr lang="ru-RU" sz="2400" dirty="0" err="1"/>
              <a:t>відповідальність</a:t>
            </a:r>
            <a:r>
              <a:rPr lang="ru-RU" sz="2400" dirty="0"/>
              <a:t> (ст. 361 </a:t>
            </a:r>
            <a:r>
              <a:rPr lang="ru-RU" sz="2400" dirty="0" err="1"/>
              <a:t>Кримінального</a:t>
            </a:r>
            <a:r>
              <a:rPr lang="ru-RU" sz="2400" dirty="0"/>
              <a:t> кодексу </a:t>
            </a:r>
            <a:r>
              <a:rPr lang="ru-RU" sz="2400" dirty="0" err="1"/>
              <a:t>України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01152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1534</Words>
  <Application>Microsoft Office PowerPoint</Application>
  <PresentationFormat>Широкий екран</PresentationFormat>
  <Paragraphs>129</Paragraphs>
  <Slides>24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Candara</vt:lpstr>
      <vt:lpstr>Century Gothic</vt:lpstr>
      <vt:lpstr>ProbaPro</vt:lpstr>
      <vt:lpstr>Тема Office</vt:lpstr>
      <vt:lpstr>Правові основи забезпечення безпеки інформаційних технологій </vt:lpstr>
      <vt:lpstr>Види заходів протидії загрозам безпеки</vt:lpstr>
      <vt:lpstr>Види захисту </vt:lpstr>
      <vt:lpstr>Інформаційна етика</vt:lpstr>
      <vt:lpstr>Морально-етичні правила інформаційної безпеки</vt:lpstr>
      <vt:lpstr>Базові права</vt:lpstr>
      <vt:lpstr>Види заходів протидії загрозам безпеки</vt:lpstr>
      <vt:lpstr>Правовий захист </vt:lpstr>
      <vt:lpstr>Правові основи забезпечення безпеки інформаційних технологій</vt:lpstr>
      <vt:lpstr>Доктрина інформаційної безпеки України</vt:lpstr>
      <vt:lpstr>Законодавство України</vt:lpstr>
      <vt:lpstr>Правові основи забезпечення безпеки інформаційних технологій</vt:lpstr>
      <vt:lpstr>Законодавство України</vt:lpstr>
      <vt:lpstr>Презентація PowerPoint</vt:lpstr>
      <vt:lpstr>Практика</vt:lpstr>
      <vt:lpstr>Практика</vt:lpstr>
      <vt:lpstr>Практика</vt:lpstr>
      <vt:lpstr>Класифікація порушників кібербезпеки</vt:lpstr>
      <vt:lpstr>Категорії порушників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 основи забезпечення безпеки інформаційних технологій</dc:title>
  <dc:creator>sytni</dc:creator>
  <cp:lastModifiedBy>sytni</cp:lastModifiedBy>
  <cp:revision>13</cp:revision>
  <dcterms:created xsi:type="dcterms:W3CDTF">2023-05-01T18:32:32Z</dcterms:created>
  <dcterms:modified xsi:type="dcterms:W3CDTF">2023-05-02T05:03:21Z</dcterms:modified>
</cp:coreProperties>
</file>