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99" r:id="rId12"/>
    <p:sldId id="300" r:id="rId13"/>
    <p:sldId id="293" r:id="rId14"/>
    <p:sldId id="294" r:id="rId15"/>
    <p:sldId id="295" r:id="rId16"/>
    <p:sldId id="296" r:id="rId17"/>
    <p:sldId id="297" r:id="rId18"/>
    <p:sldId id="298" r:id="rId19"/>
    <p:sldId id="266" r:id="rId20"/>
    <p:sldId id="26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301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0FA62-7359-4589-3C30-CA7EEDE29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2902D0-7516-8F45-5B48-53937AD52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6A5D63-5803-2A49-6663-0D9775B9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7E6-E92A-4346-BAE0-763F5BA7DEDE}" type="datetimeFigureOut">
              <a:rPr lang="ru-UA" smtClean="0"/>
              <a:t>17.05.2023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811DAF-799B-096F-48FC-157EA76D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702EEE-1028-73E6-C2D9-D7E7B944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2CB3-1C62-42D7-832A-81E0F36E896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38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98630-6053-2C01-1751-29F3506A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45D05DE-53EB-F963-E980-37AB44120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8E6DE-6AA0-2573-19E1-15758609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7E6-E92A-4346-BAE0-763F5BA7DEDE}" type="datetimeFigureOut">
              <a:rPr lang="ru-UA" smtClean="0"/>
              <a:t>17.05.2023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C05296-9583-F8C7-A34F-FA73ECBC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861BB4-F362-2425-DAFD-78D594CB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2CB3-1C62-42D7-832A-81E0F36E896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336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2A45047-5DF4-3A44-B5DF-221CD64B6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571888A-5D09-7182-32CE-3E6C9C6BA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262EDA-50D4-69DA-89F4-DA4200B1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7E6-E92A-4346-BAE0-763F5BA7DEDE}" type="datetimeFigureOut">
              <a:rPr lang="ru-UA" smtClean="0"/>
              <a:t>17.05.2023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6C802D-6EA0-D8A1-976D-A00FEDD8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7FF128-79CF-B743-7B81-08EB051A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2CB3-1C62-42D7-832A-81E0F36E896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702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88363-B01E-73E8-5785-B848D226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643679-3E53-E37A-75EA-53ECE4442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57A937-26DA-17A3-8290-D179ADCE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7E6-E92A-4346-BAE0-763F5BA7DEDE}" type="datetimeFigureOut">
              <a:rPr lang="ru-UA" smtClean="0"/>
              <a:t>17.05.2023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7FA68A-DFA0-8545-9B9C-792AAF73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6133E2-C594-A6D2-5B04-E4A26213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2CB3-1C62-42D7-832A-81E0F36E896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255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14A17-AA4F-E617-21B1-4EBDE1EC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699C6D-0ECC-ADF8-6DD0-91F0560F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96FA92-36D4-E485-D1A2-B31433F0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7E6-E92A-4346-BAE0-763F5BA7DEDE}" type="datetimeFigureOut">
              <a:rPr lang="ru-UA" smtClean="0"/>
              <a:t>17.05.2023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A6C1AF-07E2-DD36-5B26-ED030765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AB9A8-28B0-C8C2-7A35-2953AA1C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2CB3-1C62-42D7-832A-81E0F36E896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001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7E106-09CB-FAD8-4F1D-D2DA7908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1AD47D-120D-722C-1B9A-C182A30A3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7B487-9E6F-C130-9535-CC3F2BF50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B383A99-DDC4-98D9-2F75-108AD535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7E6-E92A-4346-BAE0-763F5BA7DEDE}" type="datetimeFigureOut">
              <a:rPr lang="ru-UA" smtClean="0"/>
              <a:t>17.05.2023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C17E61-DD54-CBA1-F917-73C4344F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3982E2-40AB-7F38-7421-B80C6A9D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2CB3-1C62-42D7-832A-81E0F36E896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2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1837F-8E90-2EAA-7174-70B69B40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D9D67AB-56E5-C969-019D-868F83CB7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BB483F-8699-33CD-2E7E-39D433CB2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8C89E09-4FE6-3CAD-D849-9C222E6E7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065BF25-261B-FB6F-FD4E-2994C0E79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035137A-F0D0-2E8F-D82F-41633717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7E6-E92A-4346-BAE0-763F5BA7DEDE}" type="datetimeFigureOut">
              <a:rPr lang="ru-UA" smtClean="0"/>
              <a:t>17.05.2023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C79EB38-C6B7-108F-162B-34949294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7787BA1-8053-6EFD-C743-69FA87D6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2CB3-1C62-42D7-832A-81E0F36E896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503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202D9-254A-ADD8-F14E-525B0A34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BF13D5-4F7E-6AE6-10A7-93016261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7E6-E92A-4346-BAE0-763F5BA7DEDE}" type="datetimeFigureOut">
              <a:rPr lang="ru-UA" smtClean="0"/>
              <a:t>17.05.2023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E057C74-AD73-E788-24DD-A80507E8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76EE82F-E86E-C986-68FA-12814710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2CB3-1C62-42D7-832A-81E0F36E896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86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3A92AC7-EEB0-9F1F-9010-CC8E0180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7E6-E92A-4346-BAE0-763F5BA7DEDE}" type="datetimeFigureOut">
              <a:rPr lang="ru-UA" smtClean="0"/>
              <a:t>17.05.2023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DB32FC6-8432-E513-690C-32D73D1F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C5D9CD3-ED42-A5D0-E3C9-2688E1B8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2CB3-1C62-42D7-832A-81E0F36E896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864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CC059-99EE-8358-10DA-C967006A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45175A-3E5D-0EF4-3DE4-BC02287B4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A74B41-6EF4-8EFD-3A12-3F324DED0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2CE0815-9AEB-D398-5E97-E75229AC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7E6-E92A-4346-BAE0-763F5BA7DEDE}" type="datetimeFigureOut">
              <a:rPr lang="ru-UA" smtClean="0"/>
              <a:t>17.05.2023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0865486-5D40-F385-671E-257FAE74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F518269-E0CF-D534-A275-0E00718E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2CB3-1C62-42D7-832A-81E0F36E896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94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1C83F-155C-8A25-4C8C-C01A9E7B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0AB28B4-CDD8-29B6-FD56-508A6C8B9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3386BE-3DF9-878F-9F5C-6807D9683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42D3B52-C275-2152-C679-5B1C689D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7E6-E92A-4346-BAE0-763F5BA7DEDE}" type="datetimeFigureOut">
              <a:rPr lang="ru-UA" smtClean="0"/>
              <a:t>17.05.2023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A05ECE-DABA-2FB1-0493-D6963508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646BF0-20B3-5484-3E2D-D08340A3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2CB3-1C62-42D7-832A-81E0F36E896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236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339C8D0-BA68-AED7-1233-C3612DD3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E509795-1150-EB3C-B004-221489786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9A6398-FC0C-BCEC-A617-ED08CC68C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87E6-E92A-4346-BAE0-763F5BA7DEDE}" type="datetimeFigureOut">
              <a:rPr lang="ru-UA" smtClean="0"/>
              <a:t>17.05.2023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479488-3B00-2D42-9D7C-6F61BBC45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4D51D0-42D3-F47F-605D-8A3CCA0B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32CB3-1C62-42D7-832A-81E0F36E896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4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8307C-36A1-DBEE-79AE-4D874DC54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/>
              <a:t>Криптографічні</a:t>
            </a:r>
            <a:r>
              <a:rPr lang="ru-RU" sz="3600" b="1" dirty="0"/>
              <a:t> </a:t>
            </a:r>
            <a:r>
              <a:rPr lang="ru-RU" sz="3600" b="1" dirty="0" err="1"/>
              <a:t>методи</a:t>
            </a:r>
            <a:r>
              <a:rPr lang="ru-RU" sz="3600" b="1" dirty="0"/>
              <a:t> </a:t>
            </a:r>
            <a:r>
              <a:rPr lang="ru-RU" sz="3600" b="1" dirty="0" err="1"/>
              <a:t>захисту</a:t>
            </a:r>
            <a:r>
              <a:rPr lang="ru-RU" sz="3600" b="1" dirty="0"/>
              <a:t> </a:t>
            </a:r>
            <a:r>
              <a:rPr lang="ru-RU" sz="3600" b="1" dirty="0" err="1"/>
              <a:t>інформації</a:t>
            </a:r>
            <a:r>
              <a:rPr lang="ru-RU" sz="3600" b="1" dirty="0"/>
              <a:t>. </a:t>
            </a:r>
            <a:r>
              <a:rPr lang="ru-RU" sz="3600" b="1" dirty="0" err="1"/>
              <a:t>Виявлення</a:t>
            </a:r>
            <a:r>
              <a:rPr lang="ru-RU" sz="3600" b="1" dirty="0"/>
              <a:t> атак. </a:t>
            </a:r>
            <a:r>
              <a:rPr lang="ru-RU" sz="3600" b="1" dirty="0" err="1"/>
              <a:t>Захист</a:t>
            </a:r>
            <a:r>
              <a:rPr lang="ru-RU" sz="3600" b="1" dirty="0"/>
              <a:t> периметра </a:t>
            </a:r>
            <a:r>
              <a:rPr lang="ru-RU" sz="3600" b="1" dirty="0" err="1"/>
              <a:t>комп’ютерних</a:t>
            </a:r>
            <a:r>
              <a:rPr lang="ru-RU" sz="3600" b="1" dirty="0"/>
              <a:t> мереж. </a:t>
            </a:r>
            <a:r>
              <a:rPr lang="ru-RU" sz="3600" b="1" dirty="0" err="1"/>
              <a:t>Міжнародні</a:t>
            </a:r>
            <a:r>
              <a:rPr lang="ru-RU" sz="3600" b="1" dirty="0"/>
              <a:t> </a:t>
            </a:r>
            <a:r>
              <a:rPr lang="ru-RU" sz="3600" b="1" dirty="0" err="1"/>
              <a:t>стандарти</a:t>
            </a:r>
            <a:r>
              <a:rPr lang="ru-RU" sz="3600" b="1" dirty="0"/>
              <a:t> </a:t>
            </a:r>
            <a:r>
              <a:rPr lang="ru-RU" sz="3600" b="1" dirty="0" err="1"/>
              <a:t>інформаційної</a:t>
            </a:r>
            <a:r>
              <a:rPr lang="ru-RU" sz="3600" b="1" dirty="0"/>
              <a:t> </a:t>
            </a:r>
            <a:r>
              <a:rPr lang="ru-RU" sz="3600" b="1" dirty="0" err="1"/>
              <a:t>безпеки</a:t>
            </a:r>
            <a:r>
              <a:rPr lang="ru-RU" sz="3600" b="1" dirty="0"/>
              <a:t>.</a:t>
            </a:r>
            <a:endParaRPr lang="ru-UA" sz="36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BB4FBC-919C-7748-408B-F3E75DE99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54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3B1FD-15C5-006C-8C02-A49C880D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D6858B-B54F-4859-0B49-5259F8291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03117"/>
            <a:ext cx="10643991" cy="4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0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940903"/>
          </a:xfrm>
          <a:prstGeom prst="rect">
            <a:avLst/>
          </a:prstGeom>
          <a:gradFill>
            <a:gsLst>
              <a:gs pos="86893">
                <a:srgbClr val="BBD5ED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latin typeface="Century Gothic" panose="020B0502020202020204" pitchFamily="34" charset="0"/>
              </a:rPr>
              <a:t>Штрих коди</a:t>
            </a:r>
          </a:p>
        </p:txBody>
      </p:sp>
      <p:pic>
        <p:nvPicPr>
          <p:cNvPr id="11266" name="Picture 2" descr="http://www.barcoding.ru/netcat_files/136/105/h_1d6718c9b5e0c3e4e7863063c7811b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46" y="1693815"/>
            <a:ext cx="6076732" cy="27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Левая фигурная скобка 7"/>
          <p:cNvSpPr/>
          <p:nvPr/>
        </p:nvSpPr>
        <p:spPr>
          <a:xfrm rot="16200000">
            <a:off x="3337288" y="3763160"/>
            <a:ext cx="333996" cy="1604655"/>
          </a:xfrm>
          <a:prstGeom prst="leftBrace">
            <a:avLst>
              <a:gd name="adj1" fmla="val 59919"/>
              <a:gd name="adj2" fmla="val 50781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4314" y="4941930"/>
            <a:ext cx="1892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Код країни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4981325" y="3913717"/>
            <a:ext cx="333996" cy="1371603"/>
          </a:xfrm>
          <a:prstGeom prst="leftBrace">
            <a:avLst>
              <a:gd name="adj1" fmla="val 59919"/>
              <a:gd name="adj2" fmla="val 50781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8967" y="4941930"/>
            <a:ext cx="25599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Код виробника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7062609" y="3741721"/>
            <a:ext cx="333996" cy="1767386"/>
          </a:xfrm>
          <a:prstGeom prst="leftBrace">
            <a:avLst>
              <a:gd name="adj1" fmla="val 59919"/>
              <a:gd name="adj2" fmla="val 50781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5914" y="4941930"/>
            <a:ext cx="25599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Код товару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8213500" y="4458229"/>
            <a:ext cx="333996" cy="334369"/>
          </a:xfrm>
          <a:prstGeom prst="leftBrace">
            <a:avLst>
              <a:gd name="adj1" fmla="val 59919"/>
              <a:gd name="adj2" fmla="val 50781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5492" y="4941930"/>
            <a:ext cx="18076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Контрольна</a:t>
            </a:r>
          </a:p>
          <a:p>
            <a:pPr algn="ctr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цифра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uqrz.com/wp-content/uploads/2011/01/mor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971550"/>
            <a:ext cx="9925049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1999" cy="1132991"/>
          </a:xfrm>
          <a:prstGeom prst="rect">
            <a:avLst/>
          </a:prstGeom>
          <a:gradFill>
            <a:gsLst>
              <a:gs pos="86893">
                <a:srgbClr val="BBD5ED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Азбука Морзе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300" y="1132991"/>
            <a:ext cx="22098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Букви та цифри по коду Морзе</a:t>
            </a:r>
          </a:p>
          <a:p>
            <a:pPr algn="ctr"/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5650" y="1132991"/>
            <a:ext cx="22098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Слова, які відповідають коду Морзе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8350" y="1146496"/>
            <a:ext cx="25146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Букви та цифри по коду Морзе</a:t>
            </a:r>
          </a:p>
          <a:p>
            <a:pPr algn="ctr"/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799" y="1132991"/>
            <a:ext cx="22098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Слова, які відповідають коду Морзе</a:t>
            </a:r>
          </a:p>
        </p:txBody>
      </p:sp>
    </p:spTree>
    <p:extLst>
      <p:ext uri="{BB962C8B-B14F-4D97-AF65-F5344CB8AC3E}">
        <p14:creationId xmlns:p14="http://schemas.microsoft.com/office/powerpoint/2010/main" val="377909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7072"/>
            <a:ext cx="12192000" cy="923331"/>
          </a:xfrm>
          <a:prstGeom prst="rect">
            <a:avLst/>
          </a:prstGeom>
          <a:gradFill>
            <a:gsLst>
              <a:gs pos="86893">
                <a:srgbClr val="BBD5ED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uk-UA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Кодування </a:t>
            </a:r>
            <a:r>
              <a:rPr lang="uk-UA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Гая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Юлія Цезаря  100-44 рр. до н. е. </a:t>
            </a:r>
          </a:p>
        </p:txBody>
      </p:sp>
      <p:pic>
        <p:nvPicPr>
          <p:cNvPr id="10242" name="Picture 2" descr="http://kraj.at.ua/soft/2/alfavit-raydu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3"/>
          <a:stretch/>
        </p:blipFill>
        <p:spPr bwMode="auto">
          <a:xfrm>
            <a:off x="506616" y="1036792"/>
            <a:ext cx="6373187" cy="44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94393" y="1394515"/>
            <a:ext cx="279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C00000"/>
                </a:solidFill>
              </a:rPr>
              <a:t>УФКЄЛЦ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4393" y="1079376"/>
            <a:ext cx="288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84332"/>
                </a:solidFill>
              </a:rPr>
              <a:t>Закодоване слово</a:t>
            </a:r>
            <a:endParaRPr lang="ru-RU" sz="2400" b="1" dirty="0">
              <a:solidFill>
                <a:srgbClr val="58433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181735" y="2535549"/>
            <a:ext cx="2906973" cy="13648"/>
          </a:xfrm>
          <a:prstGeom prst="line">
            <a:avLst/>
          </a:prstGeom>
          <a:ln w="57150">
            <a:solidFill>
              <a:srgbClr val="584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94393" y="5021258"/>
            <a:ext cx="2906973" cy="13648"/>
          </a:xfrm>
          <a:prstGeom prst="line">
            <a:avLst/>
          </a:prstGeom>
          <a:ln w="57150">
            <a:solidFill>
              <a:srgbClr val="584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87822" y="4312254"/>
            <a:ext cx="4765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</a:rPr>
              <a:t>Умова: зміщення праворуч на 4 позиції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5804" y="5153728"/>
            <a:ext cx="288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584332"/>
                </a:solidFill>
              </a:rPr>
              <a:t>Розкодоване</a:t>
            </a:r>
            <a:r>
              <a:rPr lang="ru-RU" sz="2400" b="1" dirty="0">
                <a:solidFill>
                  <a:srgbClr val="584332"/>
                </a:solidFill>
              </a:rPr>
              <a:t> </a:t>
            </a:r>
            <a:r>
              <a:rPr lang="uk-UA" sz="2400" b="1" dirty="0">
                <a:solidFill>
                  <a:srgbClr val="584332"/>
                </a:solidFill>
              </a:rPr>
              <a:t>слово</a:t>
            </a:r>
            <a:endParaRPr lang="ru-RU" sz="2400" b="1" dirty="0">
              <a:solidFill>
                <a:srgbClr val="58433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80060" y="5476270"/>
            <a:ext cx="279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B050"/>
                </a:solidFill>
              </a:rPr>
              <a:t>ПРИВІТ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AAC9CA-DC9B-49E9-92EE-B71248AA6725}"/>
              </a:ext>
            </a:extLst>
          </p:cNvPr>
          <p:cNvSpPr txBox="1"/>
          <p:nvPr/>
        </p:nvSpPr>
        <p:spPr>
          <a:xfrm>
            <a:off x="7187636" y="2733293"/>
            <a:ext cx="4765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/>
              <a:t>Кожна літера в тексті повідомлення замінюється іншою, що міститься в алфавіті на відстані кількох позицій від заданої літери.</a:t>
            </a:r>
          </a:p>
        </p:txBody>
      </p:sp>
    </p:spTree>
    <p:extLst>
      <p:ext uri="{BB962C8B-B14F-4D97-AF65-F5344CB8AC3E}">
        <p14:creationId xmlns:p14="http://schemas.microsoft.com/office/powerpoint/2010/main" val="12088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0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396639"/>
            <a:ext cx="12192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ЗАВДАННЯ: Декодуйте повідомлення – УМОВА ЗМІЩЕННЯ </a:t>
            </a:r>
            <a:r>
              <a:rPr lang="uk-UA" sz="3200" b="1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8" name="Picture 2" descr="http://kraj.at.ua/soft/2/alfavit-raydu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"/>
          <a:stretch/>
        </p:blipFill>
        <p:spPr bwMode="auto">
          <a:xfrm>
            <a:off x="360074" y="2186610"/>
            <a:ext cx="6204222" cy="434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90021" y="2960781"/>
            <a:ext cx="3491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</a:rPr>
              <a:t>ФІХ</a:t>
            </a:r>
            <a:r>
              <a:rPr lang="en-US" sz="4000" b="1" dirty="0">
                <a:solidFill>
                  <a:srgbClr val="C00000"/>
                </a:solidFill>
              </a:rPr>
              <a:t>/</a:t>
            </a:r>
            <a:r>
              <a:rPr lang="uk-UA" sz="4000" b="1" dirty="0">
                <a:solidFill>
                  <a:srgbClr val="C00000"/>
                </a:solidFill>
              </a:rPr>
              <a:t>ЛО  ЬЧУ ХУКЗЕИЕЇ УЧХЛСЕЇ</a:t>
            </a:r>
          </a:p>
          <a:p>
            <a:pPr algn="ctr"/>
            <a:r>
              <a:rPr lang="uk-UA" sz="4000" b="1" dirty="0">
                <a:solidFill>
                  <a:srgbClr val="C00000"/>
                </a:solidFill>
              </a:rPr>
              <a:t>66  ЭЕРМЖ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1"/>
            <a:ext cx="12192000" cy="914399"/>
          </a:xfrm>
          <a:prstGeom prst="rect">
            <a:avLst/>
          </a:prstGeom>
          <a:gradFill>
            <a:gsLst>
              <a:gs pos="86893">
                <a:srgbClr val="BBD5ED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4400" b="1" dirty="0">
                <a:latin typeface="Century Gothic" panose="020B0502020202020204" pitchFamily="34" charset="0"/>
                <a:ea typeface="+mj-ea"/>
                <a:cs typeface="+mj-cs"/>
              </a:rPr>
              <a:t>Кодування та декодування повідомлень</a:t>
            </a:r>
          </a:p>
        </p:txBody>
      </p:sp>
    </p:spTree>
    <p:extLst>
      <p:ext uri="{BB962C8B-B14F-4D97-AF65-F5344CB8AC3E}">
        <p14:creationId xmlns:p14="http://schemas.microsoft.com/office/powerpoint/2010/main" val="21349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7AC275-17BA-44C6-85F0-0B4D9E306E7B}"/>
              </a:ext>
            </a:extLst>
          </p:cNvPr>
          <p:cNvSpPr txBox="1"/>
          <p:nvPr/>
        </p:nvSpPr>
        <p:spPr>
          <a:xfrm>
            <a:off x="249071" y="817940"/>
            <a:ext cx="550237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3200" dirty="0">
              <a:latin typeface="Century Gothic" panose="020B0502020202020204" pitchFamily="34" charset="0"/>
            </a:endParaRPr>
          </a:p>
          <a:p>
            <a:endParaRPr lang="uk-UA" sz="3200" dirty="0">
              <a:latin typeface="Century Gothic" panose="020B0502020202020204" pitchFamily="34" charset="0"/>
            </a:endParaRPr>
          </a:p>
          <a:p>
            <a:r>
              <a:rPr lang="ru-UA" sz="3200" dirty="0" err="1">
                <a:latin typeface="Century Gothic" panose="020B0502020202020204" pitchFamily="34" charset="0"/>
              </a:rPr>
              <a:t>Закодуйте</a:t>
            </a:r>
            <a:r>
              <a:rPr lang="uk-UA" sz="3200" dirty="0">
                <a:latin typeface="Century Gothic" panose="020B0502020202020204" pitchFamily="34" charset="0"/>
              </a:rPr>
              <a:t> з</a:t>
            </a:r>
            <a:r>
              <a:rPr lang="ru-UA" sz="3200" dirty="0">
                <a:latin typeface="Century Gothic" panose="020B0502020202020204" pitchFamily="34" charset="0"/>
              </a:rPr>
              <a:t> </a:t>
            </a:r>
            <a:r>
              <a:rPr lang="ru-UA" sz="3200" dirty="0" err="1">
                <a:latin typeface="Century Gothic" panose="020B0502020202020204" pitchFamily="34" charset="0"/>
              </a:rPr>
              <a:t>використанням</a:t>
            </a:r>
            <a:r>
              <a:rPr lang="ru-UA" sz="3200" dirty="0">
                <a:latin typeface="Century Gothic" panose="020B0502020202020204" pitchFamily="34" charset="0"/>
              </a:rPr>
              <a:t> шифру Цезаря </a:t>
            </a:r>
            <a:r>
              <a:rPr lang="ru-UA" sz="3200" dirty="0" err="1">
                <a:latin typeface="Century Gothic" panose="020B0502020202020204" pitchFamily="34" charset="0"/>
              </a:rPr>
              <a:t>зі</a:t>
            </a:r>
            <a:r>
              <a:rPr lang="ru-UA" sz="3200" dirty="0">
                <a:latin typeface="Century Gothic" panose="020B0502020202020204" pitchFamily="34" charset="0"/>
              </a:rPr>
              <a:t> </a:t>
            </a:r>
            <a:r>
              <a:rPr lang="ru-UA" sz="3200" dirty="0" err="1">
                <a:latin typeface="Century Gothic" panose="020B0502020202020204" pitchFamily="34" charset="0"/>
              </a:rPr>
              <a:t>зсувом</a:t>
            </a:r>
            <a:r>
              <a:rPr lang="ru-UA" sz="3200" dirty="0">
                <a:latin typeface="Century Gothic" panose="020B0502020202020204" pitchFamily="34" charset="0"/>
              </a:rPr>
              <a:t> на 4 </a:t>
            </a:r>
            <a:r>
              <a:rPr lang="ru-UA" sz="3200" dirty="0" err="1">
                <a:latin typeface="Century Gothic" panose="020B0502020202020204" pitchFamily="34" charset="0"/>
              </a:rPr>
              <a:t>літери</a:t>
            </a:r>
            <a:r>
              <a:rPr lang="ru-UA" sz="3200" dirty="0">
                <a:latin typeface="Century Gothic" panose="020B0502020202020204" pitchFamily="34" charset="0"/>
              </a:rPr>
              <a:t> </a:t>
            </a:r>
            <a:r>
              <a:rPr lang="ru-UA" sz="3200" dirty="0" err="1">
                <a:latin typeface="Century Gothic" panose="020B0502020202020204" pitchFamily="34" charset="0"/>
              </a:rPr>
              <a:t>праворуч</a:t>
            </a:r>
            <a:r>
              <a:rPr lang="ru-UA" sz="3200" dirty="0">
                <a:latin typeface="Century Gothic" panose="020B0502020202020204" pitchFamily="34" charset="0"/>
              </a:rPr>
              <a:t>:</a:t>
            </a:r>
            <a:endParaRPr lang="uk-UA" sz="3200" dirty="0">
              <a:latin typeface="Century Gothic" panose="020B0502020202020204" pitchFamily="34" charset="0"/>
            </a:endParaRPr>
          </a:p>
          <a:p>
            <a:r>
              <a:rPr lang="ru-UA" sz="3200" dirty="0">
                <a:latin typeface="Century Gothic" panose="020B0502020202020204" pitchFamily="34" charset="0"/>
              </a:rPr>
              <a:t>а) </a:t>
            </a:r>
            <a:r>
              <a:rPr lang="ru-UA" sz="3200" dirty="0" err="1">
                <a:latin typeface="Century Gothic" panose="020B0502020202020204" pitchFamily="34" charset="0"/>
              </a:rPr>
              <a:t>інформатика</a:t>
            </a:r>
            <a:r>
              <a:rPr lang="ru-UA" sz="3200" dirty="0">
                <a:latin typeface="Century Gothic" panose="020B0502020202020204" pitchFamily="34" charset="0"/>
              </a:rPr>
              <a:t>;</a:t>
            </a:r>
            <a:endParaRPr lang="uk-UA" sz="3200" dirty="0">
              <a:latin typeface="Century Gothic" panose="020B0502020202020204" pitchFamily="34" charset="0"/>
            </a:endParaRPr>
          </a:p>
          <a:p>
            <a:r>
              <a:rPr lang="ru-UA" sz="3200" dirty="0">
                <a:latin typeface="Century Gothic" panose="020B0502020202020204" pitchFamily="34" charset="0"/>
              </a:rPr>
              <a:t>б) м</a:t>
            </a:r>
            <a:r>
              <a:rPr lang="uk-UA" sz="3200" dirty="0" err="1">
                <a:latin typeface="Century Gothic" panose="020B0502020202020204" pitchFamily="34" charset="0"/>
              </a:rPr>
              <a:t>ій</a:t>
            </a:r>
            <a:r>
              <a:rPr lang="uk-UA" sz="3200" dirty="0">
                <a:latin typeface="Century Gothic" panose="020B0502020202020204" pitchFamily="34" charset="0"/>
              </a:rPr>
              <a:t> коледж</a:t>
            </a:r>
            <a:r>
              <a:rPr lang="ru-UA" sz="3200" dirty="0">
                <a:latin typeface="Century Gothic" panose="020B0502020202020204" pitchFamily="34" charset="0"/>
              </a:rPr>
              <a:t>;</a:t>
            </a:r>
            <a:endParaRPr lang="uk-UA" sz="3200" dirty="0">
              <a:latin typeface="Century Gothic" panose="020B0502020202020204" pitchFamily="34" charset="0"/>
            </a:endParaRPr>
          </a:p>
          <a:p>
            <a:r>
              <a:rPr lang="ru-UA" sz="3200" dirty="0">
                <a:latin typeface="Century Gothic" panose="020B0502020202020204" pitchFamily="34" charset="0"/>
              </a:rPr>
              <a:t>в) </a:t>
            </a:r>
            <a:r>
              <a:rPr lang="ru-UA" sz="3200" dirty="0" err="1">
                <a:latin typeface="Century Gothic" panose="020B0502020202020204" pitchFamily="34" charset="0"/>
              </a:rPr>
              <a:t>кодування</a:t>
            </a:r>
            <a:r>
              <a:rPr lang="ru-UA" sz="3200" dirty="0">
                <a:latin typeface="Century Gothic" panose="020B0502020202020204" pitchFamily="34" charset="0"/>
              </a:rPr>
              <a:t> та </a:t>
            </a:r>
            <a:r>
              <a:rPr lang="ru-UA" sz="3200" dirty="0" err="1">
                <a:latin typeface="Century Gothic" panose="020B0502020202020204" pitchFamily="34" charset="0"/>
              </a:rPr>
              <a:t>декодування</a:t>
            </a:r>
            <a:r>
              <a:rPr lang="ru-UA" sz="3200" dirty="0">
                <a:latin typeface="Century Gothic" panose="020B0502020202020204" pitchFamily="34" charset="0"/>
              </a:rPr>
              <a:t> </a:t>
            </a:r>
            <a:r>
              <a:rPr lang="ru-UA" sz="3200" dirty="0" err="1">
                <a:latin typeface="Century Gothic" panose="020B0502020202020204" pitchFamily="34" charset="0"/>
              </a:rPr>
              <a:t>повідомлень</a:t>
            </a:r>
            <a:r>
              <a:rPr lang="ru-UA" sz="3200" dirty="0">
                <a:latin typeface="Century Gothic" panose="020B0502020202020204" pitchFamily="34" charset="0"/>
              </a:rPr>
              <a:t>.</a:t>
            </a:r>
            <a:endParaRPr lang="uk-UA" sz="3200" dirty="0">
              <a:latin typeface="Century Gothic" panose="020B0502020202020204" pitchFamily="34" charset="0"/>
            </a:endParaRPr>
          </a:p>
          <a:p>
            <a:endParaRPr lang="uk-UA" sz="3200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EECB15-016C-4907-8F0B-FD3CDA733A78}"/>
              </a:ext>
            </a:extLst>
          </p:cNvPr>
          <p:cNvSpPr/>
          <p:nvPr/>
        </p:nvSpPr>
        <p:spPr>
          <a:xfrm>
            <a:off x="1" y="1"/>
            <a:ext cx="12192000" cy="931024"/>
          </a:xfrm>
          <a:prstGeom prst="rect">
            <a:avLst/>
          </a:prstGeom>
          <a:gradFill>
            <a:gsLst>
              <a:gs pos="86893">
                <a:srgbClr val="BBD5ED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Кодування та декодування повідомлень</a:t>
            </a:r>
          </a:p>
        </p:txBody>
      </p:sp>
      <p:pic>
        <p:nvPicPr>
          <p:cNvPr id="4" name="Picture 2" descr="http://kraj.at.ua/soft/2/alfavit-rayduga.jpg">
            <a:extLst>
              <a:ext uri="{FF2B5EF4-FFF2-40B4-BE49-F238E27FC236}">
                <a16:creationId xmlns:a16="http://schemas.microsoft.com/office/drawing/2014/main" id="{C9658CBB-989E-4B70-86F1-D8A9B2597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"/>
          <a:stretch/>
        </p:blipFill>
        <p:spPr bwMode="auto">
          <a:xfrm>
            <a:off x="5872978" y="1212218"/>
            <a:ext cx="6204222" cy="434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г учителів інформатики Перегінської ЗОШ І-ІІІ ст. №1: 8 клас І семестр">
            <a:extLst>
              <a:ext uri="{FF2B5EF4-FFF2-40B4-BE49-F238E27FC236}">
                <a16:creationId xmlns:a16="http://schemas.microsoft.com/office/drawing/2014/main" id="{82E56E51-6F9B-45EE-AEC9-CAA893DE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8" y="931025"/>
            <a:ext cx="11310131" cy="43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C8FE9E-E87A-48B7-9DB3-BADA4736F36E}"/>
              </a:ext>
            </a:extLst>
          </p:cNvPr>
          <p:cNvSpPr/>
          <p:nvPr/>
        </p:nvSpPr>
        <p:spPr>
          <a:xfrm>
            <a:off x="1" y="1"/>
            <a:ext cx="12192000" cy="931024"/>
          </a:xfrm>
          <a:prstGeom prst="rect">
            <a:avLst/>
          </a:prstGeom>
          <a:gradFill>
            <a:gsLst>
              <a:gs pos="86893">
                <a:srgbClr val="BBD5ED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Кодування та декодування повідомлень</a:t>
            </a:r>
          </a:p>
        </p:txBody>
      </p:sp>
    </p:spTree>
    <p:extLst>
      <p:ext uri="{BB962C8B-B14F-4D97-AF65-F5344CB8AC3E}">
        <p14:creationId xmlns:p14="http://schemas.microsoft.com/office/powerpoint/2010/main" val="382902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0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" y="1451134"/>
            <a:ext cx="6487896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Квадрат </a:t>
            </a:r>
            <a:r>
              <a:rPr lang="ru-RU" dirty="0" err="1"/>
              <a:t>Полібія</a:t>
            </a:r>
            <a:endParaRPr lang="ru-RU" dirty="0"/>
          </a:p>
        </p:txBody>
      </p:sp>
      <p:pic>
        <p:nvPicPr>
          <p:cNvPr id="15362" name="Picture 2" descr="http://bukvi.ru/wp-content/uploads/2014/09/091114_0203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97"/>
          <a:stretch/>
        </p:blipFill>
        <p:spPr bwMode="auto">
          <a:xfrm>
            <a:off x="2397434" y="2354272"/>
            <a:ext cx="2427664" cy="2677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9550" y="5349922"/>
            <a:ext cx="6487896" cy="1274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3200" b="1" dirty="0" err="1"/>
              <a:t>Полібій</a:t>
            </a:r>
            <a:r>
              <a:rPr lang="uk-UA" sz="3200" b="1" dirty="0"/>
              <a:t> (III ст. до н.е.) - грецький історик, полководець, державний діяч.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55350" t="42118" r="20106" b="19822"/>
          <a:stretch/>
        </p:blipFill>
        <p:spPr>
          <a:xfrm>
            <a:off x="6671580" y="2420897"/>
            <a:ext cx="3193577" cy="27841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05684" y="5349922"/>
            <a:ext cx="641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</a:rPr>
              <a:t>Ї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2791" y="5349922"/>
            <a:ext cx="641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92D050"/>
                </a:solidFill>
              </a:rPr>
              <a:t>=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34734" y="2394440"/>
            <a:ext cx="450376" cy="2677286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8034927" y="1998655"/>
            <a:ext cx="450376" cy="3125337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34734" y="3336135"/>
            <a:ext cx="450376" cy="4503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260116" y="5349921"/>
            <a:ext cx="641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B050"/>
                </a:solidFill>
              </a:rPr>
              <a:t>5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4961" y="5338354"/>
            <a:ext cx="641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B050"/>
                </a:solidFill>
              </a:rPr>
              <a:t>2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" y="1"/>
            <a:ext cx="12192000" cy="800191"/>
          </a:xfrm>
          <a:prstGeom prst="rect">
            <a:avLst/>
          </a:prstGeom>
          <a:gradFill>
            <a:gsLst>
              <a:gs pos="86893">
                <a:srgbClr val="BBD5ED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4400" b="1" dirty="0">
                <a:latin typeface="+mj-lt"/>
                <a:ea typeface="+mj-ea"/>
                <a:cs typeface="+mj-cs"/>
              </a:rPr>
              <a:t>Кодування та декодування повідомлень</a:t>
            </a:r>
          </a:p>
        </p:txBody>
      </p:sp>
    </p:spTree>
    <p:extLst>
      <p:ext uri="{BB962C8B-B14F-4D97-AF65-F5344CB8AC3E}">
        <p14:creationId xmlns:p14="http://schemas.microsoft.com/office/powerpoint/2010/main" val="5234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" grpId="0" animBg="1"/>
      <p:bldP spid="17" grpId="0" animBg="1"/>
      <p:bldP spid="16" grpId="0" animBg="1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0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4306" y="1476377"/>
            <a:ext cx="768369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Декодуй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55350" t="42118" r="20106" b="19822"/>
          <a:stretch/>
        </p:blipFill>
        <p:spPr>
          <a:xfrm>
            <a:off x="887104" y="2671522"/>
            <a:ext cx="4039738" cy="35218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33901" y="2854796"/>
            <a:ext cx="6991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53 43 13 52 21 52 42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6841" y="3705149"/>
            <a:ext cx="72651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62 43 51 34 31 11 33 33 65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926840" y="3685793"/>
            <a:ext cx="7055610" cy="21743"/>
          </a:xfrm>
          <a:prstGeom prst="line">
            <a:avLst/>
          </a:prstGeom>
          <a:ln w="57150">
            <a:solidFill>
              <a:srgbClr val="584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" y="1"/>
            <a:ext cx="12192000" cy="931024"/>
          </a:xfrm>
          <a:prstGeom prst="rect">
            <a:avLst/>
          </a:prstGeom>
          <a:gradFill>
            <a:gsLst>
              <a:gs pos="86893">
                <a:srgbClr val="BBD5ED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Кодування та декодування повідомлень</a:t>
            </a:r>
          </a:p>
        </p:txBody>
      </p:sp>
    </p:spTree>
    <p:extLst>
      <p:ext uri="{BB962C8B-B14F-4D97-AF65-F5344CB8AC3E}">
        <p14:creationId xmlns:p14="http://schemas.microsoft.com/office/powerpoint/2010/main" val="36071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7234B-D0CA-823D-C117-586D57FA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</a:t>
            </a:r>
            <a:r>
              <a:rPr lang="ru-RU" dirty="0" err="1"/>
              <a:t>цілісності</a:t>
            </a:r>
            <a:r>
              <a:rPr lang="ru-RU" dirty="0"/>
              <a:t> </a:t>
            </a:r>
            <a:r>
              <a:rPr lang="ru-RU" dirty="0" err="1"/>
              <a:t>програмних</a:t>
            </a:r>
            <a:r>
              <a:rPr lang="ru-RU" dirty="0"/>
              <a:t> та</a:t>
            </a:r>
            <a:br>
              <a:rPr lang="ru-RU" dirty="0"/>
            </a:b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90AA1-D9AB-9E04-CA37-3950E370B49F}"/>
              </a:ext>
            </a:extLst>
          </p:cNvPr>
          <p:cNvSpPr txBox="1"/>
          <p:nvPr/>
        </p:nvSpPr>
        <p:spPr>
          <a:xfrm>
            <a:off x="838200" y="1690688"/>
            <a:ext cx="1051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sz="2400" dirty="0" err="1"/>
              <a:t>Шифрування</a:t>
            </a:r>
            <a:r>
              <a:rPr lang="ru-UA" sz="2400" dirty="0"/>
              <a:t> </a:t>
            </a:r>
            <a:r>
              <a:rPr lang="ru-UA" sz="2400" dirty="0" err="1"/>
              <a:t>даних</a:t>
            </a:r>
            <a:r>
              <a:rPr lang="ru-UA" sz="2400" dirty="0"/>
              <a:t> </a:t>
            </a:r>
            <a:r>
              <a:rPr lang="ru-UA" sz="2400" dirty="0" err="1"/>
              <a:t>саме</a:t>
            </a:r>
            <a:r>
              <a:rPr lang="ru-UA" sz="2400" dirty="0"/>
              <a:t> по </a:t>
            </a:r>
            <a:r>
              <a:rPr lang="ru-UA" sz="2400" dirty="0" err="1"/>
              <a:t>собі</a:t>
            </a:r>
            <a:r>
              <a:rPr lang="ru-UA" sz="2400" dirty="0"/>
              <a:t>, не </a:t>
            </a:r>
            <a:r>
              <a:rPr lang="ru-UA" sz="2400" dirty="0" err="1"/>
              <a:t>гарантує</a:t>
            </a:r>
            <a:r>
              <a:rPr lang="ru-UA" sz="2400" dirty="0"/>
              <a:t>, </a:t>
            </a:r>
            <a:r>
              <a:rPr lang="ru-UA" sz="2400" dirty="0" err="1"/>
              <a:t>що</a:t>
            </a:r>
            <a:r>
              <a:rPr lang="uk-UA" sz="2400" dirty="0"/>
              <a:t> </a:t>
            </a:r>
            <a:r>
              <a:rPr lang="ru-UA" sz="2400" dirty="0" err="1"/>
              <a:t>цілісність</a:t>
            </a:r>
            <a:r>
              <a:rPr lang="ru-UA" sz="2400" dirty="0"/>
              <a:t> </a:t>
            </a:r>
            <a:r>
              <a:rPr lang="ru-UA" sz="2400" dirty="0" err="1"/>
              <a:t>даних</a:t>
            </a:r>
            <a:r>
              <a:rPr lang="ru-UA" sz="2400" dirty="0"/>
              <a:t> не буде порушена, тому в </a:t>
            </a:r>
            <a:r>
              <a:rPr lang="ru-UA" sz="2400" dirty="0" err="1"/>
              <a:t>криптографії</a:t>
            </a:r>
            <a:r>
              <a:rPr lang="uk-UA" sz="2400" dirty="0"/>
              <a:t> </a:t>
            </a:r>
            <a:r>
              <a:rPr lang="ru-UA" sz="2400" dirty="0" err="1"/>
              <a:t>використовуються</a:t>
            </a:r>
            <a:r>
              <a:rPr lang="ru-UA" sz="2400" dirty="0"/>
              <a:t> </a:t>
            </a:r>
            <a:r>
              <a:rPr lang="ru-UA" sz="2400" dirty="0" err="1"/>
              <a:t>додаткові</a:t>
            </a:r>
            <a:r>
              <a:rPr lang="ru-UA" sz="2400" dirty="0"/>
              <a:t> </a:t>
            </a:r>
            <a:r>
              <a:rPr lang="ru-UA" sz="2400" dirty="0" err="1"/>
              <a:t>методи</a:t>
            </a:r>
            <a:r>
              <a:rPr lang="ru-UA" sz="2400" dirty="0"/>
              <a:t> для </a:t>
            </a:r>
            <a:r>
              <a:rPr lang="ru-UA" sz="2400" dirty="0" err="1"/>
              <a:t>гарантування</a:t>
            </a:r>
            <a:r>
              <a:rPr lang="uk-UA" sz="2400" dirty="0"/>
              <a:t> </a:t>
            </a:r>
            <a:r>
              <a:rPr lang="ru-UA" sz="2400" dirty="0" err="1"/>
              <a:t>цілісності</a:t>
            </a:r>
            <a:r>
              <a:rPr lang="ru-UA" sz="2400" dirty="0"/>
              <a:t> </a:t>
            </a:r>
            <a:r>
              <a:rPr lang="ru-UA" sz="2400" dirty="0" err="1"/>
              <a:t>даних</a:t>
            </a:r>
            <a:r>
              <a:rPr lang="ru-UA" sz="2400" dirty="0"/>
              <a:t>. </a:t>
            </a:r>
            <a:r>
              <a:rPr lang="ru-UA" sz="2400" dirty="0" err="1"/>
              <a:t>Під</a:t>
            </a:r>
            <a:r>
              <a:rPr lang="ru-UA" sz="2400" dirty="0"/>
              <a:t> </a:t>
            </a:r>
            <a:r>
              <a:rPr lang="ru-UA" sz="2400" dirty="0" err="1"/>
              <a:t>порушенням</a:t>
            </a:r>
            <a:r>
              <a:rPr lang="ru-UA" sz="2400" dirty="0"/>
              <a:t> </a:t>
            </a:r>
            <a:r>
              <a:rPr lang="ru-UA" sz="2400" dirty="0" err="1"/>
              <a:t>цілісності</a:t>
            </a:r>
            <a:r>
              <a:rPr lang="ru-UA" sz="2400" dirty="0"/>
              <a:t> </a:t>
            </a:r>
            <a:r>
              <a:rPr lang="ru-UA" sz="2400" dirty="0" err="1"/>
              <a:t>розуміється</a:t>
            </a:r>
            <a:r>
              <a:rPr lang="uk-UA" sz="2400" dirty="0"/>
              <a:t> </a:t>
            </a:r>
            <a:r>
              <a:rPr lang="ru-UA" sz="2400" dirty="0" err="1"/>
              <a:t>наступне</a:t>
            </a:r>
            <a:r>
              <a:rPr lang="ru-UA" sz="2400" dirty="0"/>
              <a:t>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D2DACE-1E4C-4615-D64A-B11330C48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64145"/>
            <a:ext cx="10750309" cy="263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3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51A31-DD85-5788-4865-A47C5710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Криптографічні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545B-0BAA-2433-101B-A936AE12088E}"/>
              </a:ext>
            </a:extLst>
          </p:cNvPr>
          <p:cNvSpPr txBox="1"/>
          <p:nvPr/>
        </p:nvSpPr>
        <p:spPr>
          <a:xfrm>
            <a:off x="838200" y="1748027"/>
            <a:ext cx="60983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b="1" dirty="0" err="1"/>
              <a:t>Криптографічні</a:t>
            </a:r>
            <a:r>
              <a:rPr lang="ru-UA" sz="2800" b="1" dirty="0"/>
              <a:t> </a:t>
            </a:r>
            <a:r>
              <a:rPr lang="ru-UA" sz="2800" b="1" dirty="0" err="1"/>
              <a:t>методи</a:t>
            </a:r>
            <a:endParaRPr lang="ru-UA" sz="2800" b="1" dirty="0"/>
          </a:p>
          <a:p>
            <a:r>
              <a:rPr lang="ru-UA" sz="2800" b="1" dirty="0" err="1"/>
              <a:t>захисту</a:t>
            </a:r>
            <a:r>
              <a:rPr lang="ru-UA" sz="2800" b="1" dirty="0"/>
              <a:t> </a:t>
            </a:r>
            <a:r>
              <a:rPr lang="ru-UA" sz="2800" b="1" dirty="0" err="1"/>
              <a:t>інформації</a:t>
            </a:r>
            <a:r>
              <a:rPr lang="ru-UA" sz="2800" b="1" dirty="0"/>
              <a:t> </a:t>
            </a:r>
            <a:r>
              <a:rPr lang="ru-UA" sz="2800" dirty="0"/>
              <a:t>- </a:t>
            </a:r>
            <a:r>
              <a:rPr lang="ru-UA" sz="2800" dirty="0" err="1"/>
              <a:t>це</a:t>
            </a:r>
            <a:endParaRPr lang="ru-UA" sz="2800" dirty="0"/>
          </a:p>
          <a:p>
            <a:r>
              <a:rPr lang="ru-UA" sz="2800" dirty="0" err="1"/>
              <a:t>спеціальні</a:t>
            </a:r>
            <a:r>
              <a:rPr lang="ru-UA" sz="2800" dirty="0"/>
              <a:t> </a:t>
            </a:r>
            <a:r>
              <a:rPr lang="ru-UA" sz="2800" dirty="0" err="1"/>
              <a:t>методи</a:t>
            </a:r>
            <a:endParaRPr lang="ru-UA" sz="2800" dirty="0"/>
          </a:p>
          <a:p>
            <a:r>
              <a:rPr lang="ru-UA" sz="2800" dirty="0" err="1"/>
              <a:t>шифрування</a:t>
            </a:r>
            <a:r>
              <a:rPr lang="ru-UA" sz="2800" dirty="0"/>
              <a:t>, </a:t>
            </a:r>
            <a:r>
              <a:rPr lang="ru-UA" sz="2800" dirty="0" err="1"/>
              <a:t>кодування</a:t>
            </a:r>
            <a:endParaRPr lang="ru-UA" sz="2800" dirty="0"/>
          </a:p>
          <a:p>
            <a:r>
              <a:rPr lang="ru-UA" sz="2800" dirty="0" err="1"/>
              <a:t>або</a:t>
            </a:r>
            <a:r>
              <a:rPr lang="ru-UA" sz="2800" dirty="0"/>
              <a:t> </a:t>
            </a:r>
            <a:r>
              <a:rPr lang="ru-UA" sz="2800" dirty="0" err="1"/>
              <a:t>іншого</a:t>
            </a:r>
            <a:r>
              <a:rPr lang="ru-UA" sz="2800" dirty="0"/>
              <a:t> </a:t>
            </a:r>
            <a:r>
              <a:rPr lang="ru-UA" sz="2800" dirty="0" err="1"/>
              <a:t>перетворення</a:t>
            </a:r>
            <a:endParaRPr lang="ru-UA" sz="2800" dirty="0"/>
          </a:p>
          <a:p>
            <a:r>
              <a:rPr lang="ru-UA" sz="2800" dirty="0" err="1"/>
              <a:t>інформації</a:t>
            </a:r>
            <a:r>
              <a:rPr lang="ru-UA" sz="2800" dirty="0"/>
              <a:t>, в </a:t>
            </a:r>
            <a:r>
              <a:rPr lang="ru-UA" sz="2800" dirty="0" err="1"/>
              <a:t>результаті</a:t>
            </a:r>
            <a:endParaRPr lang="ru-UA" sz="2800" dirty="0"/>
          </a:p>
          <a:p>
            <a:r>
              <a:rPr lang="ru-UA" sz="2800" dirty="0" err="1"/>
              <a:t>якого</a:t>
            </a:r>
            <a:r>
              <a:rPr lang="ru-UA" sz="2800" dirty="0"/>
              <a:t> </a:t>
            </a:r>
            <a:r>
              <a:rPr lang="ru-UA" sz="2800" dirty="0" err="1"/>
              <a:t>її</a:t>
            </a:r>
            <a:r>
              <a:rPr lang="ru-UA" sz="2800" dirty="0"/>
              <a:t> </a:t>
            </a:r>
            <a:r>
              <a:rPr lang="ru-UA" sz="2800" dirty="0" err="1"/>
              <a:t>зміст</a:t>
            </a:r>
            <a:r>
              <a:rPr lang="ru-UA" sz="2800" dirty="0"/>
              <a:t> </a:t>
            </a:r>
            <a:r>
              <a:rPr lang="ru-UA" sz="2800" dirty="0" err="1"/>
              <a:t>стає</a:t>
            </a:r>
            <a:endParaRPr lang="ru-UA" sz="2800" dirty="0"/>
          </a:p>
          <a:p>
            <a:r>
              <a:rPr lang="ru-UA" sz="2800" dirty="0" err="1"/>
              <a:t>недоступним</a:t>
            </a:r>
            <a:r>
              <a:rPr lang="ru-UA" sz="2800" dirty="0"/>
              <a:t> без</a:t>
            </a:r>
          </a:p>
          <a:p>
            <a:r>
              <a:rPr lang="ru-UA" sz="2800" dirty="0" err="1"/>
              <a:t>пред'явлення</a:t>
            </a:r>
            <a:r>
              <a:rPr lang="ru-UA" sz="2800" dirty="0"/>
              <a:t> ключа</a:t>
            </a:r>
          </a:p>
          <a:p>
            <a:r>
              <a:rPr lang="ru-UA" sz="2800" dirty="0" err="1"/>
              <a:t>криптограми</a:t>
            </a:r>
            <a:r>
              <a:rPr lang="ru-UA" sz="2800" dirty="0"/>
              <a:t> і </a:t>
            </a:r>
            <a:r>
              <a:rPr lang="ru-UA" sz="2800" dirty="0" err="1"/>
              <a:t>зворотного</a:t>
            </a:r>
            <a:endParaRPr lang="ru-UA" sz="2800" dirty="0"/>
          </a:p>
          <a:p>
            <a:r>
              <a:rPr lang="ru-UA" sz="2800" dirty="0" err="1"/>
              <a:t>перетворення</a:t>
            </a:r>
            <a:r>
              <a:rPr lang="ru-UA" sz="28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03F7CC-101B-BA99-EE7E-48CF7A137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971" y="2053956"/>
            <a:ext cx="4469400" cy="42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BC27D-E64A-0A97-753D-AF8EFEE2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</a:t>
            </a:r>
            <a:r>
              <a:rPr lang="ru-RU" dirty="0" err="1"/>
              <a:t>цілісності</a:t>
            </a:r>
            <a:r>
              <a:rPr lang="ru-RU" dirty="0"/>
              <a:t> </a:t>
            </a:r>
            <a:r>
              <a:rPr lang="ru-RU" dirty="0" err="1"/>
              <a:t>програмних</a:t>
            </a:r>
            <a:r>
              <a:rPr lang="ru-RU" dirty="0"/>
              <a:t> та</a:t>
            </a:r>
            <a:br>
              <a:rPr lang="ru-RU" dirty="0"/>
            </a:b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8A110-283A-DFD0-B271-1E8409AEC22C}"/>
              </a:ext>
            </a:extLst>
          </p:cNvPr>
          <p:cNvSpPr txBox="1"/>
          <p:nvPr/>
        </p:nvSpPr>
        <p:spPr>
          <a:xfrm>
            <a:off x="838200" y="1758065"/>
            <a:ext cx="10515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dirty="0" err="1"/>
              <a:t>Під</a:t>
            </a:r>
            <a:r>
              <a:rPr lang="ru-UA" sz="2800" dirty="0"/>
              <a:t> контролем </a:t>
            </a:r>
            <a:r>
              <a:rPr lang="ru-UA" sz="2800" dirty="0" err="1"/>
              <a:t>цілісності</a:t>
            </a:r>
            <a:r>
              <a:rPr lang="ru-UA" sz="2800" dirty="0"/>
              <a:t> </a:t>
            </a:r>
            <a:r>
              <a:rPr lang="ru-UA" sz="2800" dirty="0" err="1"/>
              <a:t>інформації</a:t>
            </a:r>
            <a:r>
              <a:rPr lang="ru-UA" sz="2800" dirty="0"/>
              <a:t> </a:t>
            </a:r>
            <a:r>
              <a:rPr lang="ru-UA" sz="2800" dirty="0" err="1"/>
              <a:t>розуміють</a:t>
            </a:r>
            <a:r>
              <a:rPr lang="ru-UA" sz="2800" dirty="0"/>
              <a:t> </a:t>
            </a:r>
            <a:r>
              <a:rPr lang="ru-UA" sz="2800" dirty="0" err="1"/>
              <a:t>процес</a:t>
            </a:r>
            <a:r>
              <a:rPr lang="uk-UA" sz="2800" dirty="0"/>
              <a:t> </a:t>
            </a:r>
            <a:r>
              <a:rPr lang="ru-UA" sz="2800" dirty="0" err="1"/>
              <a:t>перевірки</a:t>
            </a:r>
            <a:r>
              <a:rPr lang="ru-UA" sz="2800" dirty="0"/>
              <a:t> </a:t>
            </a:r>
            <a:r>
              <a:rPr lang="ru-UA" sz="2800" dirty="0" err="1"/>
              <a:t>наявності</a:t>
            </a:r>
            <a:r>
              <a:rPr lang="ru-UA" sz="2800" dirty="0"/>
              <a:t> </a:t>
            </a:r>
            <a:r>
              <a:rPr lang="ru-UA" sz="2800" dirty="0" err="1"/>
              <a:t>викривлень</a:t>
            </a:r>
            <a:r>
              <a:rPr lang="ru-UA" sz="2800" dirty="0"/>
              <a:t> </a:t>
            </a:r>
            <a:r>
              <a:rPr lang="ru-UA" sz="2800" dirty="0" err="1"/>
              <a:t>цієї</a:t>
            </a:r>
            <a:r>
              <a:rPr lang="ru-UA" sz="2800" dirty="0"/>
              <a:t> </a:t>
            </a:r>
            <a:r>
              <a:rPr lang="ru-UA" sz="2800" dirty="0" err="1"/>
              <a:t>інформації</a:t>
            </a:r>
            <a:r>
              <a:rPr lang="ru-UA" sz="2800" dirty="0"/>
              <a:t>,</a:t>
            </a:r>
            <a:r>
              <a:rPr lang="uk-UA" sz="2800" dirty="0"/>
              <a:t> </a:t>
            </a:r>
            <a:r>
              <a:rPr lang="ru-UA" sz="2800" dirty="0" err="1"/>
              <a:t>незалежно</a:t>
            </a:r>
            <a:r>
              <a:rPr lang="ru-UA" sz="2800" dirty="0"/>
              <a:t> </a:t>
            </a:r>
            <a:r>
              <a:rPr lang="ru-UA" sz="2800" dirty="0" err="1"/>
              <a:t>від</a:t>
            </a:r>
            <a:r>
              <a:rPr lang="ru-UA" sz="2800" dirty="0"/>
              <a:t> причин </a:t>
            </a:r>
            <a:r>
              <a:rPr lang="ru-UA" sz="2800" dirty="0" err="1"/>
              <a:t>їх</a:t>
            </a:r>
            <a:r>
              <a:rPr lang="ru-UA" sz="2800" dirty="0"/>
              <a:t> </a:t>
            </a:r>
            <a:r>
              <a:rPr lang="ru-UA" sz="2800" dirty="0" err="1"/>
              <a:t>походження</a:t>
            </a:r>
            <a:r>
              <a:rPr lang="ru-UA" sz="2800" dirty="0"/>
              <a:t> (</a:t>
            </a:r>
            <a:r>
              <a:rPr lang="ru-UA" sz="2800" dirty="0" err="1"/>
              <a:t>навмисні</a:t>
            </a:r>
            <a:r>
              <a:rPr lang="ru-UA" sz="2800" dirty="0"/>
              <a:t> </a:t>
            </a:r>
            <a:r>
              <a:rPr lang="ru-UA" sz="2800" dirty="0" err="1"/>
              <a:t>чи</a:t>
            </a:r>
            <a:r>
              <a:rPr lang="uk-UA" sz="2800" dirty="0"/>
              <a:t> </a:t>
            </a:r>
            <a:r>
              <a:rPr lang="ru-UA" sz="2800" dirty="0" err="1"/>
              <a:t>ненавмисні</a:t>
            </a:r>
            <a:r>
              <a:rPr lang="ru-UA" sz="2800" dirty="0"/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81AC3B-CD2E-2025-BE2E-14288A9B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58" y="3210437"/>
            <a:ext cx="75628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3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7BCD44-0259-BB8C-C4F2-DC83B676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Виявлення</a:t>
            </a:r>
            <a:r>
              <a:rPr lang="ru-RU" b="1" dirty="0"/>
              <a:t> атак. </a:t>
            </a:r>
            <a:r>
              <a:rPr lang="ru-RU" b="1" dirty="0" err="1"/>
              <a:t>Захист</a:t>
            </a:r>
            <a:r>
              <a:rPr lang="ru-RU" b="1" dirty="0"/>
              <a:t> периметра </a:t>
            </a:r>
            <a:r>
              <a:rPr lang="ru-RU" b="1" dirty="0" err="1"/>
              <a:t>комп’ютерних</a:t>
            </a:r>
            <a:r>
              <a:rPr lang="ru-RU" b="1" dirty="0"/>
              <a:t> мереж.</a:t>
            </a:r>
            <a:endParaRPr lang="ru-UA" b="1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11B1D1-EDE2-B334-030D-87F8C7F78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0992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9C98F-CE95-27D5-0355-DEEF2E9C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sz="4400" b="1" dirty="0" err="1"/>
              <a:t>Виявлення</a:t>
            </a:r>
            <a:r>
              <a:rPr lang="ru-UA" sz="4400" b="1" dirty="0"/>
              <a:t> атак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59F77-3B3B-FAA7-49E8-1706DCBD7D52}"/>
              </a:ext>
            </a:extLst>
          </p:cNvPr>
          <p:cNvSpPr txBox="1"/>
          <p:nvPr/>
        </p:nvSpPr>
        <p:spPr>
          <a:xfrm>
            <a:off x="838200" y="1936876"/>
            <a:ext cx="10515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b="1" dirty="0" err="1"/>
              <a:t>Виявлення</a:t>
            </a:r>
            <a:r>
              <a:rPr lang="ru-UA" sz="2800" b="1" dirty="0"/>
              <a:t> атак </a:t>
            </a:r>
            <a:r>
              <a:rPr lang="ru-UA" sz="2800" dirty="0"/>
              <a:t>– </a:t>
            </a:r>
            <a:r>
              <a:rPr lang="ru-UA" sz="2800" dirty="0" err="1"/>
              <a:t>це</a:t>
            </a:r>
            <a:r>
              <a:rPr lang="ru-UA" sz="2800" dirty="0"/>
              <a:t> </a:t>
            </a:r>
            <a:r>
              <a:rPr lang="ru-UA" sz="2800" dirty="0" err="1"/>
              <a:t>процес</a:t>
            </a:r>
            <a:r>
              <a:rPr lang="ru-UA" sz="2800" dirty="0"/>
              <a:t> </a:t>
            </a:r>
            <a:r>
              <a:rPr lang="ru-UA" sz="2800" dirty="0" err="1"/>
              <a:t>ідентифікації</a:t>
            </a:r>
            <a:r>
              <a:rPr lang="ru-UA" sz="2800" dirty="0"/>
              <a:t> та</a:t>
            </a:r>
            <a:r>
              <a:rPr lang="uk-UA" sz="2800" dirty="0"/>
              <a:t> </a:t>
            </a:r>
            <a:r>
              <a:rPr lang="ru-UA" sz="2800" dirty="0" err="1"/>
              <a:t>регулювання</a:t>
            </a:r>
            <a:r>
              <a:rPr lang="ru-UA" sz="2800" dirty="0"/>
              <a:t> на </a:t>
            </a:r>
            <a:r>
              <a:rPr lang="ru-UA" sz="2800" dirty="0" err="1"/>
              <a:t>підозрілу</a:t>
            </a:r>
            <a:r>
              <a:rPr lang="ru-UA" sz="2800" dirty="0"/>
              <a:t> </a:t>
            </a:r>
            <a:r>
              <a:rPr lang="ru-UA" sz="2800" dirty="0" err="1"/>
              <a:t>діяльність</a:t>
            </a:r>
            <a:r>
              <a:rPr lang="ru-UA" sz="2800" dirty="0"/>
              <a:t>, </a:t>
            </a:r>
            <a:r>
              <a:rPr lang="ru-UA" sz="2800" dirty="0" err="1"/>
              <a:t>направлену</a:t>
            </a:r>
            <a:r>
              <a:rPr lang="uk-UA" sz="2800" dirty="0"/>
              <a:t> </a:t>
            </a:r>
            <a:r>
              <a:rPr lang="ru-UA" sz="2800" dirty="0"/>
              <a:t>на </a:t>
            </a:r>
            <a:r>
              <a:rPr lang="ru-UA" sz="2800" dirty="0" err="1"/>
              <a:t>обчислювальні</a:t>
            </a:r>
            <a:r>
              <a:rPr lang="ru-UA" sz="2800" dirty="0"/>
              <a:t> </a:t>
            </a:r>
            <a:r>
              <a:rPr lang="ru-UA" sz="2800" dirty="0" err="1"/>
              <a:t>чи</a:t>
            </a:r>
            <a:r>
              <a:rPr lang="ru-UA" sz="2800" dirty="0"/>
              <a:t> </a:t>
            </a:r>
            <a:r>
              <a:rPr lang="ru-UA" sz="2800" dirty="0" err="1"/>
              <a:t>мережні</a:t>
            </a:r>
            <a:r>
              <a:rPr lang="ru-UA" sz="2800" dirty="0"/>
              <a:t> </a:t>
            </a:r>
            <a:r>
              <a:rPr lang="ru-UA" sz="2800" dirty="0" err="1"/>
              <a:t>ресурси</a:t>
            </a:r>
            <a:endParaRPr lang="ru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353B14-1576-DEF8-C243-C69A9CF6A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16" y="3568059"/>
            <a:ext cx="10355184" cy="25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E2477-91B7-04AE-9308-77F685B8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sz="4400" b="1" dirty="0" err="1"/>
              <a:t>Виявлення</a:t>
            </a:r>
            <a:r>
              <a:rPr lang="ru-UA" sz="4400" b="1" dirty="0"/>
              <a:t> атак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9074C7-BFCD-EAD6-EF86-1A654D32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93" y="2041353"/>
            <a:ext cx="9922613" cy="39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63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46F77-75C8-5D88-3AF4-1A907D61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атак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012BFD-37B7-2374-0079-9633D358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6" y="1381987"/>
            <a:ext cx="6983436" cy="27177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305D69-A4D5-7D05-3B31-2D2829449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04" y="3959519"/>
            <a:ext cx="6832503" cy="266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43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88585-F229-B3E1-5A95-227B297A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атак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3DA237-6692-394E-797A-69CF5433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13" y="1907197"/>
            <a:ext cx="10094533" cy="37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28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B3AF3-41DD-610A-2592-B58D1491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периметра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мереж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5E3D31-ED70-78D2-D9FE-34C39A57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19" y="1883385"/>
            <a:ext cx="10504171" cy="43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01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CB500-14BA-E79F-8CBF-C1AD3743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: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3245EF-CE85-DC96-8F55-34D8FACB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62" y="1923830"/>
            <a:ext cx="10752375" cy="43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97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51314-8EFE-FB48-DF0B-4FBDDBED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Захист</a:t>
            </a:r>
            <a:r>
              <a:rPr lang="ru-RU" b="1" dirty="0"/>
              <a:t> периметра </a:t>
            </a:r>
            <a:r>
              <a:rPr lang="ru-RU" b="1" dirty="0" err="1"/>
              <a:t>комп’ютерних</a:t>
            </a:r>
            <a:r>
              <a:rPr lang="ru-RU" b="1" dirty="0"/>
              <a:t> мереж</a:t>
            </a:r>
            <a:endParaRPr lang="ru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2684A1-FD24-AE3B-CBB2-888C4D697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4987"/>
            <a:ext cx="10887998" cy="46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3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9EB99-32EB-EF59-5242-98E82B97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: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823918-D967-4A44-7D7B-0B39B07F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08" y="1574408"/>
            <a:ext cx="9925983" cy="28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1EC3C5-8CFF-193C-B0DB-7D877C76AD83}"/>
              </a:ext>
            </a:extLst>
          </p:cNvPr>
          <p:cNvSpPr txBox="1"/>
          <p:nvPr/>
        </p:nvSpPr>
        <p:spPr>
          <a:xfrm>
            <a:off x="838199" y="588555"/>
            <a:ext cx="10515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sz="2800" b="1" dirty="0" err="1"/>
              <a:t>Криптографія</a:t>
            </a:r>
            <a:r>
              <a:rPr lang="ru-UA" sz="2800" dirty="0"/>
              <a:t> — наука про </a:t>
            </a:r>
            <a:r>
              <a:rPr lang="ru-UA" sz="2800" dirty="0" err="1"/>
              <a:t>математичні</a:t>
            </a:r>
            <a:r>
              <a:rPr lang="ru-UA" sz="2800" dirty="0"/>
              <a:t> </a:t>
            </a:r>
            <a:r>
              <a:rPr lang="ru-UA" sz="2800" dirty="0" err="1"/>
              <a:t>методи</a:t>
            </a:r>
            <a:r>
              <a:rPr lang="uk-UA" sz="2800" dirty="0"/>
              <a:t> </a:t>
            </a:r>
            <a:r>
              <a:rPr lang="ru-UA" sz="2800" dirty="0" err="1"/>
              <a:t>забезпечення</a:t>
            </a:r>
            <a:r>
              <a:rPr lang="uk-UA" sz="2800" dirty="0"/>
              <a:t> </a:t>
            </a:r>
            <a:r>
              <a:rPr lang="ru-UA" sz="2800" dirty="0" err="1"/>
              <a:t>конфіденційності</a:t>
            </a:r>
            <a:r>
              <a:rPr lang="ru-UA" sz="2800" dirty="0"/>
              <a:t> (</a:t>
            </a:r>
            <a:r>
              <a:rPr lang="ru-UA" sz="2800" dirty="0" err="1"/>
              <a:t>неможливості</a:t>
            </a:r>
            <a:r>
              <a:rPr lang="uk-UA" sz="2800" dirty="0"/>
              <a:t> </a:t>
            </a:r>
            <a:r>
              <a:rPr lang="ru-UA" sz="2800" dirty="0" err="1"/>
              <a:t>прочитання</a:t>
            </a:r>
            <a:r>
              <a:rPr lang="ru-UA" sz="2800" dirty="0"/>
              <a:t> </a:t>
            </a:r>
            <a:r>
              <a:rPr lang="ru-UA" sz="2800" dirty="0" err="1"/>
              <a:t>інформації</a:t>
            </a:r>
            <a:r>
              <a:rPr lang="ru-UA" sz="2800" dirty="0"/>
              <a:t> </a:t>
            </a:r>
            <a:r>
              <a:rPr lang="ru-UA" sz="2800" dirty="0" err="1"/>
              <a:t>стороннім</a:t>
            </a:r>
            <a:r>
              <a:rPr lang="ru-UA" sz="2800" dirty="0"/>
              <a:t>) і </a:t>
            </a:r>
            <a:r>
              <a:rPr lang="ru-UA" sz="2800" dirty="0" err="1"/>
              <a:t>автентичності</a:t>
            </a:r>
            <a:r>
              <a:rPr lang="uk-UA" sz="2800" dirty="0"/>
              <a:t> </a:t>
            </a:r>
            <a:r>
              <a:rPr lang="ru-UA" sz="2800" dirty="0"/>
              <a:t>(</a:t>
            </a:r>
            <a:r>
              <a:rPr lang="ru-UA" sz="2800" dirty="0" err="1"/>
              <a:t>цілісності</a:t>
            </a:r>
            <a:r>
              <a:rPr lang="ru-UA" sz="2800" dirty="0"/>
              <a:t> і </a:t>
            </a:r>
            <a:r>
              <a:rPr lang="ru-UA" sz="2800" dirty="0" err="1"/>
              <a:t>справжності</a:t>
            </a:r>
            <a:r>
              <a:rPr lang="ru-UA" sz="2800" dirty="0"/>
              <a:t> авторства) </a:t>
            </a:r>
            <a:r>
              <a:rPr lang="ru-UA" sz="2800" dirty="0" err="1"/>
              <a:t>інформації</a:t>
            </a:r>
            <a:r>
              <a:rPr lang="ru-UA" sz="2800" dirty="0"/>
              <a:t>.</a:t>
            </a:r>
            <a:endParaRPr lang="uk-UA" sz="2800" dirty="0"/>
          </a:p>
          <a:p>
            <a:endParaRPr lang="uk-UA" sz="2800" dirty="0"/>
          </a:p>
          <a:p>
            <a:r>
              <a:rPr lang="ru-RU" sz="2800" dirty="0" err="1"/>
              <a:t>Криптографія</a:t>
            </a:r>
            <a:r>
              <a:rPr lang="ru-RU" sz="2800" dirty="0"/>
              <a:t> </a:t>
            </a:r>
            <a:r>
              <a:rPr lang="ru-RU" sz="2800" dirty="0" err="1"/>
              <a:t>займається</a:t>
            </a:r>
            <a:r>
              <a:rPr lang="ru-RU" sz="2800" dirty="0"/>
              <a:t> методами </a:t>
            </a:r>
            <a:r>
              <a:rPr lang="ru-RU" sz="2800" dirty="0" err="1"/>
              <a:t>перетворення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б не дозволили </a:t>
            </a:r>
            <a:r>
              <a:rPr lang="ru-RU" sz="2800" dirty="0" err="1"/>
              <a:t>зловмиснику</a:t>
            </a:r>
            <a:r>
              <a:rPr lang="ru-RU" sz="2800" dirty="0"/>
              <a:t> </a:t>
            </a:r>
            <a:r>
              <a:rPr lang="ru-RU" sz="2800" dirty="0" err="1"/>
              <a:t>витягти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з </a:t>
            </a:r>
            <a:r>
              <a:rPr lang="ru-RU" sz="2800" dirty="0" err="1"/>
              <a:t>повідомлень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перехоплюються</a:t>
            </a:r>
            <a:r>
              <a:rPr lang="ru-RU" sz="2800" dirty="0"/>
              <a:t> </a:t>
            </a:r>
            <a:endParaRPr lang="ru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78B341-43E0-F5FB-37E3-9576384C0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337831"/>
            <a:ext cx="10968808" cy="19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76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2DCBA-4B6A-FBE0-497B-2E01803B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захищених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служб: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496C58-328E-01D1-B41D-B65F7C6C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99" y="1909762"/>
            <a:ext cx="10367391" cy="42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30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04D4-26F2-81DF-188F-D1F8BC45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1466"/>
          </a:xfrm>
        </p:spPr>
        <p:txBody>
          <a:bodyPr>
            <a:normAutofit/>
          </a:bodyPr>
          <a:lstStyle/>
          <a:p>
            <a:r>
              <a:rPr lang="uk-UA" dirty="0"/>
              <a:t>Що таке брандмауер?</a:t>
            </a:r>
            <a:br>
              <a:rPr lang="uk-UA" dirty="0"/>
            </a:br>
            <a:r>
              <a:rPr lang="uk-UA" dirty="0"/>
              <a:t>Які його функції?</a:t>
            </a:r>
            <a:br>
              <a:rPr lang="uk-UA" dirty="0"/>
            </a:br>
            <a:r>
              <a:rPr lang="uk-UA" dirty="0"/>
              <a:t>Переваги та недоліки використання?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0464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564C5-F23F-3C46-81B8-9DEEB372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обмеження</a:t>
            </a:r>
            <a:r>
              <a:rPr lang="ru-RU" b="1" dirty="0"/>
              <a:t> доступу в </a:t>
            </a:r>
            <a:r>
              <a:rPr lang="ru-RU" b="1" dirty="0" err="1"/>
              <a:t>мережі</a:t>
            </a:r>
            <a:r>
              <a:rPr lang="ru-RU" b="1" dirty="0"/>
              <a:t>:</a:t>
            </a:r>
            <a:endParaRPr lang="ru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486DCA-723F-A9D2-A93A-4FF37017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1712095"/>
            <a:ext cx="11099992" cy="29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2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B819C-E027-D96C-B8C4-7C4020C3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Фільтрація</a:t>
            </a:r>
            <a:r>
              <a:rPr lang="ru-RU" dirty="0"/>
              <a:t> </a:t>
            </a:r>
            <a:r>
              <a:rPr lang="en-US" dirty="0"/>
              <a:t>MAC-</a:t>
            </a:r>
            <a:r>
              <a:rPr lang="ru-RU" dirty="0" err="1"/>
              <a:t>адреси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1FAA1C-418F-744E-BC5E-0E54FD35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2797"/>
            <a:ext cx="10838926" cy="42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11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CA56C-20E0-3F58-E80C-714A39D2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Режим </a:t>
            </a:r>
            <a:r>
              <a:rPr lang="ru-RU" b="1" dirty="0" err="1"/>
              <a:t>прихованого</a:t>
            </a:r>
            <a:r>
              <a:rPr lang="ru-RU" b="1" dirty="0"/>
              <a:t> </a:t>
            </a:r>
            <a:r>
              <a:rPr lang="ru-RU" b="1" dirty="0" err="1"/>
              <a:t>ідентифікатора</a:t>
            </a:r>
            <a:r>
              <a:rPr lang="ru-RU" b="1" dirty="0"/>
              <a:t> </a:t>
            </a:r>
            <a:r>
              <a:rPr lang="en-US" b="1" dirty="0"/>
              <a:t>SSID</a:t>
            </a:r>
            <a:endParaRPr lang="ru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821DA6-4A40-924E-59E2-C36D6331B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10530331" cy="40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19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C5E6C-F616-59F6-BE7B-971DA777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аутентифікації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733EE-2703-52CE-400F-DBECC2619111}"/>
              </a:ext>
            </a:extLst>
          </p:cNvPr>
          <p:cNvSpPr txBox="1"/>
          <p:nvPr/>
        </p:nvSpPr>
        <p:spPr>
          <a:xfrm>
            <a:off x="838199" y="1690688"/>
            <a:ext cx="10655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b="1" dirty="0" err="1"/>
              <a:t>Аутентифікація</a:t>
            </a:r>
            <a:r>
              <a:rPr lang="ru-UA" sz="2800" dirty="0"/>
              <a:t> – </a:t>
            </a:r>
            <a:r>
              <a:rPr lang="ru-UA" sz="2800" dirty="0" err="1"/>
              <a:t>видача</a:t>
            </a:r>
            <a:r>
              <a:rPr lang="ru-UA" sz="2800" dirty="0"/>
              <a:t> </a:t>
            </a:r>
            <a:r>
              <a:rPr lang="ru-UA" sz="2800" dirty="0" err="1"/>
              <a:t>певних</a:t>
            </a:r>
            <a:r>
              <a:rPr lang="ru-UA" sz="2800" dirty="0"/>
              <a:t> прав доступу</a:t>
            </a:r>
            <a:r>
              <a:rPr lang="uk-UA" sz="2800" dirty="0"/>
              <a:t> </a:t>
            </a:r>
            <a:r>
              <a:rPr lang="ru-UA" sz="2800" dirty="0"/>
              <a:t>абоненту на </a:t>
            </a:r>
            <a:r>
              <a:rPr lang="ru-UA" sz="2800" dirty="0" err="1"/>
              <a:t>основі</a:t>
            </a:r>
            <a:r>
              <a:rPr lang="ru-UA" sz="2800" dirty="0"/>
              <a:t> </a:t>
            </a:r>
            <a:r>
              <a:rPr lang="ru-UA" sz="2800" dirty="0" err="1"/>
              <a:t>наявного</a:t>
            </a:r>
            <a:r>
              <a:rPr lang="ru-UA" sz="2800" dirty="0"/>
              <a:t> в </a:t>
            </a:r>
            <a:r>
              <a:rPr lang="ru-UA" sz="2800" dirty="0" err="1"/>
              <a:t>нього</a:t>
            </a:r>
            <a:r>
              <a:rPr lang="ru-UA" sz="2800" dirty="0"/>
              <a:t> </a:t>
            </a:r>
            <a:r>
              <a:rPr lang="ru-UA" sz="2800" dirty="0" err="1"/>
              <a:t>ідентифікатора</a:t>
            </a:r>
            <a:r>
              <a:rPr lang="ru-UA" sz="28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B10344-FBD4-5C7B-50A4-0E89ABBBC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926814"/>
            <a:ext cx="10655104" cy="34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24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0F9D0-2DEC-5CB5-E99A-31AF39F0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шифрування</a:t>
            </a:r>
            <a:endParaRPr lang="ru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90BFEC-8C99-386C-5780-F1D952A0E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7120"/>
            <a:ext cx="10813666" cy="43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1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E205F-4928-A9E4-63B9-D8FE3E88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механізмами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D53010-88E6-013C-DDFF-8A8F0032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1576"/>
            <a:ext cx="10690297" cy="41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20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DE1699-F788-C7D1-4863-7CDC4AD9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Міжнародні</a:t>
            </a:r>
            <a:r>
              <a:rPr lang="ru-RU" b="1" dirty="0"/>
              <a:t> </a:t>
            </a:r>
            <a:r>
              <a:rPr lang="ru-RU" b="1" dirty="0" err="1"/>
              <a:t>стандарти</a:t>
            </a:r>
            <a:br>
              <a:rPr lang="ru-RU" b="1" dirty="0"/>
            </a:br>
            <a:r>
              <a:rPr lang="ru-RU" b="1" dirty="0" err="1"/>
              <a:t>інформаційної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endParaRPr lang="ru-UA" b="1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F7F730-6211-792D-7456-8A6657AA9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56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C9527-CC6B-648A-4565-E4DD7C1D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Міжнародні</a:t>
            </a:r>
            <a:r>
              <a:rPr lang="ru-RU" b="1" dirty="0"/>
              <a:t> </a:t>
            </a:r>
            <a:r>
              <a:rPr lang="ru-RU" b="1" dirty="0" err="1"/>
              <a:t>стандарти</a:t>
            </a:r>
            <a:r>
              <a:rPr lang="ru-RU" b="1" dirty="0"/>
              <a:t> </a:t>
            </a:r>
            <a:r>
              <a:rPr lang="ru-RU" b="1" dirty="0" err="1"/>
              <a:t>інформаційної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endParaRPr lang="ru-U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2C3D1-BDD3-19C0-3CB1-7BA0512AC3DC}"/>
              </a:ext>
            </a:extLst>
          </p:cNvPr>
          <p:cNvSpPr txBox="1"/>
          <p:nvPr/>
        </p:nvSpPr>
        <p:spPr>
          <a:xfrm>
            <a:off x="838200" y="3753227"/>
            <a:ext cx="10515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b="1" dirty="0" err="1"/>
              <a:t>Стандарти</a:t>
            </a:r>
            <a:r>
              <a:rPr lang="ru-UA" sz="2800" b="1" dirty="0"/>
              <a:t> </a:t>
            </a:r>
            <a:r>
              <a:rPr lang="ru-UA" sz="2800" b="1" dirty="0" err="1"/>
              <a:t>інформаційної</a:t>
            </a:r>
            <a:r>
              <a:rPr lang="ru-UA" sz="2800" b="1" dirty="0"/>
              <a:t> </a:t>
            </a:r>
            <a:r>
              <a:rPr lang="ru-UA" sz="2800" b="1" dirty="0" err="1"/>
              <a:t>безпеки</a:t>
            </a:r>
            <a:r>
              <a:rPr lang="ru-UA" sz="2800" b="1" dirty="0"/>
              <a:t> </a:t>
            </a:r>
            <a:r>
              <a:rPr lang="ru-UA" sz="2800" dirty="0"/>
              <a:t>— </a:t>
            </a:r>
            <a:r>
              <a:rPr lang="ru-UA" sz="2800" dirty="0" err="1"/>
              <a:t>це</a:t>
            </a:r>
            <a:r>
              <a:rPr lang="uk-UA" sz="2800" dirty="0"/>
              <a:t> </a:t>
            </a:r>
            <a:r>
              <a:rPr lang="ru-UA" sz="2800" dirty="0" err="1"/>
              <a:t>стандарти</a:t>
            </a:r>
            <a:r>
              <a:rPr lang="ru-UA" sz="2800" dirty="0"/>
              <a:t> </a:t>
            </a:r>
            <a:r>
              <a:rPr lang="ru-UA" sz="2800" dirty="0" err="1"/>
              <a:t>забезпечення</a:t>
            </a:r>
            <a:r>
              <a:rPr lang="ru-UA" sz="2800" dirty="0"/>
              <a:t> </a:t>
            </a:r>
            <a:r>
              <a:rPr lang="ru-UA" sz="2800" dirty="0" err="1"/>
              <a:t>захисту</a:t>
            </a:r>
            <a:r>
              <a:rPr lang="ru-UA" sz="2800" dirty="0"/>
              <a:t>, </a:t>
            </a:r>
            <a:r>
              <a:rPr lang="ru-UA" sz="2800" dirty="0" err="1"/>
              <a:t>призначені</a:t>
            </a:r>
            <a:r>
              <a:rPr lang="ru-UA" sz="2800" dirty="0"/>
              <a:t> для</a:t>
            </a:r>
            <a:r>
              <a:rPr lang="uk-UA" sz="2800" dirty="0"/>
              <a:t> </a:t>
            </a:r>
            <a:r>
              <a:rPr lang="ru-UA" sz="2800" dirty="0" err="1"/>
              <a:t>взаємодії</a:t>
            </a:r>
            <a:r>
              <a:rPr lang="ru-UA" sz="2800" dirty="0"/>
              <a:t> </a:t>
            </a:r>
            <a:r>
              <a:rPr lang="ru-UA" sz="2800" dirty="0" err="1"/>
              <a:t>між</a:t>
            </a:r>
            <a:r>
              <a:rPr lang="ru-UA" sz="2800" dirty="0"/>
              <a:t> </a:t>
            </a:r>
            <a:r>
              <a:rPr lang="ru-UA" sz="2800" dirty="0" err="1"/>
              <a:t>виробниками</a:t>
            </a:r>
            <a:r>
              <a:rPr lang="ru-UA" sz="2800" dirty="0"/>
              <a:t>, </a:t>
            </a:r>
            <a:r>
              <a:rPr lang="ru-UA" sz="2800" dirty="0" err="1"/>
              <a:t>споживачами</a:t>
            </a:r>
            <a:r>
              <a:rPr lang="ru-UA" sz="2800" dirty="0"/>
              <a:t> і</a:t>
            </a:r>
          </a:p>
          <a:p>
            <a:r>
              <a:rPr lang="ru-UA" sz="2800" dirty="0" err="1"/>
              <a:t>експертами</a:t>
            </a:r>
            <a:r>
              <a:rPr lang="ru-UA" sz="2800" dirty="0"/>
              <a:t> з </a:t>
            </a:r>
            <a:r>
              <a:rPr lang="ru-UA" sz="2800" dirty="0" err="1"/>
              <a:t>кваліфікації</a:t>
            </a:r>
            <a:r>
              <a:rPr lang="ru-UA" sz="2800" dirty="0"/>
              <a:t> </a:t>
            </a:r>
            <a:r>
              <a:rPr lang="ru-UA" sz="2800" dirty="0" err="1"/>
              <a:t>продуктів</a:t>
            </a:r>
            <a:r>
              <a:rPr lang="uk-UA" sz="2800" dirty="0"/>
              <a:t> </a:t>
            </a:r>
            <a:r>
              <a:rPr lang="ru-UA" sz="2800" dirty="0" err="1"/>
              <a:t>інформаційних</a:t>
            </a:r>
            <a:r>
              <a:rPr lang="ru-UA" sz="2800" dirty="0"/>
              <a:t> </a:t>
            </a:r>
            <a:r>
              <a:rPr lang="ru-UA" sz="2800" dirty="0" err="1"/>
              <a:t>технологій</a:t>
            </a:r>
            <a:r>
              <a:rPr lang="ru-UA" sz="2800" dirty="0"/>
              <a:t> у </a:t>
            </a:r>
            <a:r>
              <a:rPr lang="ru-UA" sz="2800" dirty="0" err="1"/>
              <a:t>процесі</a:t>
            </a:r>
            <a:r>
              <a:rPr lang="ru-UA" sz="2800" dirty="0"/>
              <a:t> </a:t>
            </a:r>
            <a:r>
              <a:rPr lang="ru-UA" sz="2800" dirty="0" err="1"/>
              <a:t>створення</a:t>
            </a:r>
            <a:r>
              <a:rPr lang="ru-UA" sz="2800" dirty="0"/>
              <a:t> та</a:t>
            </a:r>
            <a:r>
              <a:rPr lang="uk-UA" sz="2800" dirty="0"/>
              <a:t> </a:t>
            </a:r>
            <a:r>
              <a:rPr lang="ru-UA" sz="2800" dirty="0" err="1"/>
              <a:t>експлуатації</a:t>
            </a:r>
            <a:r>
              <a:rPr lang="ru-UA" sz="2800" dirty="0"/>
              <a:t> </a:t>
            </a:r>
            <a:r>
              <a:rPr lang="ru-UA" sz="2800" dirty="0" err="1"/>
              <a:t>захищених</a:t>
            </a:r>
            <a:r>
              <a:rPr lang="ru-UA" sz="2800" dirty="0"/>
              <a:t> систем </a:t>
            </a:r>
            <a:r>
              <a:rPr lang="ru-UA" sz="2800" dirty="0" err="1"/>
              <a:t>оброблення</a:t>
            </a:r>
            <a:endParaRPr lang="ru-UA" sz="2800" dirty="0"/>
          </a:p>
          <a:p>
            <a:r>
              <a:rPr lang="ru-UA" sz="2800" dirty="0" err="1"/>
              <a:t>інформації</a:t>
            </a:r>
            <a:r>
              <a:rPr lang="ru-UA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C618D-AEA2-B431-5A12-4BB4899050EB}"/>
              </a:ext>
            </a:extLst>
          </p:cNvPr>
          <p:cNvSpPr txBox="1"/>
          <p:nvPr/>
        </p:nvSpPr>
        <p:spPr>
          <a:xfrm>
            <a:off x="838199" y="1937345"/>
            <a:ext cx="10515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dirty="0"/>
              <a:t>Одними з </a:t>
            </a:r>
            <a:r>
              <a:rPr lang="ru-UA" sz="2800" dirty="0" err="1"/>
              <a:t>найбільш</a:t>
            </a:r>
            <a:r>
              <a:rPr lang="ru-UA" sz="2800" dirty="0"/>
              <a:t> </a:t>
            </a:r>
            <a:r>
              <a:rPr lang="ru-UA" sz="2800" dirty="0" err="1"/>
              <a:t>важливих</a:t>
            </a:r>
            <a:r>
              <a:rPr lang="ru-UA" sz="2800" dirty="0"/>
              <a:t> нормативно-</a:t>
            </a:r>
            <a:r>
              <a:rPr lang="ru-UA" sz="2800" dirty="0" err="1"/>
              <a:t>технічних</a:t>
            </a:r>
            <a:r>
              <a:rPr lang="uk-UA" sz="2800" dirty="0"/>
              <a:t> </a:t>
            </a:r>
            <a:r>
              <a:rPr lang="ru-UA" sz="2800" dirty="0" err="1"/>
              <a:t>документів</a:t>
            </a:r>
            <a:r>
              <a:rPr lang="ru-UA" sz="2800" dirty="0"/>
              <a:t>, </a:t>
            </a:r>
            <a:r>
              <a:rPr lang="ru-UA" sz="2800" dirty="0" err="1"/>
              <a:t>які</a:t>
            </a:r>
            <a:r>
              <a:rPr lang="ru-UA" sz="2800" dirty="0"/>
              <a:t> </a:t>
            </a:r>
            <a:r>
              <a:rPr lang="ru-UA" sz="2800" dirty="0" err="1"/>
              <a:t>стимулюють</a:t>
            </a:r>
            <a:r>
              <a:rPr lang="ru-UA" sz="2800" dirty="0"/>
              <a:t> </a:t>
            </a:r>
            <a:r>
              <a:rPr lang="ru-UA" sz="2800" dirty="0" err="1"/>
              <a:t>розвиток</a:t>
            </a:r>
            <a:r>
              <a:rPr lang="ru-UA" sz="2800" dirty="0"/>
              <a:t> </a:t>
            </a:r>
            <a:r>
              <a:rPr lang="ru-UA" sz="2800" dirty="0" err="1"/>
              <a:t>захищених</a:t>
            </a:r>
            <a:r>
              <a:rPr lang="uk-UA" sz="2800" dirty="0"/>
              <a:t> </a:t>
            </a:r>
            <a:r>
              <a:rPr lang="ru-UA" sz="2800" dirty="0" err="1"/>
              <a:t>інформаційних</a:t>
            </a:r>
            <a:r>
              <a:rPr lang="ru-UA" sz="2800" dirty="0"/>
              <a:t> систем, мереж і </a:t>
            </a:r>
            <a:r>
              <a:rPr lang="ru-UA" sz="2800" dirty="0" err="1"/>
              <a:t>засобів</a:t>
            </a:r>
            <a:r>
              <a:rPr lang="ru-UA" sz="2800" dirty="0"/>
              <a:t> є </a:t>
            </a:r>
            <a:r>
              <a:rPr lang="ru-UA" sz="2800" dirty="0" err="1"/>
              <a:t>документи</a:t>
            </a:r>
            <a:r>
              <a:rPr lang="ru-UA" sz="2800" dirty="0"/>
              <a:t>, </a:t>
            </a:r>
            <a:r>
              <a:rPr lang="ru-UA" sz="2800" dirty="0" err="1"/>
              <a:t>що</a:t>
            </a:r>
            <a:r>
              <a:rPr lang="uk-UA" sz="2800" dirty="0"/>
              <a:t> </a:t>
            </a:r>
            <a:r>
              <a:rPr lang="ru-UA" sz="2800" b="1" dirty="0" err="1"/>
              <a:t>стандартизують</a:t>
            </a:r>
            <a:r>
              <a:rPr lang="ru-UA" sz="2800" b="1" dirty="0"/>
              <a:t> </a:t>
            </a:r>
            <a:r>
              <a:rPr lang="ru-UA" sz="2800" b="1" dirty="0" err="1"/>
              <a:t>вимоги</a:t>
            </a:r>
            <a:r>
              <a:rPr lang="ru-UA" sz="2800" b="1" dirty="0"/>
              <a:t> та </a:t>
            </a:r>
            <a:r>
              <a:rPr lang="ru-UA" sz="2800" b="1" dirty="0" err="1"/>
              <a:t>критерії</a:t>
            </a:r>
            <a:r>
              <a:rPr lang="ru-UA" sz="2800" b="1" dirty="0"/>
              <a:t> </a:t>
            </a:r>
            <a:r>
              <a:rPr lang="ru-UA" sz="2800" b="1" dirty="0" err="1"/>
              <a:t>оцінки</a:t>
            </a:r>
            <a:r>
              <a:rPr lang="ru-UA" sz="2800" b="1" dirty="0"/>
              <a:t> </a:t>
            </a:r>
            <a:r>
              <a:rPr lang="ru-UA" sz="2800" b="1" dirty="0" err="1"/>
              <a:t>безпеки</a:t>
            </a:r>
            <a:r>
              <a:rPr lang="ru-UA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22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BB018-4E04-31F7-93A2-C67BD91E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</a:t>
            </a:r>
            <a:r>
              <a:rPr lang="ru-RU" b="1" dirty="0" err="1"/>
              <a:t>криптографії</a:t>
            </a:r>
            <a:r>
              <a:rPr lang="ru-RU" b="1" dirty="0"/>
              <a:t> </a:t>
            </a:r>
            <a:r>
              <a:rPr lang="ru-RU" b="1" dirty="0" err="1"/>
              <a:t>застосовуються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поняття</a:t>
            </a:r>
            <a:r>
              <a:rPr lang="ru-RU" b="1" dirty="0"/>
              <a:t>:</a:t>
            </a:r>
            <a:endParaRPr lang="ru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3FA6C8-D2D4-1469-5EC0-2B1D7A48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9270"/>
            <a:ext cx="10612780" cy="42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96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706F5-94CD-AD9A-8CE3-2711DFAF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Міжнародні</a:t>
            </a:r>
            <a:r>
              <a:rPr lang="ru-RU" b="1" dirty="0"/>
              <a:t> </a:t>
            </a:r>
            <a:r>
              <a:rPr lang="ru-RU" b="1" dirty="0" err="1"/>
              <a:t>стандарти</a:t>
            </a:r>
            <a:r>
              <a:rPr lang="ru-RU" b="1" dirty="0"/>
              <a:t> </a:t>
            </a:r>
            <a:r>
              <a:rPr lang="ru-RU" b="1" dirty="0" err="1"/>
              <a:t>інформаційної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8E8124-2248-8947-AB07-6949A76D8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5117"/>
            <a:ext cx="10669172" cy="472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5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19961-E567-76FA-4B6A-A95A562E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Міжнародні</a:t>
            </a:r>
            <a:r>
              <a:rPr lang="ru-RU" b="1" dirty="0"/>
              <a:t> </a:t>
            </a:r>
            <a:r>
              <a:rPr lang="ru-RU" b="1" dirty="0" err="1"/>
              <a:t>стандарти</a:t>
            </a:r>
            <a:r>
              <a:rPr lang="ru-RU" b="1" dirty="0"/>
              <a:t> </a:t>
            </a:r>
            <a:r>
              <a:rPr lang="ru-RU" b="1" dirty="0" err="1"/>
              <a:t>інформаційної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BFA456-EFD8-54F1-B573-294E497B9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54" y="1811777"/>
            <a:ext cx="10529155" cy="46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09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A5E72-AC1E-A3DE-3690-82369437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Міжнародні</a:t>
            </a:r>
            <a:r>
              <a:rPr lang="ru-RU" b="1" dirty="0"/>
              <a:t> </a:t>
            </a:r>
            <a:r>
              <a:rPr lang="ru-RU" b="1" dirty="0" err="1"/>
              <a:t>стандарти</a:t>
            </a:r>
            <a:r>
              <a:rPr lang="ru-RU" b="1" dirty="0"/>
              <a:t> </a:t>
            </a:r>
            <a:r>
              <a:rPr lang="ru-RU" b="1" dirty="0" err="1"/>
              <a:t>інформаційної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F3CFE4-8BF9-1C7F-BB0B-F4BF20B4F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2" y="1996513"/>
            <a:ext cx="10068776" cy="44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85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7A6C9-7BD1-02E8-795A-EBF6CC70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Міжнародні</a:t>
            </a:r>
            <a:r>
              <a:rPr lang="ru-RU" b="1" dirty="0"/>
              <a:t> </a:t>
            </a:r>
            <a:r>
              <a:rPr lang="ru-RU" b="1" dirty="0" err="1"/>
              <a:t>стандарти</a:t>
            </a:r>
            <a:r>
              <a:rPr lang="ru-RU" b="1" dirty="0"/>
              <a:t> </a:t>
            </a:r>
            <a:r>
              <a:rPr lang="ru-RU" b="1" dirty="0" err="1"/>
              <a:t>інформаційної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1355A0-E1EC-1438-0DCE-3E3F1BC2E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36" y="2655913"/>
            <a:ext cx="10471709" cy="3836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738564-15A5-1693-2EC2-AEAE740974FA}"/>
              </a:ext>
            </a:extLst>
          </p:cNvPr>
          <p:cNvSpPr txBox="1"/>
          <p:nvPr/>
        </p:nvSpPr>
        <p:spPr>
          <a:xfrm>
            <a:off x="838200" y="1690688"/>
            <a:ext cx="1051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dirty="0" err="1"/>
              <a:t>Найбільш</a:t>
            </a:r>
            <a:r>
              <a:rPr lang="ru-UA" sz="2800" dirty="0"/>
              <a:t> </a:t>
            </a:r>
            <a:r>
              <a:rPr lang="ru-UA" sz="2800" dirty="0" err="1"/>
              <a:t>значними</a:t>
            </a:r>
            <a:r>
              <a:rPr lang="ru-UA" sz="2800" dirty="0"/>
              <a:t> стандартами </a:t>
            </a:r>
            <a:r>
              <a:rPr lang="ru-UA" sz="2800" dirty="0" err="1"/>
              <a:t>інформаційної</a:t>
            </a:r>
            <a:r>
              <a:rPr lang="uk-UA" sz="2800" dirty="0"/>
              <a:t> </a:t>
            </a:r>
            <a:r>
              <a:rPr lang="ru-UA" sz="2800" dirty="0" err="1"/>
              <a:t>безпеки</a:t>
            </a:r>
            <a:r>
              <a:rPr lang="ru-UA" sz="2800" dirty="0"/>
              <a:t> є (у </a:t>
            </a:r>
            <a:r>
              <a:rPr lang="ru-UA" sz="2800" dirty="0" err="1"/>
              <a:t>хронологічному</a:t>
            </a:r>
            <a:r>
              <a:rPr lang="ru-UA" sz="2800" dirty="0"/>
              <a:t> порядку):</a:t>
            </a:r>
          </a:p>
        </p:txBody>
      </p:sp>
    </p:spTree>
    <p:extLst>
      <p:ext uri="{BB962C8B-B14F-4D97-AF65-F5344CB8AC3E}">
        <p14:creationId xmlns:p14="http://schemas.microsoft.com/office/powerpoint/2010/main" val="1438143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26BCF-83E9-2281-EB08-53FD016A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Міжнародні</a:t>
            </a:r>
            <a:r>
              <a:rPr lang="ru-RU" b="1" dirty="0"/>
              <a:t> </a:t>
            </a:r>
            <a:r>
              <a:rPr lang="ru-RU" b="1" dirty="0" err="1"/>
              <a:t>стандарти</a:t>
            </a:r>
            <a:r>
              <a:rPr lang="ru-RU" b="1" dirty="0"/>
              <a:t> </a:t>
            </a:r>
            <a:r>
              <a:rPr lang="ru-RU" b="1" dirty="0" err="1"/>
              <a:t>інформаційної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D94BC2-89D9-3F65-9989-93394870F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42612"/>
            <a:ext cx="10001778" cy="435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0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D24E0-59D4-CD29-B505-E17C0C64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Криптологія</a:t>
            </a:r>
            <a:r>
              <a:rPr lang="ru-RU" b="1" dirty="0"/>
              <a:t> – наука,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складається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галузей</a:t>
            </a:r>
            <a:r>
              <a:rPr lang="ru-RU" b="1" dirty="0"/>
              <a:t>:</a:t>
            </a:r>
            <a:endParaRPr lang="ru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9D3C02-B620-0AE5-AA3D-40743B44F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47875"/>
            <a:ext cx="10839551" cy="395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9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2FDE-2E5F-35F2-F5B0-0C5E07BB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шифрування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AA3D59-360F-1066-C153-48411901F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7185"/>
            <a:ext cx="10422258" cy="39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6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8EB4C-C414-CA8A-E77A-A5B9CC6C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Криптографічні</a:t>
            </a:r>
            <a:r>
              <a:rPr lang="ru-RU" b="1" dirty="0"/>
              <a:t> </a:t>
            </a:r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захисту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endParaRPr lang="ru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85A511-F994-2CA4-5A65-9DBBCFEEA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0433"/>
            <a:ext cx="10515600" cy="44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7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23A5F-9321-14B0-DBD2-AA45D80C0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криптографічного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контролю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цілісності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лежать два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50595A-078E-CFC5-8191-362893CA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12399"/>
            <a:ext cx="10605217" cy="37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6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CB57E-FE0C-1E27-BD13-16517D43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Криптографічні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A3A440-D471-D47D-67B8-65F822641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4537"/>
            <a:ext cx="10597980" cy="39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5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629</Words>
  <Application>Microsoft Office PowerPoint</Application>
  <PresentationFormat>Широкий екран</PresentationFormat>
  <Paragraphs>102</Paragraphs>
  <Slides>44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Century Schoolbook</vt:lpstr>
      <vt:lpstr>Тема Office</vt:lpstr>
      <vt:lpstr>Криптографічні методи захисту інформації. Виявлення атак. Захист периметра комп’ютерних мереж. Міжнародні стандарти інформаційної безпеки.</vt:lpstr>
      <vt:lpstr>Криптографічні методи захисту інформації</vt:lpstr>
      <vt:lpstr>Презентація PowerPoint</vt:lpstr>
      <vt:lpstr>В криптографії застосовуються такі поняття:</vt:lpstr>
      <vt:lpstr>Криптологія – наука, що складається із двох галузей:</vt:lpstr>
      <vt:lpstr>Види шифрування</vt:lpstr>
      <vt:lpstr>Криптографічні методи захисту інформації</vt:lpstr>
      <vt:lpstr>В основі криптографічного контролю цілісності лежать два поняття</vt:lpstr>
      <vt:lpstr>Криптографічні методи захисту інформації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Контроль цілісності програмних та інформаційних ресурсів</vt:lpstr>
      <vt:lpstr>Контроль цілісності програмних та інформаційних ресурсів</vt:lpstr>
      <vt:lpstr>Виявлення атак. Захист периметра комп’ютерних мереж.</vt:lpstr>
      <vt:lpstr>Виявлення атак</vt:lpstr>
      <vt:lpstr>Виявлення атак</vt:lpstr>
      <vt:lpstr>Аналіз активності атак</vt:lpstr>
      <vt:lpstr>Виявлення атак</vt:lpstr>
      <vt:lpstr>Захист периметра комп’ютерних мереж</vt:lpstr>
      <vt:lpstr>Безпека інформаційної мережі включає захист:</vt:lpstr>
      <vt:lpstr>Захист периметра комп’ютерних мереж</vt:lpstr>
      <vt:lpstr>Система безпеки мережі:</vt:lpstr>
      <vt:lpstr>Ключові елементи захищених мережних служб:</vt:lpstr>
      <vt:lpstr>Що таке брандмауер? Які його функції? Переваги та недоліки використання?</vt:lpstr>
      <vt:lpstr>Методи обмеження доступу в мережі:</vt:lpstr>
      <vt:lpstr>Фільтрація MAC-адреси</vt:lpstr>
      <vt:lpstr>Режим прихованого ідентифікатора SSID</vt:lpstr>
      <vt:lpstr>Методи аутентифікації</vt:lpstr>
      <vt:lpstr>Методи шифрування</vt:lpstr>
      <vt:lpstr>Керування механізмами захисту.</vt:lpstr>
      <vt:lpstr>Міжнародні стандарти інформаційної безпеки</vt:lpstr>
      <vt:lpstr>Міжнародні стандарти інформаційної безпеки</vt:lpstr>
      <vt:lpstr>Міжнародні стандарти інформаційної безпеки</vt:lpstr>
      <vt:lpstr>Міжнародні стандарти інформаційної безпеки</vt:lpstr>
      <vt:lpstr>Міжнародні стандарти інформаційної безпеки</vt:lpstr>
      <vt:lpstr>Міжнародні стандарти інформаційної безпеки</vt:lpstr>
      <vt:lpstr>Міжнародні стандарти інформаційної безпеки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Криптографічні методи захисту інформації. Виявлення атак. Захист периметра комп’ютерних мереж. Міжнародні стандарти інформаційної безпеки.</dc:title>
  <dc:creator>sytni</dc:creator>
  <cp:lastModifiedBy>sytni</cp:lastModifiedBy>
  <cp:revision>4</cp:revision>
  <dcterms:created xsi:type="dcterms:W3CDTF">2023-05-17T05:03:12Z</dcterms:created>
  <dcterms:modified xsi:type="dcterms:W3CDTF">2023-05-17T06:13:32Z</dcterms:modified>
</cp:coreProperties>
</file>