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67" r:id="rId5"/>
    <p:sldId id="268" r:id="rId6"/>
    <p:sldId id="277" r:id="rId7"/>
    <p:sldId id="278" r:id="rId8"/>
    <p:sldId id="263" r:id="rId9"/>
    <p:sldId id="264" r:id="rId10"/>
    <p:sldId id="270" r:id="rId11"/>
    <p:sldId id="271" r:id="rId12"/>
    <p:sldId id="262" r:id="rId13"/>
    <p:sldId id="272" r:id="rId14"/>
    <p:sldId id="279" r:id="rId15"/>
    <p:sldId id="273" r:id="rId16"/>
    <p:sldId id="260" r:id="rId17"/>
    <p:sldId id="282" r:id="rId18"/>
    <p:sldId id="281" r:id="rId19"/>
    <p:sldId id="283" r:id="rId20"/>
    <p:sldId id="284" r:id="rId21"/>
    <p:sldId id="280" r:id="rId22"/>
    <p:sldId id="257" r:id="rId23"/>
    <p:sldId id="258" r:id="rId24"/>
    <p:sldId id="259" r:id="rId2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825FE-0CE4-4C14-B39F-9EE8F20BF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3812018-B1CE-4BC5-AC5F-E643DB506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F575C8-BE6A-453A-8282-0DA5CA0A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9986AB-1A6F-4AAC-8E14-E860E786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2AACD-D458-4A8A-B47A-2EF329E8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05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0A86-B161-42A9-9D4A-B8F1D81F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45432D-3112-4C3B-AB8C-7D5F75B3A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3377FD-753F-4E20-9159-5C643BDB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5AFE18-6FD4-4056-B6A3-D57FBA5C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B1C200-D339-4ACF-A8E4-EFE3511C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7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13AAB8B-E50B-4613-933C-C359C0AF7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A00C23-2A54-4D5B-803E-F1BD7ED3C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A7C350-06DC-4F79-A49C-CE367A3A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47A27D-B9AC-4911-897A-A8A90F4F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23E982-4C9A-4536-AD19-D2E963D9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34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17951-D531-40E2-AC5B-6D0AC8C0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706A6D-39BC-4B7C-944C-3754E5B4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5A28AD-D2A3-492D-AD31-2D8BBCBC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79200C-CEAC-48E3-93B1-E8F94B5F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025A6A-38AA-4621-86F3-B230C75A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08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FAE4-B175-45D3-936F-A2466B92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D21A5B-57DB-448F-92D2-2C3E16B5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6FB85-45C7-4564-8DDD-3DE76DD0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DCC5B8-F191-466E-AE24-EF247A5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F11601-FC5F-4013-AF1D-082DA59E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1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4142-651E-44BB-A083-7471D0C2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C623A9-116F-4914-95A8-438BC24D8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6FF9E8-C645-423E-AEED-2441F3B9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676680-A032-4421-88A8-36645DE5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650DB1B-B748-4325-BB8B-DDA73005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0C21A1-94D8-49F2-9BD4-954903E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4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9ACFF-DDF5-433E-859E-D58F90F9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E49F3A-E6EF-4BE1-BAA9-4555235A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196E910-B497-410B-9FCD-1AFB75F9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7C4CD3F-8C2F-47D3-8FFE-F3DDC7C46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F11CB17-9DBF-4824-8F9C-F1AC38B85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F1524D5-CBD1-46F9-91C7-0E948348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89B7AF-4F39-489E-AB15-FD55F46F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BBEB3F-C624-4C91-BBA5-42845AB3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6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81378-3547-47CD-A3A9-2135EA9D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1379A4-AD9B-47F9-9AAC-A2A12F4A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281902-EBD7-4A8A-AB7D-3DBA376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A1C289-C95C-44C1-8A85-DBAAEE8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55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6CA53-71D2-45FA-A69D-91474EAA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DFB29E0-2663-4DAF-822E-4B4D9105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21DDB9-6E51-4EAD-88BF-F3E75D9D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399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234C7-7FA0-4C31-97BE-B30CEDC1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A0691-D589-4766-9031-D80EE3DF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5789AD-F38C-41BC-A979-C53AC6F9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8C0B54-2496-4EF5-B44B-15F52A81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A4F0A1-49B2-4625-8792-FCECD10B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74E28E-F5FA-4084-AB36-0191895D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4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365D7-CA58-4700-90D2-7859670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EBD643-C729-4064-B182-9C65EC9A5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66DB36-452B-4AF3-8BB6-312EC9F0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719CDEE-0149-4D30-BC97-39826781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2763DA-E979-487F-BFD9-D884AC15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2BF08A-9D40-4E1C-80E9-6BA1CE9B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080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CC9037-18BC-426B-9B69-BED13FA6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13E3F3-59EA-4BAE-BA57-DD340212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CD392E-DAC8-4C46-B9F4-4A44E4191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7B1E-53D6-4C1C-884C-0D20036D409C}" type="datetimeFigureOut">
              <a:rPr lang="ru-UA" smtClean="0"/>
              <a:t>13.09.2023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B447B-5E63-4363-BFD4-BDD843E57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99A4DA-0209-4D9B-B1EB-4EB96374B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192C-54A7-4DAF-BC1A-9349741CFB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kmoodle.znu.edu.ua/mod/resource/view.php?id=3908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lag.com.ua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heck.com/uk-u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s://library.znu.edu.ua/2365.ukr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CC19E-20BA-4F6E-B50E-FE2DDCB1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2235200"/>
            <a:ext cx="10880033" cy="2387600"/>
          </a:xfrm>
        </p:spPr>
        <p:txBody>
          <a:bodyPr>
            <a:noAutofit/>
          </a:bodyPr>
          <a:lstStyle/>
          <a:p>
            <a:r>
              <a:rPr lang="uk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текстами 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текстовому </a:t>
            </a: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процесорі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Автоматизовані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перекладачі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перевірки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UA" altLang="ru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антиплагіат</a:t>
            </a:r>
            <a:r>
              <a:rPr lang="ru-UA" altLang="ru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U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 ">
            <a:hlinkClick r:id="rId2"/>
            <a:extLst>
              <a:ext uri="{FF2B5EF4-FFF2-40B4-BE49-F238E27FC236}">
                <a16:creationId xmlns:a16="http://schemas.microsoft.com/office/drawing/2014/main" id="{216C886F-4237-42FF-9F2E-A4B073E36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75" y="-898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40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756" y="313718"/>
            <a:ext cx="9905998" cy="98168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РЕДАГУВАННЯ СПИСКІВ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641" y="1433059"/>
            <a:ext cx="5607730" cy="3541714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uk-UA" dirty="0"/>
              <a:t>Елементи списку можна відсортувати в алфавітному, числовому або хронологічному порядку (за спаданням або за зростанням).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34538" b="50000"/>
          <a:stretch/>
        </p:blipFill>
        <p:spPr bwMode="auto">
          <a:xfrm>
            <a:off x="6676221" y="1575412"/>
            <a:ext cx="460505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8501743" y="2340429"/>
            <a:ext cx="783771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ФОРМАТУВАННЯ СПИСКІВ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За потреби користувач може відформатувати створений список: </a:t>
            </a:r>
          </a:p>
          <a:p>
            <a:pPr lvl="1"/>
            <a:r>
              <a:rPr lang="uk-UA" sz="3600" dirty="0"/>
              <a:t>змінити вид маркера, його формат, </a:t>
            </a:r>
          </a:p>
          <a:p>
            <a:pPr lvl="1"/>
            <a:r>
              <a:rPr lang="uk-UA" sz="3600" dirty="0"/>
              <a:t>спосіб нумерації, </a:t>
            </a:r>
          </a:p>
          <a:p>
            <a:pPr lvl="1"/>
            <a:r>
              <a:rPr lang="uk-UA" sz="3600" dirty="0"/>
              <a:t>спосіб вирівнювання списку, </a:t>
            </a:r>
          </a:p>
          <a:p>
            <a:pPr lvl="1"/>
            <a:r>
              <a:rPr lang="uk-UA" sz="3600" dirty="0"/>
              <a:t>відступи тексту від маркерів і номерів тощо.</a:t>
            </a:r>
          </a:p>
        </p:txBody>
      </p:sp>
    </p:spTree>
    <p:extLst>
      <p:ext uri="{BB962C8B-B14F-4D97-AF65-F5344CB8AC3E}">
        <p14:creationId xmlns:p14="http://schemas.microsoft.com/office/powerpoint/2010/main" val="249566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5037-A174-3E5F-F193-9AF8A232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573A4-6128-4CC6-A75E-69B39308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83" y="788530"/>
            <a:ext cx="6008988" cy="596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507457-211F-4769-9843-98A44A22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156955"/>
            <a:ext cx="5509968" cy="536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84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СТВОРЕННЯ КОЛОНОК У ТЕКСТОВОМУ ДОКУМЕНТІ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2249487"/>
            <a:ext cx="1086394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Щоб деякий фрагмент тексту розмістити в колонках, його потрібно виділити та виконати послідовність дій:  </a:t>
            </a:r>
            <a:r>
              <a:rPr lang="ru-RU" b="1" i="1" dirty="0"/>
              <a:t>Розмітка сторінок  </a:t>
            </a:r>
            <a:r>
              <a:rPr lang="en-US" b="1" i="1" dirty="0"/>
              <a:t>&gt;</a:t>
            </a:r>
            <a:r>
              <a:rPr lang="ru-RU" b="1" i="1" dirty="0"/>
              <a:t>   Параметри</a:t>
            </a:r>
            <a:r>
              <a:rPr lang="en-US" b="1" i="1" dirty="0"/>
              <a:t> </a:t>
            </a:r>
            <a:r>
              <a:rPr lang="uk-UA" b="1" i="1" dirty="0"/>
              <a:t>с</a:t>
            </a:r>
            <a:r>
              <a:rPr lang="ru-RU" b="1" i="1" dirty="0" err="1"/>
              <a:t>торінки</a:t>
            </a:r>
            <a:r>
              <a:rPr lang="en-US" b="1" i="1" dirty="0"/>
              <a:t> &gt;</a:t>
            </a:r>
            <a:r>
              <a:rPr lang="ru-RU" b="1" i="1" dirty="0"/>
              <a:t>  Колонки.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2570" r="67872" b="59261"/>
          <a:stretch/>
        </p:blipFill>
        <p:spPr bwMode="auto">
          <a:xfrm>
            <a:off x="7726759" y="3249973"/>
            <a:ext cx="3139807" cy="327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0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8316"/>
            <a:ext cx="10515600" cy="1325563"/>
          </a:xfrm>
        </p:spPr>
        <p:txBody>
          <a:bodyPr/>
          <a:lstStyle/>
          <a:p>
            <a:r>
              <a:rPr lang="ru-RU" b="1" dirty="0"/>
              <a:t>СТВОРЕННЯ КОЛОНОК У ТЕКСТОВОМУ ДОКУМЕНТІ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29F162-B0B3-4DF0-BADB-3DA2F373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1186806"/>
            <a:ext cx="6042578" cy="55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РЕДАГУВАННЯ ТА ФОРМАТУВАННЯ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2227716"/>
            <a:ext cx="979714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Коли курсор знаходиться в тексті, розміщеному в колонках, на горизонтальній лінійці, крім маркерів абзацу, з’являються маркери меж колонок , перетягуючи які можна змінювати ширину колонок і відстань між ними.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4194175"/>
            <a:ext cx="82184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0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E3B6C-2391-07DA-F794-79E31C29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текстовому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</a:t>
            </a:r>
            <a:endParaRPr lang="ru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3B406-5302-289E-EFB5-84CDA9EA21C3}"/>
              </a:ext>
            </a:extLst>
          </p:cNvPr>
          <p:cNvSpPr txBox="1"/>
          <p:nvPr/>
        </p:nvSpPr>
        <p:spPr>
          <a:xfrm>
            <a:off x="279009" y="971857"/>
            <a:ext cx="70643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Багатосторінкові</a:t>
            </a:r>
            <a:r>
              <a:rPr lang="ru-RU" sz="2800" dirty="0"/>
              <a:t> </a:t>
            </a:r>
            <a:r>
              <a:rPr lang="ru-RU" sz="2800" dirty="0" err="1"/>
              <a:t>документи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розділи</a:t>
            </a:r>
            <a:r>
              <a:rPr lang="ru-RU" sz="2800" dirty="0"/>
              <a:t>.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поділити</a:t>
            </a:r>
            <a:r>
              <a:rPr lang="ru-RU" sz="2800" dirty="0"/>
              <a:t> </a:t>
            </a:r>
            <a:r>
              <a:rPr lang="ru-RU" sz="2800" dirty="0" err="1"/>
              <a:t>текстовий</a:t>
            </a:r>
            <a:r>
              <a:rPr lang="ru-RU" sz="2800" dirty="0"/>
              <a:t> документ на </a:t>
            </a:r>
            <a:r>
              <a:rPr lang="ru-RU" sz="2800" dirty="0" err="1"/>
              <a:t>розділи</a:t>
            </a:r>
            <a:r>
              <a:rPr lang="ru-RU" sz="2800" dirty="0"/>
              <a:t>, у тому </a:t>
            </a:r>
            <a:r>
              <a:rPr lang="ru-RU" sz="2800" dirty="0" err="1"/>
              <a:t>місці</a:t>
            </a:r>
            <a:r>
              <a:rPr lang="ru-RU" sz="2800" dirty="0"/>
              <a:t>, де </a:t>
            </a:r>
            <a:r>
              <a:rPr lang="ru-RU" sz="2800" dirty="0" err="1"/>
              <a:t>починатиметься</a:t>
            </a:r>
            <a:r>
              <a:rPr lang="ru-RU" sz="2800" dirty="0"/>
              <a:t> </a:t>
            </a:r>
            <a:r>
              <a:rPr lang="ru-RU" sz="2800" dirty="0" err="1"/>
              <a:t>інший</a:t>
            </a:r>
            <a:r>
              <a:rPr lang="ru-RU" sz="2800" dirty="0"/>
              <a:t> </a:t>
            </a:r>
            <a:r>
              <a:rPr lang="ru-RU" sz="2800" dirty="0" err="1"/>
              <a:t>розділ</a:t>
            </a:r>
            <a:r>
              <a:rPr lang="ru-RU" sz="2800" dirty="0"/>
              <a:t>,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вставити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розділу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5284B-37F8-BC7E-56A9-A777C0E4F82C}"/>
              </a:ext>
            </a:extLst>
          </p:cNvPr>
          <p:cNvSpPr txBox="1"/>
          <p:nvPr/>
        </p:nvSpPr>
        <p:spPr>
          <a:xfrm>
            <a:off x="279008" y="3218626"/>
            <a:ext cx="620619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розривів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розділів</a:t>
            </a:r>
            <a:r>
              <a:rPr lang="ru-RU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з </a:t>
            </a:r>
            <a:r>
              <a:rPr lang="ru-RU" sz="2400" b="1" dirty="0" err="1"/>
              <a:t>наступної</a:t>
            </a:r>
            <a:r>
              <a:rPr lang="ru-RU" sz="2400" b="1" dirty="0"/>
              <a:t> </a:t>
            </a:r>
            <a:r>
              <a:rPr lang="ru-RU" sz="2400" b="1" dirty="0" err="1"/>
              <a:t>сторінки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початку </a:t>
            </a:r>
            <a:r>
              <a:rPr lang="ru-RU" sz="2400" dirty="0" err="1"/>
              <a:t>наступної</a:t>
            </a:r>
            <a:r>
              <a:rPr lang="ru-RU" sz="2400" dirty="0"/>
              <a:t> </a:t>
            </a:r>
            <a:r>
              <a:rPr lang="ru-RU" sz="2400" dirty="0" err="1"/>
              <a:t>сторінки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/>
              <a:t>неперервна</a:t>
            </a:r>
            <a:r>
              <a:rPr lang="ru-RU" sz="2400" dirty="0"/>
              <a:t> –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в поточному </a:t>
            </a:r>
            <a:r>
              <a:rPr lang="ru-RU" sz="2400" dirty="0" err="1"/>
              <a:t>місці</a:t>
            </a:r>
            <a:r>
              <a:rPr lang="ru-RU" sz="2400" dirty="0"/>
              <a:t> документа;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з </a:t>
            </a:r>
            <a:r>
              <a:rPr lang="ru-RU" sz="2400" b="1" dirty="0" err="1"/>
              <a:t>парної</a:t>
            </a:r>
            <a:r>
              <a:rPr lang="ru-RU" sz="2400" b="1" dirty="0"/>
              <a:t> </a:t>
            </a:r>
            <a:r>
              <a:rPr lang="ru-RU" sz="2400" b="1" dirty="0" err="1"/>
              <a:t>сторінки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наступної</a:t>
            </a:r>
            <a:r>
              <a:rPr lang="ru-RU" sz="2400" dirty="0"/>
              <a:t> </a:t>
            </a:r>
            <a:r>
              <a:rPr lang="ru-RU" sz="2400" dirty="0" err="1"/>
              <a:t>парної</a:t>
            </a:r>
            <a:r>
              <a:rPr lang="ru-RU" sz="2400" dirty="0"/>
              <a:t> </a:t>
            </a:r>
            <a:r>
              <a:rPr lang="ru-RU" sz="2400" dirty="0" err="1"/>
              <a:t>сторінки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з </a:t>
            </a:r>
            <a:r>
              <a:rPr lang="ru-RU" sz="2400" b="1" dirty="0" err="1"/>
              <a:t>непарної</a:t>
            </a:r>
            <a:r>
              <a:rPr lang="ru-RU" sz="2400" b="1" dirty="0"/>
              <a:t> </a:t>
            </a:r>
            <a:r>
              <a:rPr lang="ru-RU" sz="2400" b="1" dirty="0" err="1"/>
              <a:t>сторінки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наступної</a:t>
            </a:r>
            <a:r>
              <a:rPr lang="ru-RU" sz="2400" dirty="0"/>
              <a:t> </a:t>
            </a:r>
            <a:r>
              <a:rPr lang="ru-RU" sz="2400" dirty="0" err="1"/>
              <a:t>непарної</a:t>
            </a:r>
            <a:r>
              <a:rPr lang="ru-RU" sz="2400" dirty="0"/>
              <a:t> </a:t>
            </a:r>
            <a:r>
              <a:rPr lang="ru-RU" sz="2400" dirty="0" err="1"/>
              <a:t>сторінки</a:t>
            </a:r>
            <a:endParaRPr lang="ru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97ACE-ED41-BEEA-A407-CE1600ED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35" y="1104668"/>
            <a:ext cx="4443046" cy="56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6B695A-5F1D-4674-95CF-FC48BE37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altLang="ru-UA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Автоматизовані</a:t>
            </a:r>
            <a:r>
              <a:rPr lang="ru-UA" altLang="ru-UA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altLang="ru-UA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перекладачі</a:t>
            </a:r>
            <a:endParaRPr lang="ru-UA" sz="80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F852E9-0AD2-4F00-A28C-F9ECAA658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062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306F8-8D1F-42E8-A058-E64BF47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Автоматизований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переклад </a:t>
            </a:r>
            <a:endParaRPr lang="ru-UA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4B9D3-AC4F-45DA-995D-D9CC8509EC9D}"/>
              </a:ext>
            </a:extLst>
          </p:cNvPr>
          <p:cNvSpPr txBox="1"/>
          <p:nvPr/>
        </p:nvSpPr>
        <p:spPr>
          <a:xfrm>
            <a:off x="718930" y="1942956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Автоматизований</a:t>
            </a:r>
            <a:r>
              <a:rPr lang="ru-RU" sz="3600" b="1" dirty="0"/>
              <a:t> переклад </a:t>
            </a:r>
            <a:r>
              <a:rPr lang="ru-RU" sz="3600" dirty="0"/>
              <a:t>— переклад </a:t>
            </a:r>
            <a:r>
              <a:rPr lang="ru-RU" sz="3600" dirty="0" err="1"/>
              <a:t>текстів</a:t>
            </a:r>
            <a:r>
              <a:rPr lang="ru-RU" sz="3600" dirty="0"/>
              <a:t> з </a:t>
            </a:r>
            <a:r>
              <a:rPr lang="ru-RU" sz="3600" dirty="0" err="1"/>
              <a:t>використанням</a:t>
            </a:r>
            <a:r>
              <a:rPr lang="ru-RU" sz="3600" dirty="0"/>
              <a:t> </a:t>
            </a:r>
            <a:r>
              <a:rPr lang="ru-RU" sz="3600" dirty="0" err="1"/>
              <a:t>комп'ютерних</a:t>
            </a:r>
            <a:r>
              <a:rPr lang="ru-RU" sz="3600" dirty="0"/>
              <a:t> </a:t>
            </a:r>
            <a:r>
              <a:rPr lang="ru-RU" sz="3600" dirty="0" err="1"/>
              <a:t>технологій</a:t>
            </a:r>
            <a:r>
              <a:rPr lang="ru-RU" sz="3600" dirty="0"/>
              <a:t>.</a:t>
            </a:r>
            <a:endParaRPr lang="ru-UA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3F855-459F-45D5-BB29-187F968E9AAD}"/>
              </a:ext>
            </a:extLst>
          </p:cNvPr>
          <p:cNvSpPr txBox="1"/>
          <p:nvPr/>
        </p:nvSpPr>
        <p:spPr>
          <a:xfrm>
            <a:off x="838200" y="4246106"/>
            <a:ext cx="107972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Функції</a:t>
            </a:r>
            <a:r>
              <a:rPr lang="ru-RU" sz="2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</a:t>
            </a:r>
            <a:r>
              <a:rPr lang="ru-RU" sz="2800" b="1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програм</a:t>
            </a:r>
            <a:r>
              <a:rPr lang="ru-RU" sz="2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</a:t>
            </a:r>
            <a:r>
              <a:rPr lang="ru-RU" sz="2800" b="1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автоматизованого</a:t>
            </a:r>
            <a:r>
              <a:rPr lang="ru-RU" sz="2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перекладу </a:t>
            </a:r>
            <a:r>
              <a:rPr lang="ru-RU" sz="2800" b="1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включають</a:t>
            </a:r>
            <a:r>
              <a:rPr lang="ru-RU" sz="2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:</a:t>
            </a:r>
          </a:p>
          <a:p>
            <a:pPr marL="800100" lvl="1" indent="-342900" algn="just">
              <a:buAutoNum type="arabicPeriod"/>
            </a:pPr>
            <a:r>
              <a:rPr lang="ru-RU" sz="280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Переклад тексту</a:t>
            </a:r>
          </a:p>
          <a:p>
            <a:pPr marL="800100" lvl="1" indent="-342900" algn="just">
              <a:buFontTx/>
              <a:buAutoNum type="arabicPeriod"/>
            </a:pP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Розпізнавання</a:t>
            </a:r>
            <a:r>
              <a:rPr lang="ru-RU" sz="280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мови</a:t>
            </a:r>
            <a:endParaRPr lang="ru-RU" sz="2800" i="0" dirty="0">
              <a:solidFill>
                <a:srgbClr val="181818"/>
              </a:solidFill>
              <a:effectLst/>
              <a:latin typeface="Lato" panose="020F0502020204030203" pitchFamily="34" charset="0"/>
            </a:endParaRPr>
          </a:p>
          <a:p>
            <a:pPr marL="800100" lvl="1" indent="-342900" algn="just">
              <a:buFontTx/>
              <a:buAutoNum type="arabicPeriod"/>
            </a:pP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Корекція</a:t>
            </a:r>
            <a:r>
              <a:rPr lang="ru-RU" sz="280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граматичних</a:t>
            </a:r>
            <a:r>
              <a:rPr lang="ru-RU" sz="280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помилок</a:t>
            </a:r>
            <a:endParaRPr lang="ru-RU" sz="2800" i="0" dirty="0">
              <a:solidFill>
                <a:srgbClr val="181818"/>
              </a:solidFill>
              <a:effectLst/>
              <a:latin typeface="Lato" panose="020F0502020204030203" pitchFamily="34" charset="0"/>
            </a:endParaRPr>
          </a:p>
          <a:p>
            <a:pPr marL="800100" lvl="1" indent="-342900" algn="just">
              <a:buFontTx/>
              <a:buAutoNum type="arabicPeriod"/>
            </a:pPr>
            <a:r>
              <a:rPr lang="ru-RU" sz="280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Синоніми</a:t>
            </a:r>
            <a:r>
              <a:rPr lang="ru-RU" sz="280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80041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11919-C7FA-45EA-B3E4-F9217988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Програми</a:t>
            </a:r>
            <a:r>
              <a:rPr lang="ru-RU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автоматизованого</a:t>
            </a:r>
            <a:r>
              <a:rPr lang="ru-RU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 </a:t>
            </a:r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текстів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13B31-5BA7-4864-AF6B-33054FFBAC4E}"/>
              </a:ext>
            </a:extLst>
          </p:cNvPr>
          <p:cNvSpPr txBox="1"/>
          <p:nvPr/>
        </p:nvSpPr>
        <p:spPr>
          <a:xfrm>
            <a:off x="838200" y="3429000"/>
            <a:ext cx="48867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Google Переклад</a:t>
            </a:r>
          </a:p>
          <a:p>
            <a:pPr algn="just"/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Google Переклад – одна з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найпопулярніших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найвикористовуваніших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програм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автоматизованого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перекладу. Вона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пропонує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текстів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між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багатьма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мовами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має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широкий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функціонал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включаючи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голосовий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ввід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вивід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, переклад в реальному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часі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можливість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редагування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745C9-0DE8-4218-8429-7779ECA15615}"/>
              </a:ext>
            </a:extLst>
          </p:cNvPr>
          <p:cNvSpPr txBox="1"/>
          <p:nvPr/>
        </p:nvSpPr>
        <p:spPr>
          <a:xfrm>
            <a:off x="6085025" y="3567499"/>
            <a:ext cx="53240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DeepL</a:t>
            </a:r>
            <a:endParaRPr lang="en-US" b="1" i="0" dirty="0">
              <a:solidFill>
                <a:srgbClr val="181818"/>
              </a:solidFill>
              <a:effectLst/>
              <a:latin typeface="Lato" panose="020F0502020204030203" pitchFamily="34" charset="0"/>
            </a:endParaRPr>
          </a:p>
          <a:p>
            <a:pPr algn="just"/>
            <a:r>
              <a:rPr lang="en-US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DeepL</a:t>
            </a:r>
            <a:r>
              <a:rPr lang="en-US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є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іншою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потужною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програмою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автоматизованого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перекладу. Вона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відома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своєю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високою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точністю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здатністю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зрозуміти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контекст перекладу. </a:t>
            </a:r>
            <a:r>
              <a:rPr lang="en-US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DeepL</a:t>
            </a:r>
            <a:r>
              <a:rPr lang="en-US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підтримує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текстів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між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багатьма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мовами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надає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можливість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вибору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різних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стилів</a:t>
            </a:r>
            <a:r>
              <a:rPr lang="ru-RU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перекладу.</a:t>
            </a:r>
          </a:p>
        </p:txBody>
      </p:sp>
      <p:pic>
        <p:nvPicPr>
          <p:cNvPr id="5122" name="Picture 2" descr="Google Перекладач: приховані функції, про які знають не всі">
            <a:extLst>
              <a:ext uri="{FF2B5EF4-FFF2-40B4-BE49-F238E27FC236}">
                <a16:creationId xmlns:a16="http://schemas.microsoft.com/office/drawing/2014/main" id="{FDF839D6-CEE4-45B6-99FF-EEE29E62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26" y="16883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740A6B-BA15-4E18-B516-6F9F4DF4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59" y="2088955"/>
            <a:ext cx="3079020" cy="10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3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81F2D-EDDB-CC25-3E9F-0F6F6E24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313A08-1A8A-598A-7478-49D8BCA4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4BD2CB-D6B8-A6C0-6E0C-CB99E0D8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227094"/>
            <a:ext cx="7673008" cy="34861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FA7E3A-2A02-55C5-FCA5-BCC7008F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12" y="2555863"/>
            <a:ext cx="7127391" cy="4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C571-C047-4E06-92D1-750ACB68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Програми</a:t>
            </a:r>
            <a:r>
              <a:rPr lang="ru-RU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автоматизованого</a:t>
            </a:r>
            <a:r>
              <a:rPr lang="ru-RU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 </a:t>
            </a:r>
            <a:r>
              <a:rPr lang="ru-RU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текстів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13F89-B45B-4A6F-B816-A6D15D45B0AF}"/>
              </a:ext>
            </a:extLst>
          </p:cNvPr>
          <p:cNvSpPr txBox="1"/>
          <p:nvPr/>
        </p:nvSpPr>
        <p:spPr>
          <a:xfrm>
            <a:off x="838200" y="2256429"/>
            <a:ext cx="72456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Microsoft </a:t>
            </a:r>
            <a:r>
              <a:rPr lang="ru-RU" sz="2400" b="1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Перекладач</a:t>
            </a:r>
            <a:endParaRPr lang="ru-RU" sz="2400" b="1" i="0" dirty="0">
              <a:solidFill>
                <a:srgbClr val="181818"/>
              </a:solidFill>
              <a:effectLst/>
              <a:latin typeface="Lato" panose="020F0502020204030203" pitchFamily="34" charset="0"/>
            </a:endParaRPr>
          </a:p>
          <a:p>
            <a:pPr algn="just"/>
            <a:r>
              <a:rPr lang="en-US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Microsoft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Перекладач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–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ще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одна популярна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програма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автоматизованого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перекладу. Вона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пропонує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переклад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текстів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між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багатьма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мовами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має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інтеграцію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з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іншими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продуктами </a:t>
            </a:r>
            <a:r>
              <a:rPr lang="en-US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Microsoft, 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такими як </a:t>
            </a:r>
            <a:r>
              <a:rPr lang="en-US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Word 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та </a:t>
            </a:r>
            <a:r>
              <a:rPr lang="en-US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Outlook. Microsoft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Перекладач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також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має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зручний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мобільний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додаток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Lato" panose="020F0502020204030203" pitchFamily="34" charset="0"/>
              </a:rPr>
              <a:t> для перекладу</a:t>
            </a:r>
          </a:p>
        </p:txBody>
      </p:sp>
      <p:pic>
        <p:nvPicPr>
          <p:cNvPr id="6146" name="Picture 2" descr="Microsoft Translator – Додатки в Google Play">
            <a:extLst>
              <a:ext uri="{FF2B5EF4-FFF2-40B4-BE49-F238E27FC236}">
                <a16:creationId xmlns:a16="http://schemas.microsoft.com/office/drawing/2014/main" id="{6E79271B-7F48-45F0-AF40-B4FD74D6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70" y="311714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9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76ED1-1546-4DC0-A3A0-78AEC46F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altLang="ru-UA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UA" altLang="ru-U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altLang="ru-UA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перевірки</a:t>
            </a:r>
            <a:r>
              <a:rPr lang="ru-UA" altLang="ru-U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UA" altLang="ru-UA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антиплагіат</a:t>
            </a:r>
            <a:endParaRPr lang="ru-UA" sz="72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40C2D9-9A62-4807-AAA6-FE9F7B905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7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058ACC-81F2-4A7B-B686-54503DEA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Сервіси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перевірки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плагіат</a:t>
            </a:r>
            <a:endParaRPr lang="ru-UA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4C4D8-B901-4DA4-A793-BB1B8AFF3C25}"/>
              </a:ext>
            </a:extLst>
          </p:cNvPr>
          <p:cNvSpPr txBox="1"/>
          <p:nvPr/>
        </p:nvSpPr>
        <p:spPr>
          <a:xfrm>
            <a:off x="7858539" y="3736248"/>
            <a:ext cx="4187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https://www.plag.com.ua/</a:t>
            </a:r>
            <a:r>
              <a:rPr lang="uk-UA" sz="2800" dirty="0"/>
              <a:t> </a:t>
            </a:r>
            <a:endParaRPr lang="ru-UA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80F33F-37E6-4AEB-838B-5DCF0A9AA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62" y="1690688"/>
            <a:ext cx="3579547" cy="188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0944C-56F9-4FA2-8523-BF42994F55BA}"/>
              </a:ext>
            </a:extLst>
          </p:cNvPr>
          <p:cNvSpPr txBox="1"/>
          <p:nvPr/>
        </p:nvSpPr>
        <p:spPr>
          <a:xfrm>
            <a:off x="838200" y="1690688"/>
            <a:ext cx="66095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</a:t>
            </a:r>
            <a:r>
              <a:rPr lang="en-US" sz="3600" dirty="0"/>
              <a:t> — </a:t>
            </a:r>
            <a:r>
              <a:rPr lang="ru-RU" sz="3600" dirty="0" err="1"/>
              <a:t>провідна</a:t>
            </a:r>
            <a:r>
              <a:rPr lang="ru-RU" sz="3600" dirty="0"/>
              <a:t> онлайн-платформа для </a:t>
            </a:r>
            <a:r>
              <a:rPr lang="ru-RU" sz="3600" dirty="0" err="1"/>
              <a:t>виявлення</a:t>
            </a:r>
            <a:r>
              <a:rPr lang="ru-RU" sz="3600" dirty="0"/>
              <a:t> та </a:t>
            </a:r>
            <a:r>
              <a:rPr lang="ru-RU" sz="3600" dirty="0" err="1"/>
              <a:t>запобігання</a:t>
            </a:r>
            <a:r>
              <a:rPr lang="ru-RU" sz="3600" dirty="0"/>
              <a:t> </a:t>
            </a:r>
            <a:r>
              <a:rPr lang="ru-RU" sz="3600" dirty="0" err="1"/>
              <a:t>плагіату</a:t>
            </a:r>
            <a:r>
              <a:rPr lang="ru-RU" sz="3600" dirty="0"/>
              <a:t>, </a:t>
            </a: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автентичності</a:t>
            </a:r>
            <a:r>
              <a:rPr lang="ru-RU" sz="3600" dirty="0"/>
              <a:t> й </a:t>
            </a:r>
            <a:r>
              <a:rPr lang="ru-RU" sz="3600" dirty="0" err="1"/>
              <a:t>оригінальності</a:t>
            </a:r>
            <a:r>
              <a:rPr lang="ru-RU" sz="3600" dirty="0"/>
              <a:t> </a:t>
            </a:r>
            <a:r>
              <a:rPr lang="ru-RU" sz="3600" dirty="0" err="1"/>
              <a:t>письмової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CDBD2-3100-40DB-A88C-516383AEDE0F}"/>
              </a:ext>
            </a:extLst>
          </p:cNvPr>
          <p:cNvSpPr txBox="1"/>
          <p:nvPr/>
        </p:nvSpPr>
        <p:spPr>
          <a:xfrm>
            <a:off x="838200" y="5167312"/>
            <a:ext cx="112080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err="1"/>
              <a:t>видалення</a:t>
            </a:r>
            <a:r>
              <a:rPr lang="ru-RU" sz="2800" dirty="0"/>
              <a:t> </a:t>
            </a:r>
            <a:r>
              <a:rPr lang="ru-RU" sz="2800" dirty="0" err="1"/>
              <a:t>плагіату</a:t>
            </a:r>
            <a:endParaRPr lang="ru-RU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err="1"/>
              <a:t>перевірку</a:t>
            </a:r>
            <a:r>
              <a:rPr lang="ru-RU" sz="2800" dirty="0"/>
              <a:t> </a:t>
            </a:r>
            <a:r>
              <a:rPr lang="ru-RU" sz="2800" dirty="0" err="1"/>
              <a:t>граматики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27747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382F3-D719-4DA5-933B-6DDBD6E4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Сервіси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перевірки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плагіат</a:t>
            </a:r>
            <a:endParaRPr lang="ru-UA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9D316-0E48-45CC-9A71-9B2EA763836F}"/>
              </a:ext>
            </a:extLst>
          </p:cNvPr>
          <p:cNvSpPr txBox="1"/>
          <p:nvPr/>
        </p:nvSpPr>
        <p:spPr>
          <a:xfrm>
            <a:off x="506481" y="1690688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Unicheck</a:t>
            </a:r>
            <a:r>
              <a:rPr lang="en-US" sz="3200" dirty="0"/>
              <a:t> — </a:t>
            </a:r>
            <a:r>
              <a:rPr lang="ru-RU" sz="3200" dirty="0" err="1"/>
              <a:t>платний</a:t>
            </a:r>
            <a:r>
              <a:rPr lang="ru-RU" sz="3200" dirty="0"/>
              <a:t> онлайн-</a:t>
            </a:r>
            <a:r>
              <a:rPr lang="ru-RU" sz="3200" dirty="0" err="1"/>
              <a:t>сервіс</a:t>
            </a:r>
            <a:r>
              <a:rPr lang="ru-RU" sz="3200" dirty="0"/>
              <a:t> </a:t>
            </a:r>
            <a:r>
              <a:rPr lang="ru-RU" sz="3200" dirty="0" err="1"/>
              <a:t>пошуку</a:t>
            </a:r>
            <a:r>
              <a:rPr lang="ru-RU" sz="3200" dirty="0"/>
              <a:t> </a:t>
            </a:r>
            <a:r>
              <a:rPr lang="ru-RU" sz="3200" dirty="0" err="1"/>
              <a:t>плагіату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перевіряє</a:t>
            </a:r>
            <a:r>
              <a:rPr lang="ru-RU" sz="3200" dirty="0"/>
              <a:t> </a:t>
            </a:r>
            <a:r>
              <a:rPr lang="ru-RU" sz="3200" dirty="0" err="1"/>
              <a:t>текстові</a:t>
            </a:r>
            <a:r>
              <a:rPr lang="ru-RU" sz="3200" dirty="0"/>
              <a:t> </a:t>
            </a:r>
            <a:r>
              <a:rPr lang="ru-RU" sz="3200" dirty="0" err="1"/>
              <a:t>документи</a:t>
            </a:r>
            <a:r>
              <a:rPr lang="ru-RU" sz="3200" dirty="0"/>
              <a:t> на </a:t>
            </a:r>
            <a:r>
              <a:rPr lang="ru-RU" sz="3200" dirty="0" err="1"/>
              <a:t>наявність</a:t>
            </a:r>
            <a:r>
              <a:rPr lang="ru-RU" sz="3200" dirty="0"/>
              <a:t> </a:t>
            </a:r>
            <a:r>
              <a:rPr lang="ru-RU" sz="3200" dirty="0" err="1"/>
              <a:t>запозичених</a:t>
            </a:r>
            <a:r>
              <a:rPr lang="ru-RU" sz="3200" dirty="0"/>
              <a:t> </a:t>
            </a:r>
            <a:r>
              <a:rPr lang="ru-RU" sz="3200" dirty="0" err="1"/>
              <a:t>частин</a:t>
            </a:r>
            <a:r>
              <a:rPr lang="ru-RU" sz="3200" dirty="0"/>
              <a:t> тексту з </a:t>
            </a:r>
            <a:r>
              <a:rPr lang="ru-RU" sz="3200" dirty="0" err="1"/>
              <a:t>відкритих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 в </a:t>
            </a:r>
            <a:r>
              <a:rPr lang="ru-RU" sz="3200" dirty="0" err="1"/>
              <a:t>Інтернеті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внутрішньої</a:t>
            </a:r>
            <a:r>
              <a:rPr lang="ru-RU" sz="3200" dirty="0"/>
              <a:t> </a:t>
            </a:r>
            <a:r>
              <a:rPr lang="ru-RU" sz="3200" dirty="0" err="1"/>
              <a:t>бази</a:t>
            </a:r>
            <a:r>
              <a:rPr lang="ru-RU" sz="3200" dirty="0"/>
              <a:t> </a:t>
            </a:r>
            <a:r>
              <a:rPr lang="ru-RU" sz="3200" dirty="0" err="1"/>
              <a:t>документів</a:t>
            </a:r>
            <a:r>
              <a:rPr lang="ru-RU" sz="3200" dirty="0"/>
              <a:t> </a:t>
            </a:r>
            <a:r>
              <a:rPr lang="ru-RU" sz="3200" dirty="0" err="1"/>
              <a:t>користувача</a:t>
            </a:r>
            <a:r>
              <a:rPr lang="ru-RU" sz="3200" dirty="0"/>
              <a:t>. </a:t>
            </a:r>
            <a:endParaRPr lang="ru-UA" sz="3200" dirty="0"/>
          </a:p>
        </p:txBody>
      </p:sp>
      <p:pic>
        <p:nvPicPr>
          <p:cNvPr id="3074" name="Picture 2" descr="Перевіряємо роботи на плагіат за допомогою UNICHECK">
            <a:extLst>
              <a:ext uri="{FF2B5EF4-FFF2-40B4-BE49-F238E27FC236}">
                <a16:creationId xmlns:a16="http://schemas.microsoft.com/office/drawing/2014/main" id="{BAB96505-E1BE-4ADC-B0FF-F83BE716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42" y="1813173"/>
            <a:ext cx="4486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63700-AF19-42D6-ACEA-5C975531EB5E}"/>
              </a:ext>
            </a:extLst>
          </p:cNvPr>
          <p:cNvSpPr txBox="1"/>
          <p:nvPr/>
        </p:nvSpPr>
        <p:spPr>
          <a:xfrm>
            <a:off x="7341704" y="3182153"/>
            <a:ext cx="4486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>
                <a:hlinkClick r:id="rId3"/>
              </a:rPr>
              <a:t>https://unicheck.com/uk-ua</a:t>
            </a:r>
            <a:r>
              <a:rPr lang="uk-UA" sz="2800" dirty="0"/>
              <a:t> </a:t>
            </a:r>
            <a:endParaRPr lang="ru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A633F-5C4A-48E7-87FD-A140B8B75B22}"/>
              </a:ext>
            </a:extLst>
          </p:cNvPr>
          <p:cNvSpPr txBox="1"/>
          <p:nvPr/>
        </p:nvSpPr>
        <p:spPr>
          <a:xfrm>
            <a:off x="7073142" y="4672905"/>
            <a:ext cx="4612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Довіряють</a:t>
            </a:r>
            <a:r>
              <a:rPr lang="ru-RU" b="1" i="0" dirty="0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b="1" i="0" dirty="0" err="1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понад</a:t>
            </a:r>
            <a:r>
              <a:rPr lang="ru-RU" b="1" i="0" dirty="0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 1 100 </a:t>
            </a:r>
            <a:r>
              <a:rPr lang="ru-RU" b="1" i="0" dirty="0" err="1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університетів</a:t>
            </a:r>
            <a:r>
              <a:rPr lang="ru-RU" b="1" i="0" dirty="0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 у </a:t>
            </a:r>
            <a:r>
              <a:rPr lang="ru-RU" b="1" i="0" dirty="0" err="1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всьому</a:t>
            </a:r>
            <a:r>
              <a:rPr lang="ru-RU" b="1" i="0" dirty="0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1" i="0" dirty="0" err="1">
                <a:solidFill>
                  <a:srgbClr val="0E1333"/>
                </a:solidFill>
                <a:effectLst/>
                <a:latin typeface="Montserrat" panose="00000500000000000000" pitchFamily="2" charset="-52"/>
              </a:rPr>
              <a:t>світі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0A337-E16A-4F2A-87B5-39E08C299F8F}"/>
              </a:ext>
            </a:extLst>
          </p:cNvPr>
          <p:cNvSpPr txBox="1"/>
          <p:nvPr/>
        </p:nvSpPr>
        <p:spPr>
          <a:xfrm>
            <a:off x="506481" y="572468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hlinkClick r:id="rId4"/>
              </a:rPr>
              <a:t>Перевірка на плагіат </a:t>
            </a:r>
            <a:r>
              <a:rPr lang="uk-UA" sz="2400" dirty="0" err="1">
                <a:hlinkClick r:id="rId4"/>
              </a:rPr>
              <a:t>Бібіліотека</a:t>
            </a:r>
            <a:r>
              <a:rPr lang="uk-UA" sz="2400" dirty="0">
                <a:hlinkClick r:id="rId4"/>
              </a:rPr>
              <a:t> ЗНУ </a:t>
            </a:r>
            <a:r>
              <a:rPr lang="ru-UA" sz="2400" dirty="0">
                <a:hlinkClick r:id="rId4"/>
              </a:rPr>
              <a:t>https://library.znu.edu.ua/2365.ukr.html</a:t>
            </a:r>
            <a:r>
              <a:rPr lang="uk-UA" sz="2400" dirty="0"/>
              <a:t> </a:t>
            </a:r>
            <a:endParaRPr lang="ru-UA" sz="2400" dirty="0"/>
          </a:p>
        </p:txBody>
      </p:sp>
      <p:pic>
        <p:nvPicPr>
          <p:cNvPr id="3076" name="Picture 4" descr="Запорізький національний університет - ЗНУ | Zaporizhia | Facebook">
            <a:extLst>
              <a:ext uri="{FF2B5EF4-FFF2-40B4-BE49-F238E27FC236}">
                <a16:creationId xmlns:a16="http://schemas.microsoft.com/office/drawing/2014/main" id="{3FAB9A82-60FF-4D0E-B85D-ECFCAF65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66" y="5520507"/>
            <a:ext cx="1239350" cy="12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9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9C94E-2864-4270-804A-7A95FB5C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36966-BF0A-4F75-AAD5-0914D65B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98" y="1"/>
            <a:ext cx="9659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4BBEB-449F-75E3-9126-0E0C9DC9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0F484C-4F95-072B-FECB-B3C8A9E7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976502-D318-8F34-FFB5-1D7A0119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6" y="1066799"/>
            <a:ext cx="11597670" cy="4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0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ВСТАВЛЕННЯ В ТЕКСТОВИЙ ДОКУМЕНТ</a:t>
            </a:r>
            <a:br>
              <a:rPr lang="ru-RU" sz="2800" b="1" dirty="0"/>
            </a:br>
            <a:r>
              <a:rPr lang="ru-RU" sz="2800" b="1" dirty="0"/>
              <a:t>СПЕЦІАЛЬНИХ СИМВОЛІВ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57" y="2249487"/>
            <a:ext cx="5740426" cy="35417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У текстовому процесорі Word 2007 можна в документ вставляти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FF0000"/>
                </a:solidFill>
              </a:rPr>
              <a:t>символи, які відсутні на клавіатурі</a:t>
            </a:r>
            <a:r>
              <a:rPr lang="uk-UA" dirty="0"/>
              <a:t>, – літери інших алфавітів, математичні символи, умовні позначки та ін.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24161" r="30442" b="31936"/>
          <a:stretch/>
        </p:blipFill>
        <p:spPr bwMode="auto">
          <a:xfrm>
            <a:off x="6389782" y="2128615"/>
            <a:ext cx="5365215" cy="376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ВСТАВЛЕННЯ В ТЕКСТОВИЙ ДОКУМЕНТ</a:t>
            </a:r>
            <a:br>
              <a:rPr lang="ru-RU" b="1" dirty="0"/>
            </a:br>
            <a:r>
              <a:rPr lang="ru-RU" b="1" dirty="0"/>
              <a:t>СПЕЦІАЛЬНИХ СИМВОЛІВ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55" y="2710438"/>
            <a:ext cx="8730229" cy="31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83230" y="1852136"/>
            <a:ext cx="8708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Включення режиму відображення прихованих символів дає змогу бачити</a:t>
            </a:r>
          </a:p>
          <a:p>
            <a:pPr algn="ctr"/>
            <a:r>
              <a:rPr lang="uk-UA" dirty="0"/>
              <a:t>на екрані всі символи тексту і краще розуміти структуру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23321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ACA0F-F420-946D-DA47-0CEC5AA8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фрагментів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</a:t>
            </a:r>
            <a:endParaRPr lang="ru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1F249-8CDB-C5EB-BD43-64627D6E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280" y="1690688"/>
            <a:ext cx="3315163" cy="2972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BCC20-80F3-CFB7-24CD-0089B4952E6E}"/>
              </a:ext>
            </a:extLst>
          </p:cNvPr>
          <p:cNvSpPr txBox="1"/>
          <p:nvPr/>
        </p:nvSpPr>
        <p:spPr>
          <a:xfrm>
            <a:off x="344556" y="1690688"/>
            <a:ext cx="8030817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err="1"/>
              <a:t>Вибрати</a:t>
            </a:r>
            <a:r>
              <a:rPr lang="ru-RU" sz="2400" dirty="0"/>
              <a:t> кнопку </a:t>
            </a:r>
            <a:r>
              <a:rPr lang="ru-RU" sz="2400" b="1" dirty="0" err="1"/>
              <a:t>Пошук</a:t>
            </a:r>
            <a:r>
              <a:rPr lang="ru-RU" sz="2400" dirty="0"/>
              <a:t> у </a:t>
            </a:r>
            <a:r>
              <a:rPr lang="ru-RU" sz="2400" dirty="0" err="1"/>
              <a:t>групі</a:t>
            </a:r>
            <a:r>
              <a:rPr lang="ru-RU" sz="2400" dirty="0"/>
              <a:t> </a:t>
            </a:r>
            <a:r>
              <a:rPr lang="ru-RU" sz="2400" b="1" dirty="0" err="1"/>
              <a:t>Редагування</a:t>
            </a:r>
            <a:r>
              <a:rPr lang="ru-RU" sz="2400" dirty="0"/>
              <a:t> вкладки </a:t>
            </a:r>
            <a:r>
              <a:rPr lang="ru-RU" sz="2400" b="1" dirty="0" err="1"/>
              <a:t>Основне</a:t>
            </a:r>
            <a:r>
              <a:rPr lang="ru-RU" sz="2400" dirty="0"/>
              <a:t>, яка </a:t>
            </a:r>
            <a:r>
              <a:rPr lang="ru-RU" sz="2400" dirty="0" err="1"/>
              <a:t>відкриває</a:t>
            </a:r>
            <a:r>
              <a:rPr lang="ru-RU" sz="2400" dirty="0"/>
              <a:t> панель </a:t>
            </a:r>
            <a:r>
              <a:rPr lang="ru-RU" sz="2400" b="1" dirty="0" err="1"/>
              <a:t>Навігація</a:t>
            </a:r>
            <a:r>
              <a:rPr lang="ru-RU" sz="2400" dirty="0"/>
              <a:t> у </a:t>
            </a:r>
            <a:r>
              <a:rPr lang="ru-RU" sz="2400" dirty="0" err="1"/>
              <a:t>лівій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вікна</a:t>
            </a:r>
            <a:endParaRPr lang="ru-RU" sz="24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Увести в </a:t>
            </a:r>
            <a:r>
              <a:rPr lang="ru-RU" sz="2400" dirty="0" err="1"/>
              <a:t>текстове</a:t>
            </a:r>
            <a:r>
              <a:rPr lang="ru-RU" sz="2400" dirty="0"/>
              <a:t> поле </a:t>
            </a:r>
            <a:r>
              <a:rPr lang="ru-RU" sz="2400" b="1" dirty="0" err="1"/>
              <a:t>Пошук</a:t>
            </a:r>
            <a:r>
              <a:rPr lang="ru-RU" sz="2400" b="1" dirty="0"/>
              <a:t> в </a:t>
            </a:r>
            <a:r>
              <a:rPr lang="ru-RU" sz="2400" b="1" dirty="0" err="1"/>
              <a:t>документі</a:t>
            </a:r>
            <a:r>
              <a:rPr lang="ru-RU" sz="2400" b="1" dirty="0"/>
              <a:t> </a:t>
            </a:r>
            <a:r>
              <a:rPr lang="ru-RU" sz="2400" dirty="0"/>
              <a:t>фрагмент тексту,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в </a:t>
            </a:r>
            <a:r>
              <a:rPr lang="ru-RU" sz="2400" dirty="0" err="1"/>
              <a:t>документі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37732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D84FFEE-0E98-40D1-196A-A44FDC17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фрагменту тексту</a:t>
            </a:r>
            <a:endParaRPr lang="ru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E354A-3142-56FF-750B-50CDD7AB57F0}"/>
              </a:ext>
            </a:extLst>
          </p:cNvPr>
          <p:cNvSpPr txBox="1"/>
          <p:nvPr/>
        </p:nvSpPr>
        <p:spPr>
          <a:xfrm>
            <a:off x="410817" y="1368431"/>
            <a:ext cx="11370366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err="1"/>
              <a:t>Вибрати</a:t>
            </a:r>
            <a:r>
              <a:rPr lang="ru-RU" sz="2800" dirty="0"/>
              <a:t> в </a:t>
            </a:r>
            <a:r>
              <a:rPr lang="ru-RU" sz="2800" dirty="0" err="1"/>
              <a:t>групі</a:t>
            </a:r>
            <a:r>
              <a:rPr lang="ru-RU" sz="2800" dirty="0"/>
              <a:t> </a:t>
            </a:r>
            <a:r>
              <a:rPr lang="ru-RU" sz="2800" b="1" dirty="0" err="1"/>
              <a:t>Редагування</a:t>
            </a:r>
            <a:r>
              <a:rPr lang="ru-RU" sz="2800" dirty="0"/>
              <a:t> вкладки </a:t>
            </a:r>
            <a:r>
              <a:rPr lang="ru-RU" sz="2800" b="1" dirty="0" err="1"/>
              <a:t>Основне</a:t>
            </a:r>
            <a:r>
              <a:rPr lang="ru-RU" sz="2800" dirty="0"/>
              <a:t> кнопку </a:t>
            </a:r>
            <a:r>
              <a:rPr lang="ru-RU" sz="2800" b="1" dirty="0" err="1"/>
              <a:t>Замінити</a:t>
            </a:r>
            <a:r>
              <a:rPr lang="ru-RU" sz="2800" dirty="0"/>
              <a:t> 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/>
              <a:t>Увести в поле </a:t>
            </a:r>
            <a:r>
              <a:rPr lang="ru-RU" sz="2800" dirty="0" err="1"/>
              <a:t>Знайти</a:t>
            </a:r>
            <a:r>
              <a:rPr lang="ru-RU" sz="2800" dirty="0"/>
              <a:t> </a:t>
            </a:r>
            <a:r>
              <a:rPr lang="ru-RU" sz="2800" dirty="0" err="1"/>
              <a:t>потрібний</a:t>
            </a:r>
            <a:r>
              <a:rPr lang="ru-RU" sz="2800" dirty="0"/>
              <a:t> фрагмент тексту (</a:t>
            </a:r>
            <a:r>
              <a:rPr lang="ru-RU" sz="2800" dirty="0" err="1"/>
              <a:t>наприклад</a:t>
            </a:r>
            <a:r>
              <a:rPr lang="ru-RU" sz="2800" dirty="0"/>
              <a:t>, товар).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/>
              <a:t>Увести в поле </a:t>
            </a:r>
            <a:r>
              <a:rPr lang="ru-RU" sz="2800" dirty="0" err="1"/>
              <a:t>Замінити</a:t>
            </a:r>
            <a:r>
              <a:rPr lang="ru-RU" sz="2800" dirty="0"/>
              <a:t> на текст для </a:t>
            </a:r>
            <a:r>
              <a:rPr lang="ru-RU" sz="2800" dirty="0" err="1"/>
              <a:t>заміни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фрагмента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гроші</a:t>
            </a:r>
            <a:r>
              <a:rPr lang="ru-RU" sz="2800" dirty="0"/>
              <a:t>).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89689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5B55B-D699-A0EF-C6E0-01EC1DD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списків</a:t>
            </a:r>
            <a:endParaRPr lang="ru-UA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15FEC-847A-2E53-BAAE-FD9B847D87D6}"/>
              </a:ext>
            </a:extLst>
          </p:cNvPr>
          <p:cNvSpPr txBox="1"/>
          <p:nvPr/>
        </p:nvSpPr>
        <p:spPr>
          <a:xfrm>
            <a:off x="838200" y="1850294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Особливим</a:t>
            </a:r>
            <a:r>
              <a:rPr lang="ru-RU" sz="2800" dirty="0"/>
              <a:t> видом </a:t>
            </a:r>
            <a:r>
              <a:rPr lang="ru-RU" sz="2800" dirty="0" err="1"/>
              <a:t>форматування</a:t>
            </a:r>
            <a:r>
              <a:rPr lang="ru-RU" sz="2800" dirty="0"/>
              <a:t> </a:t>
            </a:r>
            <a:r>
              <a:rPr lang="ru-RU" sz="2800" dirty="0" err="1"/>
              <a:t>абзаців</a:t>
            </a:r>
            <a:r>
              <a:rPr lang="ru-RU" sz="2800" dirty="0"/>
              <a:t> текстового документа є </a:t>
            </a:r>
            <a:r>
              <a:rPr lang="ru-RU" sz="2800" dirty="0" err="1"/>
              <a:t>оформлення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списків</a:t>
            </a:r>
            <a:r>
              <a:rPr lang="ru-RU" sz="2800" dirty="0"/>
              <a:t>.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62C3E-912A-1B05-E57E-94241204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4616"/>
            <a:ext cx="10329046" cy="34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2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294D7-360D-896F-9F69-9857C301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списків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2FB7D-1080-E3C1-5B0D-3B8AB6AD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17" y="1690688"/>
            <a:ext cx="7412710" cy="29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2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641</Words>
  <Application>Microsoft Office PowerPoint</Application>
  <PresentationFormat>Широкий екран</PresentationFormat>
  <Paragraphs>65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Montserrat</vt:lpstr>
      <vt:lpstr>Тема Office</vt:lpstr>
      <vt:lpstr>Робота з текстами в текстовому процесорі.  Автоматизовані перекладачі.  Засоби перевірки на антиплагіат.</vt:lpstr>
      <vt:lpstr>Презентація PowerPoint</vt:lpstr>
      <vt:lpstr>Презентація PowerPoint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Автоматичний пошук і заміна фрагментів тексту</vt:lpstr>
      <vt:lpstr>Заміна фрагменту тексту</vt:lpstr>
      <vt:lpstr>Види списків</vt:lpstr>
      <vt:lpstr>Види списків</vt:lpstr>
      <vt:lpstr>РЕДАГУВАННЯ СПИСКІВ</vt:lpstr>
      <vt:lpstr>ФОРМАТУВАННЯ СПИСКІВ</vt:lpstr>
      <vt:lpstr>Презентація PowerPoint</vt:lpstr>
      <vt:lpstr>СТВОРЕННЯ КОЛОНОК У ТЕКСТОВОМУ ДОКУМЕНТІ</vt:lpstr>
      <vt:lpstr>СТВОРЕННЯ КОЛОНОК У ТЕКСТОВОМУ ДОКУМЕНТІ</vt:lpstr>
      <vt:lpstr>РЕДАГУВАННЯ ТА ФОРМАТУВАННЯ КОЛОНОК</vt:lpstr>
      <vt:lpstr>Створення розділів у текстовому документі</vt:lpstr>
      <vt:lpstr>Автоматизовані перекладачі</vt:lpstr>
      <vt:lpstr>Автоматизований переклад </vt:lpstr>
      <vt:lpstr>Програми автоматизованого перекладу текстів</vt:lpstr>
      <vt:lpstr>Програми автоматизованого перекладу текстів</vt:lpstr>
      <vt:lpstr>Засоби перевірки на антиплагіат</vt:lpstr>
      <vt:lpstr>Сервіси перевірки на плагіат</vt:lpstr>
      <vt:lpstr>Сервіси перевірки на плагіат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текстами в текстовому процесорі.  Автоматизовані перекладачі.  Засоби перевірки на антиплагіат.</dc:title>
  <dc:creator>sytni</dc:creator>
  <cp:lastModifiedBy>sytni</cp:lastModifiedBy>
  <cp:revision>7</cp:revision>
  <dcterms:created xsi:type="dcterms:W3CDTF">2023-09-13T08:28:55Z</dcterms:created>
  <dcterms:modified xsi:type="dcterms:W3CDTF">2023-09-13T09:58:31Z</dcterms:modified>
</cp:coreProperties>
</file>