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1" r:id="rId8"/>
    <p:sldId id="265" r:id="rId9"/>
    <p:sldId id="264"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34"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AEB21D8-FD94-430B-88B2-3EF1B8936098}" type="datetimeFigureOut">
              <a:rPr lang="ru-UA" smtClean="0"/>
              <a:t>05.09.2025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283536E-2E0A-46BB-99DF-0BCD6E53D006}" type="slidenum">
              <a:rPr lang="ru-UA" smtClean="0"/>
              <a:t>‹#›</a:t>
            </a:fld>
            <a:endParaRPr lang="ru-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EB21D8-FD94-430B-88B2-3EF1B8936098}" type="datetimeFigureOut">
              <a:rPr lang="ru-UA" smtClean="0"/>
              <a:t>05.09.2025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135852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EB21D8-FD94-430B-88B2-3EF1B8936098}" type="datetimeFigureOut">
              <a:rPr lang="ru-UA" smtClean="0"/>
              <a:t>05.09.2025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7073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EB21D8-FD94-430B-88B2-3EF1B8936098}" type="datetimeFigureOut">
              <a:rPr lang="ru-UA" smtClean="0"/>
              <a:t>05.09.2025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101021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AEB21D8-FD94-430B-88B2-3EF1B8936098}" type="datetimeFigureOut">
              <a:rPr lang="ru-UA" smtClean="0"/>
              <a:t>05.09.2025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7283536E-2E0A-46BB-99DF-0BCD6E53D006}" type="slidenum">
              <a:rPr lang="ru-UA" smtClean="0"/>
              <a:t>‹#›</a:t>
            </a:fld>
            <a:endParaRPr lang="ru-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37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EB21D8-FD94-430B-88B2-3EF1B8936098}" type="datetimeFigureOut">
              <a:rPr lang="ru-UA" smtClean="0"/>
              <a:t>05.09.2025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16292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AEB21D8-FD94-430B-88B2-3EF1B8936098}" type="datetimeFigureOut">
              <a:rPr lang="ru-UA" smtClean="0"/>
              <a:t>05.09.2025</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30615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AEB21D8-FD94-430B-88B2-3EF1B8936098}" type="datetimeFigureOut">
              <a:rPr lang="ru-UA" smtClean="0"/>
              <a:t>05.09.2025</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338426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EB21D8-FD94-430B-88B2-3EF1B8936098}" type="datetimeFigureOut">
              <a:rPr lang="ru-UA" smtClean="0"/>
              <a:t>05.09.2025</a:t>
            </a:fld>
            <a:endParaRPr lang="ru-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UA"/>
          </a:p>
        </p:txBody>
      </p:sp>
      <p:sp>
        <p:nvSpPr>
          <p:cNvPr id="9" name="Slide Number Placeholder 8"/>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75459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EB21D8-FD94-430B-88B2-3EF1B8936098}" type="datetimeFigureOut">
              <a:rPr lang="ru-UA" smtClean="0"/>
              <a:t>05.09.2025</a:t>
            </a:fld>
            <a:endParaRPr lang="ru-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83536E-2E0A-46BB-99DF-0BCD6E53D006}" type="slidenum">
              <a:rPr lang="ru-UA" smtClean="0"/>
              <a:t>‹#›</a:t>
            </a:fld>
            <a:endParaRPr lang="ru-UA"/>
          </a:p>
        </p:txBody>
      </p:sp>
    </p:spTree>
    <p:extLst>
      <p:ext uri="{BB962C8B-B14F-4D97-AF65-F5344CB8AC3E}">
        <p14:creationId xmlns:p14="http://schemas.microsoft.com/office/powerpoint/2010/main" val="269908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AEB21D8-FD94-430B-88B2-3EF1B8936098}" type="datetimeFigureOut">
              <a:rPr lang="ru-UA" smtClean="0"/>
              <a:t>05.09.2025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7283536E-2E0A-46BB-99DF-0BCD6E53D006}" type="slidenum">
              <a:rPr lang="ru-UA" smtClean="0"/>
              <a:t>‹#›</a:t>
            </a:fld>
            <a:endParaRPr lang="ru-UA"/>
          </a:p>
        </p:txBody>
      </p:sp>
    </p:spTree>
    <p:extLst>
      <p:ext uri="{BB962C8B-B14F-4D97-AF65-F5344CB8AC3E}">
        <p14:creationId xmlns:p14="http://schemas.microsoft.com/office/powerpoint/2010/main" val="201445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EB21D8-FD94-430B-88B2-3EF1B8936098}" type="datetimeFigureOut">
              <a:rPr lang="ru-UA" smtClean="0"/>
              <a:t>05.09.2025</a:t>
            </a:fld>
            <a:endParaRPr lang="ru-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283536E-2E0A-46BB-99DF-0BCD6E53D006}" type="slidenum">
              <a:rPr lang="ru-UA" smtClean="0"/>
              <a:t>‹#›</a:t>
            </a:fld>
            <a:endParaRPr lang="ru-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244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FFBEA8A-FDE5-4318-9511-5A3412E3F674}"/>
              </a:ext>
            </a:extLst>
          </p:cNvPr>
          <p:cNvPicPr>
            <a:picLocks noChangeAspect="1"/>
          </p:cNvPicPr>
          <p:nvPr/>
        </p:nvPicPr>
        <p:blipFill>
          <a:blip r:embed="rId2"/>
          <a:stretch>
            <a:fillRect/>
          </a:stretch>
        </p:blipFill>
        <p:spPr>
          <a:xfrm>
            <a:off x="0" y="1536584"/>
            <a:ext cx="4762500" cy="4762500"/>
          </a:xfrm>
          <a:prstGeom prst="rect">
            <a:avLst/>
          </a:prstGeom>
        </p:spPr>
      </p:pic>
      <p:sp>
        <p:nvSpPr>
          <p:cNvPr id="2" name="Заголовок 1">
            <a:extLst>
              <a:ext uri="{FF2B5EF4-FFF2-40B4-BE49-F238E27FC236}">
                <a16:creationId xmlns:a16="http://schemas.microsoft.com/office/drawing/2014/main" id="{B83393C7-4000-487F-B31F-62D9BABD9B87}"/>
              </a:ext>
            </a:extLst>
          </p:cNvPr>
          <p:cNvSpPr>
            <a:spLocks noGrp="1"/>
          </p:cNvSpPr>
          <p:nvPr>
            <p:ph type="ctrTitle"/>
          </p:nvPr>
        </p:nvSpPr>
        <p:spPr/>
        <p:txBody>
          <a:bodyPr/>
          <a:lstStyle/>
          <a:p>
            <a:r>
              <a:rPr lang="uk-UA" dirty="0"/>
              <a:t> </a:t>
            </a:r>
            <a:endParaRPr lang="ru-UA" dirty="0"/>
          </a:p>
        </p:txBody>
      </p:sp>
      <p:sp>
        <p:nvSpPr>
          <p:cNvPr id="3" name="Подзаголовок 2">
            <a:extLst>
              <a:ext uri="{FF2B5EF4-FFF2-40B4-BE49-F238E27FC236}">
                <a16:creationId xmlns:a16="http://schemas.microsoft.com/office/drawing/2014/main" id="{57DB1417-B3E5-4366-815A-B25617B793D5}"/>
              </a:ext>
            </a:extLst>
          </p:cNvPr>
          <p:cNvSpPr>
            <a:spLocks noGrp="1"/>
          </p:cNvSpPr>
          <p:nvPr>
            <p:ph type="subTitle" idx="1"/>
          </p:nvPr>
        </p:nvSpPr>
        <p:spPr>
          <a:xfrm>
            <a:off x="4109258" y="266006"/>
            <a:ext cx="6007023" cy="1143000"/>
          </a:xfrm>
        </p:spPr>
        <p:txBody>
          <a:bodyPr/>
          <a:lstStyle/>
          <a:p>
            <a:r>
              <a:rPr lang="uk-UA" dirty="0"/>
              <a:t>Оцінювання та програма курсу</a:t>
            </a:r>
          </a:p>
          <a:p>
            <a:r>
              <a:rPr lang="uk-UA" dirty="0"/>
              <a:t>(телеграм група)</a:t>
            </a:r>
            <a:endParaRPr lang="ru-UA" dirty="0"/>
          </a:p>
        </p:txBody>
      </p:sp>
      <p:pic>
        <p:nvPicPr>
          <p:cNvPr id="6" name="Рисунок 5">
            <a:extLst>
              <a:ext uri="{FF2B5EF4-FFF2-40B4-BE49-F238E27FC236}">
                <a16:creationId xmlns:a16="http://schemas.microsoft.com/office/drawing/2014/main" id="{017C79E4-55A2-4CC3-B7CE-02DF9EC972C5}"/>
              </a:ext>
            </a:extLst>
          </p:cNvPr>
          <p:cNvPicPr>
            <a:picLocks noChangeAspect="1"/>
          </p:cNvPicPr>
          <p:nvPr/>
        </p:nvPicPr>
        <p:blipFill>
          <a:blip r:embed="rId3"/>
          <a:stretch>
            <a:fillRect/>
          </a:stretch>
        </p:blipFill>
        <p:spPr>
          <a:xfrm>
            <a:off x="7702411" y="1186641"/>
            <a:ext cx="4049709" cy="5112443"/>
          </a:xfrm>
          <a:prstGeom prst="rect">
            <a:avLst/>
          </a:prstGeom>
        </p:spPr>
      </p:pic>
    </p:spTree>
    <p:extLst>
      <p:ext uri="{BB962C8B-B14F-4D97-AF65-F5344CB8AC3E}">
        <p14:creationId xmlns:p14="http://schemas.microsoft.com/office/powerpoint/2010/main" val="362834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B9EE1FB-EE48-4F0C-89B7-30932D4D7560}"/>
              </a:ext>
            </a:extLst>
          </p:cNvPr>
          <p:cNvPicPr>
            <a:picLocks noChangeAspect="1"/>
          </p:cNvPicPr>
          <p:nvPr/>
        </p:nvPicPr>
        <p:blipFill>
          <a:blip r:embed="rId2"/>
          <a:stretch>
            <a:fillRect/>
          </a:stretch>
        </p:blipFill>
        <p:spPr>
          <a:xfrm>
            <a:off x="0" y="0"/>
            <a:ext cx="5374488" cy="6370622"/>
          </a:xfrm>
          <a:prstGeom prst="rect">
            <a:avLst/>
          </a:prstGeom>
        </p:spPr>
      </p:pic>
      <p:pic>
        <p:nvPicPr>
          <p:cNvPr id="5" name="Рисунок 4">
            <a:extLst>
              <a:ext uri="{FF2B5EF4-FFF2-40B4-BE49-F238E27FC236}">
                <a16:creationId xmlns:a16="http://schemas.microsoft.com/office/drawing/2014/main" id="{27EE2A0E-D7CF-4AD4-8563-2E7F1CF91E92}"/>
              </a:ext>
            </a:extLst>
          </p:cNvPr>
          <p:cNvPicPr>
            <a:picLocks noChangeAspect="1"/>
          </p:cNvPicPr>
          <p:nvPr/>
        </p:nvPicPr>
        <p:blipFill>
          <a:blip r:embed="rId3"/>
          <a:stretch>
            <a:fillRect/>
          </a:stretch>
        </p:blipFill>
        <p:spPr>
          <a:xfrm>
            <a:off x="5374488" y="109785"/>
            <a:ext cx="4268276" cy="6260838"/>
          </a:xfrm>
          <a:prstGeom prst="rect">
            <a:avLst/>
          </a:prstGeom>
        </p:spPr>
      </p:pic>
    </p:spTree>
    <p:extLst>
      <p:ext uri="{BB962C8B-B14F-4D97-AF65-F5344CB8AC3E}">
        <p14:creationId xmlns:p14="http://schemas.microsoft.com/office/powerpoint/2010/main" val="359397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6B1D3BD-37E3-4FF1-B83A-D8C1349E1D91}"/>
              </a:ext>
            </a:extLst>
          </p:cNvPr>
          <p:cNvPicPr>
            <a:picLocks noChangeAspect="1"/>
          </p:cNvPicPr>
          <p:nvPr/>
        </p:nvPicPr>
        <p:blipFill>
          <a:blip r:embed="rId2"/>
          <a:stretch>
            <a:fillRect/>
          </a:stretch>
        </p:blipFill>
        <p:spPr>
          <a:xfrm>
            <a:off x="29188" y="73542"/>
            <a:ext cx="5175277" cy="6263142"/>
          </a:xfrm>
          <a:prstGeom prst="rect">
            <a:avLst/>
          </a:prstGeom>
        </p:spPr>
      </p:pic>
      <p:pic>
        <p:nvPicPr>
          <p:cNvPr id="5" name="Рисунок 4">
            <a:extLst>
              <a:ext uri="{FF2B5EF4-FFF2-40B4-BE49-F238E27FC236}">
                <a16:creationId xmlns:a16="http://schemas.microsoft.com/office/drawing/2014/main" id="{A7B79556-875E-4F9B-9EEC-1FB75563D1E9}"/>
              </a:ext>
            </a:extLst>
          </p:cNvPr>
          <p:cNvPicPr>
            <a:picLocks noChangeAspect="1"/>
          </p:cNvPicPr>
          <p:nvPr/>
        </p:nvPicPr>
        <p:blipFill>
          <a:blip r:embed="rId3"/>
          <a:stretch>
            <a:fillRect/>
          </a:stretch>
        </p:blipFill>
        <p:spPr>
          <a:xfrm>
            <a:off x="5204466" y="2160772"/>
            <a:ext cx="6824897" cy="4175912"/>
          </a:xfrm>
          <a:prstGeom prst="rect">
            <a:avLst/>
          </a:prstGeom>
        </p:spPr>
      </p:pic>
    </p:spTree>
    <p:extLst>
      <p:ext uri="{BB962C8B-B14F-4D97-AF65-F5344CB8AC3E}">
        <p14:creationId xmlns:p14="http://schemas.microsoft.com/office/powerpoint/2010/main" val="240120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43287E9-EDF7-49C7-978E-49A95F55E623}"/>
              </a:ext>
            </a:extLst>
          </p:cNvPr>
          <p:cNvPicPr>
            <a:picLocks noChangeAspect="1"/>
          </p:cNvPicPr>
          <p:nvPr/>
        </p:nvPicPr>
        <p:blipFill>
          <a:blip r:embed="rId4"/>
          <a:stretch>
            <a:fillRect/>
          </a:stretch>
        </p:blipFill>
        <p:spPr>
          <a:xfrm>
            <a:off x="0" y="0"/>
            <a:ext cx="5534797" cy="2953162"/>
          </a:xfrm>
          <a:prstGeom prst="rect">
            <a:avLst/>
          </a:prstGeom>
        </p:spPr>
      </p:pic>
      <p:pic>
        <p:nvPicPr>
          <p:cNvPr id="5" name="Рисунок 4">
            <a:extLst>
              <a:ext uri="{FF2B5EF4-FFF2-40B4-BE49-F238E27FC236}">
                <a16:creationId xmlns:a16="http://schemas.microsoft.com/office/drawing/2014/main" id="{885AF5E1-A20D-4EE3-BC5E-55DA99495C79}"/>
              </a:ext>
            </a:extLst>
          </p:cNvPr>
          <p:cNvPicPr>
            <a:picLocks noChangeAspect="1"/>
          </p:cNvPicPr>
          <p:nvPr/>
        </p:nvPicPr>
        <p:blipFill>
          <a:blip r:embed="rId5"/>
          <a:stretch>
            <a:fillRect/>
          </a:stretch>
        </p:blipFill>
        <p:spPr>
          <a:xfrm>
            <a:off x="5534798" y="1659792"/>
            <a:ext cx="6501636" cy="4619880"/>
          </a:xfrm>
          <a:prstGeom prst="rect">
            <a:avLst/>
          </a:prstGeom>
        </p:spPr>
      </p:pic>
      <p:pic>
        <p:nvPicPr>
          <p:cNvPr id="6" name="CP KINDERGARDEN TEACHER CD1 Track 03 ex6 &amp; 7 p5">
            <a:hlinkClick r:id="" action="ppaction://media"/>
            <a:extLst>
              <a:ext uri="{FF2B5EF4-FFF2-40B4-BE49-F238E27FC236}">
                <a16:creationId xmlns:a16="http://schemas.microsoft.com/office/drawing/2014/main" id="{CE03F92F-E8A6-47D7-9CF3-9BB22BF1AC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18369" y="3482369"/>
            <a:ext cx="487363" cy="487363"/>
          </a:xfrm>
          <a:prstGeom prst="rect">
            <a:avLst/>
          </a:prstGeom>
        </p:spPr>
      </p:pic>
    </p:spTree>
    <p:extLst>
      <p:ext uri="{BB962C8B-B14F-4D97-AF65-F5344CB8AC3E}">
        <p14:creationId xmlns:p14="http://schemas.microsoft.com/office/powerpoint/2010/main" val="36140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7B4761F-3305-40A0-A030-3B50F57154EB}"/>
              </a:ext>
            </a:extLst>
          </p:cNvPr>
          <p:cNvPicPr>
            <a:picLocks noChangeAspect="1"/>
          </p:cNvPicPr>
          <p:nvPr/>
        </p:nvPicPr>
        <p:blipFill>
          <a:blip r:embed="rId2"/>
          <a:stretch>
            <a:fillRect/>
          </a:stretch>
        </p:blipFill>
        <p:spPr>
          <a:xfrm>
            <a:off x="140984" y="1381"/>
            <a:ext cx="3956498" cy="6285118"/>
          </a:xfrm>
          <a:prstGeom prst="rect">
            <a:avLst/>
          </a:prstGeom>
        </p:spPr>
      </p:pic>
      <p:pic>
        <p:nvPicPr>
          <p:cNvPr id="4" name="Рисунок 3">
            <a:extLst>
              <a:ext uri="{FF2B5EF4-FFF2-40B4-BE49-F238E27FC236}">
                <a16:creationId xmlns:a16="http://schemas.microsoft.com/office/drawing/2014/main" id="{43AD81C6-B7E9-48AD-8F54-97597346AC8E}"/>
              </a:ext>
            </a:extLst>
          </p:cNvPr>
          <p:cNvPicPr>
            <a:picLocks noChangeAspect="1"/>
          </p:cNvPicPr>
          <p:nvPr/>
        </p:nvPicPr>
        <p:blipFill>
          <a:blip r:embed="rId3"/>
          <a:stretch>
            <a:fillRect/>
          </a:stretch>
        </p:blipFill>
        <p:spPr>
          <a:xfrm>
            <a:off x="4097482" y="1429788"/>
            <a:ext cx="8094518" cy="4856711"/>
          </a:xfrm>
          <a:prstGeom prst="rect">
            <a:avLst/>
          </a:prstGeom>
        </p:spPr>
      </p:pic>
    </p:spTree>
    <p:extLst>
      <p:ext uri="{BB962C8B-B14F-4D97-AF65-F5344CB8AC3E}">
        <p14:creationId xmlns:p14="http://schemas.microsoft.com/office/powerpoint/2010/main" val="29119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82EAA-E715-49B4-B330-38707E44486D}"/>
              </a:ext>
            </a:extLst>
          </p:cNvPr>
          <p:cNvSpPr txBox="1"/>
          <p:nvPr/>
        </p:nvSpPr>
        <p:spPr>
          <a:xfrm>
            <a:off x="133004" y="324197"/>
            <a:ext cx="7683037" cy="1815882"/>
          </a:xfrm>
          <a:prstGeom prst="rect">
            <a:avLst/>
          </a:prstGeom>
          <a:noFill/>
        </p:spPr>
        <p:txBody>
          <a:bodyPr wrap="square">
            <a:spAutoFit/>
          </a:bodyPr>
          <a:lstStyle/>
          <a:p>
            <a:r>
              <a:rPr lang="ru-RU" sz="2800" dirty="0"/>
              <a:t>Home </a:t>
            </a:r>
            <a:r>
              <a:rPr lang="ru-RU" sz="2800" dirty="0" err="1"/>
              <a:t>work</a:t>
            </a:r>
            <a:r>
              <a:rPr lang="ru-RU" sz="2800" dirty="0"/>
              <a:t>: </a:t>
            </a:r>
            <a:r>
              <a:rPr lang="ru-RU" sz="2800" dirty="0" err="1"/>
              <a:t>Ex</a:t>
            </a:r>
            <a:r>
              <a:rPr lang="ru-RU" sz="2800" dirty="0"/>
              <a:t> 9 p 5 </a:t>
            </a:r>
            <a:r>
              <a:rPr lang="ru-RU" sz="2800" dirty="0" err="1"/>
              <a:t>напишіть</a:t>
            </a:r>
            <a:r>
              <a:rPr lang="ru-RU" sz="2800" dirty="0"/>
              <a:t>, </a:t>
            </a:r>
            <a:r>
              <a:rPr lang="ru-RU" sz="2800" dirty="0" err="1"/>
              <a:t>що</a:t>
            </a:r>
            <a:r>
              <a:rPr lang="ru-RU" sz="2800" dirty="0"/>
              <a:t> </a:t>
            </a:r>
            <a:r>
              <a:rPr lang="ru-RU" sz="2800" dirty="0" err="1"/>
              <a:t>необхідно</a:t>
            </a:r>
            <a:r>
              <a:rPr lang="ru-RU" sz="2800" dirty="0"/>
              <a:t> </a:t>
            </a:r>
            <a:r>
              <a:rPr lang="ru-RU" sz="2800" dirty="0" err="1"/>
              <a:t>підготувати</a:t>
            </a:r>
            <a:r>
              <a:rPr lang="ru-RU" sz="2800" dirty="0"/>
              <a:t> перед початком нового </a:t>
            </a:r>
            <a:r>
              <a:rPr lang="ru-RU" sz="2800" dirty="0" err="1"/>
              <a:t>навчального</a:t>
            </a:r>
            <a:r>
              <a:rPr lang="ru-RU" sz="2800" dirty="0"/>
              <a:t> року </a:t>
            </a:r>
            <a:r>
              <a:rPr lang="ru-RU" sz="2800" dirty="0" err="1"/>
              <a:t>використовуючи</a:t>
            </a:r>
            <a:r>
              <a:rPr lang="ru-RU" sz="2800" dirty="0"/>
              <a:t> </a:t>
            </a:r>
            <a:r>
              <a:rPr lang="ru-RU" sz="2800" dirty="0" err="1"/>
              <a:t>бесіду</a:t>
            </a:r>
            <a:r>
              <a:rPr lang="ru-RU" sz="2800" dirty="0"/>
              <a:t> </a:t>
            </a:r>
            <a:r>
              <a:rPr lang="ru-RU" sz="2800" dirty="0" err="1"/>
              <a:t>вчителя</a:t>
            </a:r>
            <a:r>
              <a:rPr lang="ru-RU" sz="2800" dirty="0"/>
              <a:t> та </a:t>
            </a:r>
            <a:r>
              <a:rPr lang="ru-RU" sz="2800" dirty="0" err="1"/>
              <a:t>асистента</a:t>
            </a:r>
            <a:r>
              <a:rPr lang="ru-RU" sz="2800" dirty="0"/>
              <a:t>.</a:t>
            </a:r>
            <a:endParaRPr lang="ru-UA" sz="2800" dirty="0"/>
          </a:p>
        </p:txBody>
      </p:sp>
      <p:pic>
        <p:nvPicPr>
          <p:cNvPr id="5" name="Рисунок 4">
            <a:extLst>
              <a:ext uri="{FF2B5EF4-FFF2-40B4-BE49-F238E27FC236}">
                <a16:creationId xmlns:a16="http://schemas.microsoft.com/office/drawing/2014/main" id="{A34A5835-C2F7-40F7-B66F-11A36C68AEF7}"/>
              </a:ext>
            </a:extLst>
          </p:cNvPr>
          <p:cNvPicPr>
            <a:picLocks noChangeAspect="1"/>
          </p:cNvPicPr>
          <p:nvPr/>
        </p:nvPicPr>
        <p:blipFill>
          <a:blip r:embed="rId2"/>
          <a:stretch>
            <a:fillRect/>
          </a:stretch>
        </p:blipFill>
        <p:spPr>
          <a:xfrm>
            <a:off x="1986741" y="2065274"/>
            <a:ext cx="3180339" cy="4136519"/>
          </a:xfrm>
          <a:prstGeom prst="rect">
            <a:avLst/>
          </a:prstGeom>
        </p:spPr>
      </p:pic>
      <p:pic>
        <p:nvPicPr>
          <p:cNvPr id="6" name="Рисунок 5">
            <a:extLst>
              <a:ext uri="{FF2B5EF4-FFF2-40B4-BE49-F238E27FC236}">
                <a16:creationId xmlns:a16="http://schemas.microsoft.com/office/drawing/2014/main" id="{EE5CB6E9-0488-4E73-A9E3-7049D28A4B4A}"/>
              </a:ext>
            </a:extLst>
          </p:cNvPr>
          <p:cNvPicPr>
            <a:picLocks noChangeAspect="1"/>
          </p:cNvPicPr>
          <p:nvPr/>
        </p:nvPicPr>
        <p:blipFill>
          <a:blip r:embed="rId3"/>
          <a:stretch>
            <a:fillRect/>
          </a:stretch>
        </p:blipFill>
        <p:spPr>
          <a:xfrm>
            <a:off x="7148945" y="1411279"/>
            <a:ext cx="4910051" cy="4910051"/>
          </a:xfrm>
          <a:prstGeom prst="rect">
            <a:avLst/>
          </a:prstGeom>
        </p:spPr>
      </p:pic>
    </p:spTree>
    <p:extLst>
      <p:ext uri="{BB962C8B-B14F-4D97-AF65-F5344CB8AC3E}">
        <p14:creationId xmlns:p14="http://schemas.microsoft.com/office/powerpoint/2010/main" val="173063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EB9858-3E7F-4D07-9005-B81590D32508}"/>
              </a:ext>
            </a:extLst>
          </p:cNvPr>
          <p:cNvSpPr txBox="1"/>
          <p:nvPr/>
        </p:nvSpPr>
        <p:spPr>
          <a:xfrm>
            <a:off x="147551" y="510000"/>
            <a:ext cx="8389620" cy="5693866"/>
          </a:xfrm>
          <a:prstGeom prst="rect">
            <a:avLst/>
          </a:prstGeom>
          <a:noFill/>
        </p:spPr>
        <p:txBody>
          <a:bodyPr wrap="square">
            <a:spAutoFit/>
          </a:bodyPr>
          <a:lstStyle/>
          <a:p>
            <a:r>
              <a:rPr lang="en-US" sz="2800" dirty="0"/>
              <a:t>Hello everyone! Let`s meet! (group in telegram)</a:t>
            </a:r>
            <a:br>
              <a:rPr lang="en-US" sz="2800" dirty="0"/>
            </a:br>
            <a:br>
              <a:rPr lang="en-US" sz="2800" dirty="0"/>
            </a:br>
            <a:r>
              <a:rPr lang="en-US" sz="2800" dirty="0"/>
              <a:t>What`s your name?</a:t>
            </a:r>
            <a:br>
              <a:rPr lang="en-US" sz="2800" dirty="0"/>
            </a:br>
            <a:r>
              <a:rPr lang="en-US" sz="2800" dirty="0"/>
              <a:t>What`s your surname?</a:t>
            </a:r>
            <a:br>
              <a:rPr lang="en-US" sz="2800" dirty="0"/>
            </a:br>
            <a:r>
              <a:rPr lang="en-US" sz="2800" dirty="0"/>
              <a:t>How old are you?</a:t>
            </a:r>
            <a:br>
              <a:rPr lang="en-US" sz="2800" dirty="0"/>
            </a:br>
            <a:r>
              <a:rPr lang="en-US" sz="2800" dirty="0"/>
              <a:t>Where are you from?</a:t>
            </a:r>
            <a:br>
              <a:rPr lang="en-US" sz="2800" dirty="0"/>
            </a:br>
            <a:r>
              <a:rPr lang="en-US" sz="2800" dirty="0"/>
              <a:t>What nationality are you?</a:t>
            </a:r>
            <a:br>
              <a:rPr lang="en-US" sz="2800" dirty="0"/>
            </a:br>
            <a:r>
              <a:rPr lang="en-US" sz="2800" dirty="0"/>
              <a:t>Where do you live?</a:t>
            </a:r>
            <a:br>
              <a:rPr lang="en-US" sz="2800" dirty="0"/>
            </a:br>
            <a:r>
              <a:rPr lang="en-US" sz="2800" dirty="0"/>
              <a:t>Where do you study? Where are you going to study?</a:t>
            </a:r>
            <a:br>
              <a:rPr lang="en-US" sz="2800" dirty="0"/>
            </a:br>
            <a:r>
              <a:rPr lang="en-US" sz="2800" dirty="0"/>
              <a:t>What is your future job? Why do you choose it?</a:t>
            </a:r>
            <a:br>
              <a:rPr lang="en-US" sz="2800" dirty="0"/>
            </a:br>
            <a:r>
              <a:rPr lang="en-US" sz="2800" dirty="0"/>
              <a:t>Do you work? If yes, where?</a:t>
            </a:r>
            <a:br>
              <a:rPr lang="en-US" sz="2800" dirty="0"/>
            </a:br>
            <a:r>
              <a:rPr lang="en-US" sz="2800" dirty="0"/>
              <a:t>What do you like doing in your free time?</a:t>
            </a:r>
            <a:br>
              <a:rPr lang="en-US" sz="2800" dirty="0"/>
            </a:br>
            <a:endParaRPr lang="ru-UA" sz="2800" dirty="0"/>
          </a:p>
        </p:txBody>
      </p:sp>
      <p:pic>
        <p:nvPicPr>
          <p:cNvPr id="5" name="Рисунок 4">
            <a:extLst>
              <a:ext uri="{FF2B5EF4-FFF2-40B4-BE49-F238E27FC236}">
                <a16:creationId xmlns:a16="http://schemas.microsoft.com/office/drawing/2014/main" id="{7094F585-3BAF-4C23-9168-847A80AC4AD9}"/>
              </a:ext>
            </a:extLst>
          </p:cNvPr>
          <p:cNvPicPr>
            <a:picLocks noChangeAspect="1"/>
          </p:cNvPicPr>
          <p:nvPr/>
        </p:nvPicPr>
        <p:blipFill>
          <a:blip r:embed="rId2"/>
          <a:stretch>
            <a:fillRect/>
          </a:stretch>
        </p:blipFill>
        <p:spPr>
          <a:xfrm>
            <a:off x="5516728" y="1101701"/>
            <a:ext cx="5896798" cy="2410161"/>
          </a:xfrm>
          <a:prstGeom prst="rect">
            <a:avLst/>
          </a:prstGeom>
        </p:spPr>
      </p:pic>
    </p:spTree>
    <p:extLst>
      <p:ext uri="{BB962C8B-B14F-4D97-AF65-F5344CB8AC3E}">
        <p14:creationId xmlns:p14="http://schemas.microsoft.com/office/powerpoint/2010/main" val="46366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D02F4-2166-45EC-8DF5-F711A61166DD}"/>
              </a:ext>
            </a:extLst>
          </p:cNvPr>
          <p:cNvSpPr txBox="1"/>
          <p:nvPr/>
        </p:nvSpPr>
        <p:spPr>
          <a:xfrm>
            <a:off x="69272" y="63377"/>
            <a:ext cx="12189922" cy="461665"/>
          </a:xfrm>
          <a:prstGeom prst="rect">
            <a:avLst/>
          </a:prstGeom>
          <a:noFill/>
        </p:spPr>
        <p:txBody>
          <a:bodyPr wrap="square">
            <a:spAutoFit/>
          </a:bodyPr>
          <a:lstStyle/>
          <a:p>
            <a:r>
              <a:rPr lang="en-US" sz="2400" dirty="0">
                <a:solidFill>
                  <a:schemeClr val="accent2">
                    <a:lumMod val="75000"/>
                  </a:schemeClr>
                </a:solidFill>
              </a:rPr>
              <a:t>Dreaming of Teaching? Here’s How to Begin Your Journey as a Primary School Educator</a:t>
            </a:r>
            <a:endParaRPr lang="ru-UA" sz="2400" dirty="0">
              <a:solidFill>
                <a:schemeClr val="accent2">
                  <a:lumMod val="75000"/>
                </a:schemeClr>
              </a:solidFill>
            </a:endParaRPr>
          </a:p>
        </p:txBody>
      </p:sp>
      <p:sp>
        <p:nvSpPr>
          <p:cNvPr id="5" name="TextBox 4">
            <a:extLst>
              <a:ext uri="{FF2B5EF4-FFF2-40B4-BE49-F238E27FC236}">
                <a16:creationId xmlns:a16="http://schemas.microsoft.com/office/drawing/2014/main" id="{177A2CC6-A437-4963-A28A-0204CAE7E08F}"/>
              </a:ext>
            </a:extLst>
          </p:cNvPr>
          <p:cNvSpPr txBox="1"/>
          <p:nvPr/>
        </p:nvSpPr>
        <p:spPr>
          <a:xfrm>
            <a:off x="69272" y="976478"/>
            <a:ext cx="12053455" cy="5539978"/>
          </a:xfrm>
          <a:prstGeom prst="rect">
            <a:avLst/>
          </a:prstGeom>
          <a:noFill/>
        </p:spPr>
        <p:txBody>
          <a:bodyPr wrap="square">
            <a:spAutoFit/>
          </a:bodyPr>
          <a:lstStyle/>
          <a:p>
            <a:r>
              <a:rPr lang="en-US" sz="2400" dirty="0"/>
              <a:t>A career in education can be deeply rewarding and fulfilling, offering the opportunity to make a lasting impact on young learners. As a primary school teacher, you can help shape children’s minds during some of their most formative years, nurturing their academic and social development. This might be an ideal career path if you enjoy working with young children and have strong patience, communication, and leadership skills. In this article, we’ll explore the role of a primary school teacher and steps to help you start your journey in this profession.</a:t>
            </a:r>
          </a:p>
          <a:p>
            <a:endParaRPr lang="en-US" sz="2400" dirty="0"/>
          </a:p>
          <a:p>
            <a:r>
              <a:rPr lang="en-US" sz="2400" dirty="0"/>
              <a:t>What is a Primary School Teacher?</a:t>
            </a:r>
          </a:p>
          <a:p>
            <a:r>
              <a:rPr lang="en-US" sz="2400" dirty="0"/>
              <a:t>A primary school teacher is an educator </a:t>
            </a:r>
            <a:r>
              <a:rPr lang="en-US" sz="2400" dirty="0" err="1"/>
              <a:t>specialising</a:t>
            </a:r>
            <a:r>
              <a:rPr lang="en-US" sz="2400" dirty="0"/>
              <a:t> in teaching children in early education, typically ranging from ages 4 to 11. Primary teachers often work in various settings, including private and public primary schools and some early childhood education </a:t>
            </a:r>
            <a:r>
              <a:rPr lang="en-US" sz="2400" dirty="0" err="1"/>
              <a:t>centres</a:t>
            </a:r>
            <a:r>
              <a:rPr lang="en-US" sz="2400" dirty="0"/>
              <a:t>. Primary school education generally covers foundational subjects and essential skills, setting up students for secondary schooling. The demand for qualified primary school teachers remains high, creating a wide range of career opportunities in this field.</a:t>
            </a:r>
          </a:p>
          <a:p>
            <a:endParaRPr lang="en-US" dirty="0"/>
          </a:p>
        </p:txBody>
      </p:sp>
    </p:spTree>
    <p:extLst>
      <p:ext uri="{BB962C8B-B14F-4D97-AF65-F5344CB8AC3E}">
        <p14:creationId xmlns:p14="http://schemas.microsoft.com/office/powerpoint/2010/main" val="52159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C4DF1F-918F-4D20-8F76-9EE1590E46B1}"/>
              </a:ext>
            </a:extLst>
          </p:cNvPr>
          <p:cNvSpPr txBox="1"/>
          <p:nvPr/>
        </p:nvSpPr>
        <p:spPr>
          <a:xfrm>
            <a:off x="133004" y="166359"/>
            <a:ext cx="11513126" cy="2308324"/>
          </a:xfrm>
          <a:prstGeom prst="rect">
            <a:avLst/>
          </a:prstGeom>
          <a:noFill/>
        </p:spPr>
        <p:txBody>
          <a:bodyPr wrap="square">
            <a:spAutoFit/>
          </a:bodyPr>
          <a:lstStyle/>
          <a:p>
            <a:r>
              <a:rPr lang="en-US" dirty="0">
                <a:solidFill>
                  <a:schemeClr val="accent2">
                    <a:lumMod val="75000"/>
                  </a:schemeClr>
                </a:solidFill>
              </a:rPr>
              <a:t>What Does a Primary School Teacher Do?</a:t>
            </a:r>
          </a:p>
          <a:p>
            <a:endParaRPr lang="en-US" dirty="0"/>
          </a:p>
          <a:p>
            <a:r>
              <a:rPr lang="en-US" dirty="0"/>
              <a:t>Primary school teachers play a vital role in guiding young students through foundational subjects like math, reading, science, and social studies. They often create structured lesson plans and </a:t>
            </a:r>
            <a:r>
              <a:rPr lang="en-US" dirty="0" err="1"/>
              <a:t>organise</a:t>
            </a:r>
            <a:r>
              <a:rPr lang="en-US" dirty="0"/>
              <a:t> activities that keep students engaged and make learning enjoyable. Teachers also play a critical role in assessing students’ progress, communicating with parents, and collaborating with other educators to support each child’s development. To teach effectively, primary teachers may use various creative tools, such as music, storytelling, and hands-on activities that resonate with young learners and help them grasp new concepts.</a:t>
            </a:r>
          </a:p>
        </p:txBody>
      </p:sp>
      <p:sp>
        <p:nvSpPr>
          <p:cNvPr id="5" name="TextBox 4">
            <a:extLst>
              <a:ext uri="{FF2B5EF4-FFF2-40B4-BE49-F238E27FC236}">
                <a16:creationId xmlns:a16="http://schemas.microsoft.com/office/drawing/2014/main" id="{E0D069D5-FC8A-4C0C-8CEA-D5008B413335}"/>
              </a:ext>
            </a:extLst>
          </p:cNvPr>
          <p:cNvSpPr txBox="1"/>
          <p:nvPr/>
        </p:nvSpPr>
        <p:spPr>
          <a:xfrm>
            <a:off x="33251" y="2729773"/>
            <a:ext cx="12125497" cy="3416320"/>
          </a:xfrm>
          <a:prstGeom prst="rect">
            <a:avLst/>
          </a:prstGeom>
          <a:noFill/>
        </p:spPr>
        <p:txBody>
          <a:bodyPr wrap="square">
            <a:spAutoFit/>
          </a:bodyPr>
          <a:lstStyle/>
          <a:p>
            <a:r>
              <a:rPr lang="en-US" dirty="0">
                <a:solidFill>
                  <a:schemeClr val="accent2">
                    <a:lumMod val="75000"/>
                  </a:schemeClr>
                </a:solidFill>
              </a:rPr>
              <a:t>Essential Skills for a Primary School Teacher</a:t>
            </a:r>
          </a:p>
          <a:p>
            <a:r>
              <a:rPr lang="en-US" dirty="0">
                <a:solidFill>
                  <a:schemeClr val="accent2">
                    <a:lumMod val="75000"/>
                  </a:schemeClr>
                </a:solidFill>
              </a:rPr>
              <a:t>Primary school teachers need a range of skills to be successful in their roles:</a:t>
            </a:r>
          </a:p>
          <a:p>
            <a:endParaRPr lang="en-US" dirty="0"/>
          </a:p>
          <a:p>
            <a:r>
              <a:rPr lang="en-US" dirty="0"/>
              <a:t>Patience: Working with young children requires a high degree of patience to handle diverse </a:t>
            </a:r>
            <a:r>
              <a:rPr lang="en-US" dirty="0" err="1"/>
              <a:t>behaviours</a:t>
            </a:r>
            <a:r>
              <a:rPr lang="en-US" dirty="0"/>
              <a:t> and learning paces.</a:t>
            </a:r>
          </a:p>
          <a:p>
            <a:r>
              <a:rPr lang="en-US" dirty="0"/>
              <a:t>Leadership: Teachers act as role models, guiding students through academics, social interactions, and classroom routines.</a:t>
            </a:r>
          </a:p>
          <a:p>
            <a:r>
              <a:rPr lang="en-US" dirty="0"/>
              <a:t>Creativity: The ability to design engaging lessons and adapt them to different learning styles is crucial.</a:t>
            </a:r>
          </a:p>
          <a:p>
            <a:r>
              <a:rPr lang="en-US" dirty="0"/>
              <a:t>Communication: Strong communication skills help teachers explain concepts clearly and work effectively with students, parents, and colleagues.</a:t>
            </a:r>
          </a:p>
          <a:p>
            <a:r>
              <a:rPr lang="en-US" dirty="0" err="1"/>
              <a:t>Organisation</a:t>
            </a:r>
            <a:r>
              <a:rPr lang="en-US" dirty="0"/>
              <a:t>: Teachers must often plan their day meticulously, from lessons to extracurricular activities, ensuring every minute counts.</a:t>
            </a:r>
          </a:p>
          <a:p>
            <a:r>
              <a:rPr lang="en-US" dirty="0"/>
              <a:t>Problem-solving: Addressing individual learning needs and adapting to unforeseen classroom dynamics require a flexible and solution-oriented approach.</a:t>
            </a:r>
            <a:endParaRPr lang="ru-UA" dirty="0"/>
          </a:p>
        </p:txBody>
      </p:sp>
    </p:spTree>
    <p:extLst>
      <p:ext uri="{BB962C8B-B14F-4D97-AF65-F5344CB8AC3E}">
        <p14:creationId xmlns:p14="http://schemas.microsoft.com/office/powerpoint/2010/main" val="347244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1D5436-FAF0-4DEC-9775-E54BE5E9A736}"/>
              </a:ext>
            </a:extLst>
          </p:cNvPr>
          <p:cNvSpPr>
            <a:spLocks noGrp="1"/>
          </p:cNvSpPr>
          <p:nvPr>
            <p:ph type="title"/>
          </p:nvPr>
        </p:nvSpPr>
        <p:spPr>
          <a:xfrm>
            <a:off x="1097280" y="286603"/>
            <a:ext cx="10058400" cy="3612066"/>
          </a:xfrm>
        </p:spPr>
        <p:txBody>
          <a:bodyPr>
            <a:normAutofit fontScale="90000"/>
          </a:bodyPr>
          <a:lstStyle/>
          <a:p>
            <a:pPr>
              <a:lnSpc>
                <a:spcPct val="150000"/>
              </a:lnSpc>
            </a:pPr>
            <a:r>
              <a:rPr lang="en-US" dirty="0"/>
              <a:t>Topic:</a:t>
            </a:r>
            <a:br>
              <a:rPr lang="en-US" dirty="0"/>
            </a:br>
            <a:r>
              <a:rPr lang="en-US" b="1" i="1" dirty="0">
                <a:solidFill>
                  <a:schemeClr val="accent1">
                    <a:lumMod val="75000"/>
                  </a:schemeClr>
                </a:solidFill>
              </a:rPr>
              <a:t>Classroom objects</a:t>
            </a:r>
            <a:br>
              <a:rPr lang="en-US" b="1" i="1" dirty="0">
                <a:solidFill>
                  <a:schemeClr val="accent1">
                    <a:lumMod val="75000"/>
                  </a:schemeClr>
                </a:solidFill>
              </a:rPr>
            </a:br>
            <a:r>
              <a:rPr lang="en-US" b="1" i="1" dirty="0">
                <a:solidFill>
                  <a:schemeClr val="accent1">
                    <a:lumMod val="75000"/>
                  </a:schemeClr>
                </a:solidFill>
              </a:rPr>
              <a:t>Aims: </a:t>
            </a:r>
            <a:r>
              <a:rPr lang="en-US" dirty="0">
                <a:solidFill>
                  <a:schemeClr val="tx1"/>
                </a:solidFill>
              </a:rPr>
              <a:t>to find out the classroom staff and discuss its usage and benefits</a:t>
            </a:r>
            <a:endParaRPr lang="ru-UA" b="1" i="1" dirty="0">
              <a:solidFill>
                <a:schemeClr val="accent1">
                  <a:lumMod val="75000"/>
                </a:schemeClr>
              </a:solidFill>
            </a:endParaRPr>
          </a:p>
        </p:txBody>
      </p:sp>
    </p:spTree>
    <p:extLst>
      <p:ext uri="{BB962C8B-B14F-4D97-AF65-F5344CB8AC3E}">
        <p14:creationId xmlns:p14="http://schemas.microsoft.com/office/powerpoint/2010/main" val="389017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92E8D4B-423F-47DE-AE78-92C7C6E76A66}"/>
              </a:ext>
            </a:extLst>
          </p:cNvPr>
          <p:cNvPicPr>
            <a:picLocks noChangeAspect="1"/>
          </p:cNvPicPr>
          <p:nvPr/>
        </p:nvPicPr>
        <p:blipFill>
          <a:blip r:embed="rId2"/>
          <a:stretch>
            <a:fillRect/>
          </a:stretch>
        </p:blipFill>
        <p:spPr>
          <a:xfrm>
            <a:off x="3035320" y="118600"/>
            <a:ext cx="5506218" cy="6620799"/>
          </a:xfrm>
          <a:prstGeom prst="rect">
            <a:avLst/>
          </a:prstGeom>
        </p:spPr>
      </p:pic>
    </p:spTree>
    <p:extLst>
      <p:ext uri="{BB962C8B-B14F-4D97-AF65-F5344CB8AC3E}">
        <p14:creationId xmlns:p14="http://schemas.microsoft.com/office/powerpoint/2010/main" val="111956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B30B6F9-F770-4CEC-855B-B9921E89C63A}"/>
              </a:ext>
            </a:extLst>
          </p:cNvPr>
          <p:cNvPicPr>
            <a:picLocks noChangeAspect="1"/>
          </p:cNvPicPr>
          <p:nvPr/>
        </p:nvPicPr>
        <p:blipFill>
          <a:blip r:embed="rId2"/>
          <a:stretch>
            <a:fillRect/>
          </a:stretch>
        </p:blipFill>
        <p:spPr>
          <a:xfrm>
            <a:off x="908117" y="0"/>
            <a:ext cx="7961563" cy="4164676"/>
          </a:xfrm>
          <a:prstGeom prst="rect">
            <a:avLst/>
          </a:prstGeom>
        </p:spPr>
      </p:pic>
      <p:sp>
        <p:nvSpPr>
          <p:cNvPr id="5" name="TextBox 4">
            <a:extLst>
              <a:ext uri="{FF2B5EF4-FFF2-40B4-BE49-F238E27FC236}">
                <a16:creationId xmlns:a16="http://schemas.microsoft.com/office/drawing/2014/main" id="{6CE50EB7-A377-4C9B-A712-3490941F199E}"/>
              </a:ext>
            </a:extLst>
          </p:cNvPr>
          <p:cNvSpPr txBox="1"/>
          <p:nvPr/>
        </p:nvSpPr>
        <p:spPr>
          <a:xfrm>
            <a:off x="0" y="4652140"/>
            <a:ext cx="11571316" cy="1569660"/>
          </a:xfrm>
          <a:prstGeom prst="rect">
            <a:avLst/>
          </a:prstGeom>
          <a:noFill/>
        </p:spPr>
        <p:txBody>
          <a:bodyPr wrap="square">
            <a:spAutoFit/>
          </a:bodyPr>
          <a:lstStyle/>
          <a:p>
            <a:r>
              <a:rPr lang="en-US" sz="2400" b="1" dirty="0"/>
              <a:t>A typical classroom includes desks, chairs, white boards or greenboards for writing on and usually a computer stand as well. The teacher's table with chair is also present in addition to cupboard space that can be used by teachers when they need additional storage room next to their desk area.</a:t>
            </a:r>
            <a:endParaRPr lang="ru-UA" sz="2400" b="1" dirty="0"/>
          </a:p>
        </p:txBody>
      </p:sp>
    </p:spTree>
    <p:extLst>
      <p:ext uri="{BB962C8B-B14F-4D97-AF65-F5344CB8AC3E}">
        <p14:creationId xmlns:p14="http://schemas.microsoft.com/office/powerpoint/2010/main" val="9435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EA9BA46-434F-41C5-A5A0-EA27352CB3EF}"/>
              </a:ext>
            </a:extLst>
          </p:cNvPr>
          <p:cNvPicPr>
            <a:picLocks noChangeAspect="1"/>
          </p:cNvPicPr>
          <p:nvPr/>
        </p:nvPicPr>
        <p:blipFill>
          <a:blip r:embed="rId2"/>
          <a:stretch>
            <a:fillRect/>
          </a:stretch>
        </p:blipFill>
        <p:spPr>
          <a:xfrm>
            <a:off x="484911" y="354418"/>
            <a:ext cx="9149540" cy="4574770"/>
          </a:xfrm>
          <a:prstGeom prst="rect">
            <a:avLst/>
          </a:prstGeom>
        </p:spPr>
      </p:pic>
    </p:spTree>
    <p:extLst>
      <p:ext uri="{BB962C8B-B14F-4D97-AF65-F5344CB8AC3E}">
        <p14:creationId xmlns:p14="http://schemas.microsoft.com/office/powerpoint/2010/main" val="91908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04BA82-2A45-4762-AEC5-8A649451D36A}"/>
              </a:ext>
            </a:extLst>
          </p:cNvPr>
          <p:cNvSpPr txBox="1"/>
          <p:nvPr/>
        </p:nvSpPr>
        <p:spPr>
          <a:xfrm>
            <a:off x="216131" y="4569151"/>
            <a:ext cx="11612880" cy="1200329"/>
          </a:xfrm>
          <a:prstGeom prst="rect">
            <a:avLst/>
          </a:prstGeom>
          <a:noFill/>
        </p:spPr>
        <p:txBody>
          <a:bodyPr wrap="square">
            <a:spAutoFit/>
          </a:bodyPr>
          <a:lstStyle/>
          <a:p>
            <a:r>
              <a:rPr lang="en-US" dirty="0"/>
              <a:t>Classroom furniture includes student desks and chairs, teacher desks, whiteboards or pinboards, and various storage solutions like bookshelves, cupboards, and lockers. The type of furniture is chosen based on the age of the students, the learning activities (individual work, group collaboration, or whole-class instruction), and the need to create a comfortable, organized, and engaging environment that supports learning and concentration. </a:t>
            </a:r>
            <a:endParaRPr lang="ru-UA" dirty="0"/>
          </a:p>
        </p:txBody>
      </p:sp>
      <p:pic>
        <p:nvPicPr>
          <p:cNvPr id="4" name="Рисунок 3">
            <a:extLst>
              <a:ext uri="{FF2B5EF4-FFF2-40B4-BE49-F238E27FC236}">
                <a16:creationId xmlns:a16="http://schemas.microsoft.com/office/drawing/2014/main" id="{F81208CC-8DEC-4F5F-B749-504BCD364AE8}"/>
              </a:ext>
            </a:extLst>
          </p:cNvPr>
          <p:cNvPicPr>
            <a:picLocks noChangeAspect="1"/>
          </p:cNvPicPr>
          <p:nvPr/>
        </p:nvPicPr>
        <p:blipFill>
          <a:blip r:embed="rId2"/>
          <a:stretch>
            <a:fillRect/>
          </a:stretch>
        </p:blipFill>
        <p:spPr>
          <a:xfrm>
            <a:off x="6896100" y="60498"/>
            <a:ext cx="5295900" cy="3530600"/>
          </a:xfrm>
          <a:prstGeom prst="rect">
            <a:avLst/>
          </a:prstGeom>
        </p:spPr>
      </p:pic>
      <p:pic>
        <p:nvPicPr>
          <p:cNvPr id="5" name="Рисунок 4">
            <a:extLst>
              <a:ext uri="{FF2B5EF4-FFF2-40B4-BE49-F238E27FC236}">
                <a16:creationId xmlns:a16="http://schemas.microsoft.com/office/drawing/2014/main" id="{F8812882-D673-425B-90BD-114F5A8E853F}"/>
              </a:ext>
            </a:extLst>
          </p:cNvPr>
          <p:cNvPicPr>
            <a:picLocks noChangeAspect="1"/>
          </p:cNvPicPr>
          <p:nvPr/>
        </p:nvPicPr>
        <p:blipFill>
          <a:blip r:embed="rId3"/>
          <a:stretch>
            <a:fillRect/>
          </a:stretch>
        </p:blipFill>
        <p:spPr>
          <a:xfrm>
            <a:off x="550198" y="82054"/>
            <a:ext cx="4686820" cy="3509044"/>
          </a:xfrm>
          <a:prstGeom prst="rect">
            <a:avLst/>
          </a:prstGeom>
        </p:spPr>
      </p:pic>
    </p:spTree>
    <p:extLst>
      <p:ext uri="{BB962C8B-B14F-4D97-AF65-F5344CB8AC3E}">
        <p14:creationId xmlns:p14="http://schemas.microsoft.com/office/powerpoint/2010/main" val="445992289"/>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246</TotalTime>
  <Words>737</Words>
  <Application>Microsoft Office PowerPoint</Application>
  <PresentationFormat>Широкоэкранный</PresentationFormat>
  <Paragraphs>25</Paragraphs>
  <Slides>14</Slides>
  <Notes>0</Notes>
  <HiddenSlides>0</HiddenSlides>
  <MMClips>1</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Calibri</vt:lpstr>
      <vt:lpstr>Calibri Light</vt:lpstr>
      <vt:lpstr>Ретро</vt:lpstr>
      <vt:lpstr> </vt:lpstr>
      <vt:lpstr>Презентация PowerPoint</vt:lpstr>
      <vt:lpstr>Презентация PowerPoint</vt:lpstr>
      <vt:lpstr>Презентация PowerPoint</vt:lpstr>
      <vt:lpstr>Topic: Classroom objects Aims: to find out the classroom staff and discuss its usage and benefits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Пасько</dc:creator>
  <cp:lastModifiedBy>Юлия Пасько</cp:lastModifiedBy>
  <cp:revision>10</cp:revision>
  <dcterms:created xsi:type="dcterms:W3CDTF">2025-09-04T12:54:07Z</dcterms:created>
  <dcterms:modified xsi:type="dcterms:W3CDTF">2025-09-05T09:46:12Z</dcterms:modified>
</cp:coreProperties>
</file>