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64" r:id="rId2"/>
    <p:sldId id="256" r:id="rId3"/>
    <p:sldId id="257" r:id="rId4"/>
    <p:sldId id="259" r:id="rId5"/>
    <p:sldId id="258" r:id="rId6"/>
    <p:sldId id="260" r:id="rId7"/>
    <p:sldId id="261" r:id="rId8"/>
    <p:sldId id="263" r:id="rId9"/>
    <p:sldId id="265" r:id="rId10"/>
    <p:sldId id="266" r:id="rId11"/>
    <p:sldId id="262"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96" d="100"/>
          <a:sy n="96" d="100"/>
        </p:scale>
        <p:origin x="86" y="38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ru-RU"/>
              <a:t>Образец заголовка</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10/24/2025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10/24/2025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10/24/2025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10/24/2025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ru-RU"/>
              <a:t>Образец заголовка</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7" name="Date Placeholder 6"/>
          <p:cNvSpPr>
            <a:spLocks noGrp="1"/>
          </p:cNvSpPr>
          <p:nvPr>
            <p:ph type="dt" sz="half" idx="10"/>
          </p:nvPr>
        </p:nvSpPr>
        <p:spPr/>
        <p:txBody>
          <a:bodyPr/>
          <a:lstStyle/>
          <a:p>
            <a:fld id="{1160EA64-D806-43AC-9DF2-F8C432F32B4C}" type="datetimeFigureOut">
              <a:rPr lang="en-US" dirty="0"/>
              <a:t>10/24/2025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10/24/2025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583436" y="3143250"/>
            <a:ext cx="4270248" cy="259677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7" name="Date Placeholder 6"/>
          <p:cNvSpPr>
            <a:spLocks noGrp="1"/>
          </p:cNvSpPr>
          <p:nvPr>
            <p:ph type="dt" sz="half" idx="10"/>
          </p:nvPr>
        </p:nvSpPr>
        <p:spPr/>
        <p:txBody>
          <a:bodyPr/>
          <a:lstStyle/>
          <a:p>
            <a:fld id="{4F7D4976-E339-4826-83B7-FBD03F55ECF8}" type="datetimeFigureOut">
              <a:rPr lang="en-US" dirty="0"/>
              <a:t>10/24/2025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ru-RU"/>
              <a:t>Образец заголовка</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10/24/2025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10/24/2025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ru-RU"/>
              <a:t>Образец заголовка</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160EA64-D806-43AC-9DF2-F8C432F32B4C}" type="datetimeFigureOut">
              <a:rPr lang="en-US" dirty="0"/>
              <a:t>10/24/2025</a:t>
            </a:fld>
            <a:endParaRPr lang="en-US" dirty="0"/>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1160EA64-D806-43AC-9DF2-F8C432F32B4C}" type="datetimeFigureOut">
              <a:rPr lang="en-US" dirty="0"/>
              <a:pPr/>
              <a:t>10/24/2025</a:t>
            </a:fld>
            <a:endParaRPr lang="en-US" dirty="0"/>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10/24/2025</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7--8asB4J8w"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6CFB536-9126-4358-8596-14497647AC54}"/>
              </a:ext>
            </a:extLst>
          </p:cNvPr>
          <p:cNvPicPr>
            <a:picLocks noChangeAspect="1"/>
          </p:cNvPicPr>
          <p:nvPr/>
        </p:nvPicPr>
        <p:blipFill>
          <a:blip r:embed="rId2"/>
          <a:stretch>
            <a:fillRect/>
          </a:stretch>
        </p:blipFill>
        <p:spPr>
          <a:xfrm>
            <a:off x="256582" y="1877274"/>
            <a:ext cx="4877223" cy="4950381"/>
          </a:xfrm>
          <a:prstGeom prst="rect">
            <a:avLst/>
          </a:prstGeom>
        </p:spPr>
      </p:pic>
      <p:sp>
        <p:nvSpPr>
          <p:cNvPr id="2" name="Заголовок 1">
            <a:extLst>
              <a:ext uri="{FF2B5EF4-FFF2-40B4-BE49-F238E27FC236}">
                <a16:creationId xmlns:a16="http://schemas.microsoft.com/office/drawing/2014/main" id="{0675C4C5-CDC1-4F61-A6FF-03001621AEFD}"/>
              </a:ext>
            </a:extLst>
          </p:cNvPr>
          <p:cNvSpPr>
            <a:spLocks noGrp="1"/>
          </p:cNvSpPr>
          <p:nvPr>
            <p:ph type="title"/>
          </p:nvPr>
        </p:nvSpPr>
        <p:spPr>
          <a:xfrm>
            <a:off x="256582" y="160379"/>
            <a:ext cx="8991600" cy="1645920"/>
          </a:xfrm>
        </p:spPr>
        <p:txBody>
          <a:bodyPr/>
          <a:lstStyle/>
          <a:p>
            <a:r>
              <a:rPr lang="en-US" dirty="0"/>
              <a:t>Checking home work</a:t>
            </a:r>
            <a:endParaRPr lang="ru-UA" dirty="0"/>
          </a:p>
        </p:txBody>
      </p:sp>
      <p:sp>
        <p:nvSpPr>
          <p:cNvPr id="3" name="Текст 2">
            <a:extLst>
              <a:ext uri="{FF2B5EF4-FFF2-40B4-BE49-F238E27FC236}">
                <a16:creationId xmlns:a16="http://schemas.microsoft.com/office/drawing/2014/main" id="{B4A1BFE6-E77C-408E-81B2-7F11E9698D4E}"/>
              </a:ext>
            </a:extLst>
          </p:cNvPr>
          <p:cNvSpPr>
            <a:spLocks noGrp="1"/>
          </p:cNvSpPr>
          <p:nvPr>
            <p:ph type="body" idx="1"/>
          </p:nvPr>
        </p:nvSpPr>
        <p:spPr/>
        <p:txBody>
          <a:bodyPr/>
          <a:lstStyle/>
          <a:p>
            <a:r>
              <a:rPr lang="en-US" dirty="0"/>
              <a:t> </a:t>
            </a:r>
            <a:endParaRPr lang="ru-UA" dirty="0"/>
          </a:p>
        </p:txBody>
      </p:sp>
    </p:spTree>
    <p:extLst>
      <p:ext uri="{BB962C8B-B14F-4D97-AF65-F5344CB8AC3E}">
        <p14:creationId xmlns:p14="http://schemas.microsoft.com/office/powerpoint/2010/main" val="1227584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431CE73E-8276-4E34-87D8-987181CB5915}"/>
              </a:ext>
            </a:extLst>
          </p:cNvPr>
          <p:cNvPicPr>
            <a:picLocks noChangeAspect="1"/>
          </p:cNvPicPr>
          <p:nvPr/>
        </p:nvPicPr>
        <p:blipFill>
          <a:blip r:embed="rId4"/>
          <a:stretch>
            <a:fillRect/>
          </a:stretch>
        </p:blipFill>
        <p:spPr>
          <a:xfrm>
            <a:off x="0" y="0"/>
            <a:ext cx="6178163" cy="2617710"/>
          </a:xfrm>
          <a:prstGeom prst="rect">
            <a:avLst/>
          </a:prstGeom>
        </p:spPr>
      </p:pic>
      <p:pic>
        <p:nvPicPr>
          <p:cNvPr id="5" name="Рисунок 4">
            <a:extLst>
              <a:ext uri="{FF2B5EF4-FFF2-40B4-BE49-F238E27FC236}">
                <a16:creationId xmlns:a16="http://schemas.microsoft.com/office/drawing/2014/main" id="{E601B9FB-7510-46F5-846C-8ECA317C2B36}"/>
              </a:ext>
            </a:extLst>
          </p:cNvPr>
          <p:cNvPicPr>
            <a:picLocks noChangeAspect="1"/>
          </p:cNvPicPr>
          <p:nvPr/>
        </p:nvPicPr>
        <p:blipFill>
          <a:blip r:embed="rId5"/>
          <a:stretch>
            <a:fillRect/>
          </a:stretch>
        </p:blipFill>
        <p:spPr>
          <a:xfrm>
            <a:off x="5642669" y="2202511"/>
            <a:ext cx="6549331" cy="4584532"/>
          </a:xfrm>
          <a:prstGeom prst="rect">
            <a:avLst/>
          </a:prstGeom>
        </p:spPr>
      </p:pic>
      <p:pic>
        <p:nvPicPr>
          <p:cNvPr id="6" name="CP KINDERGARDEN TEACHER CD1 Track 15 ex6 &amp; 7 p17">
            <a:hlinkClick r:id="" action="ppaction://media"/>
            <a:extLst>
              <a:ext uri="{FF2B5EF4-FFF2-40B4-BE49-F238E27FC236}">
                <a16:creationId xmlns:a16="http://schemas.microsoft.com/office/drawing/2014/main" id="{429B7B41-5943-4E66-824D-385E7C78DCF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43498" y="3502577"/>
            <a:ext cx="487363" cy="487363"/>
          </a:xfrm>
          <a:prstGeom prst="rect">
            <a:avLst/>
          </a:prstGeom>
        </p:spPr>
      </p:pic>
    </p:spTree>
    <p:extLst>
      <p:ext uri="{BB962C8B-B14F-4D97-AF65-F5344CB8AC3E}">
        <p14:creationId xmlns:p14="http://schemas.microsoft.com/office/powerpoint/2010/main" val="303701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29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251FFA-73DF-4AF2-B8F3-3157032DC8E4}"/>
              </a:ext>
            </a:extLst>
          </p:cNvPr>
          <p:cNvSpPr>
            <a:spLocks noGrp="1"/>
          </p:cNvSpPr>
          <p:nvPr>
            <p:ph type="title"/>
          </p:nvPr>
        </p:nvSpPr>
        <p:spPr>
          <a:xfrm>
            <a:off x="1380346" y="145922"/>
            <a:ext cx="7729728" cy="1188720"/>
          </a:xfrm>
        </p:spPr>
        <p:txBody>
          <a:bodyPr/>
          <a:lstStyle/>
          <a:p>
            <a:r>
              <a:rPr lang="en-US" dirty="0"/>
              <a:t>Home work</a:t>
            </a:r>
            <a:endParaRPr lang="ru-UA" dirty="0"/>
          </a:p>
        </p:txBody>
      </p:sp>
      <p:pic>
        <p:nvPicPr>
          <p:cNvPr id="4" name="Рисунок 3">
            <a:extLst>
              <a:ext uri="{FF2B5EF4-FFF2-40B4-BE49-F238E27FC236}">
                <a16:creationId xmlns:a16="http://schemas.microsoft.com/office/drawing/2014/main" id="{0C7CE4E3-7BDB-4DCA-A2ED-D8E179CD7937}"/>
              </a:ext>
            </a:extLst>
          </p:cNvPr>
          <p:cNvPicPr>
            <a:picLocks noChangeAspect="1"/>
          </p:cNvPicPr>
          <p:nvPr/>
        </p:nvPicPr>
        <p:blipFill>
          <a:blip r:embed="rId2"/>
          <a:stretch>
            <a:fillRect/>
          </a:stretch>
        </p:blipFill>
        <p:spPr>
          <a:xfrm>
            <a:off x="244003" y="1358281"/>
            <a:ext cx="4182059" cy="5353797"/>
          </a:xfrm>
          <a:prstGeom prst="rect">
            <a:avLst/>
          </a:prstGeom>
        </p:spPr>
      </p:pic>
    </p:spTree>
    <p:extLst>
      <p:ext uri="{BB962C8B-B14F-4D97-AF65-F5344CB8AC3E}">
        <p14:creationId xmlns:p14="http://schemas.microsoft.com/office/powerpoint/2010/main" val="4004002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ADEE6A-9D6A-4046-999A-47340D23A2E6}"/>
              </a:ext>
            </a:extLst>
          </p:cNvPr>
          <p:cNvSpPr>
            <a:spLocks noGrp="1"/>
          </p:cNvSpPr>
          <p:nvPr>
            <p:ph type="ctrTitle"/>
          </p:nvPr>
        </p:nvSpPr>
        <p:spPr>
          <a:xfrm>
            <a:off x="1600200" y="182085"/>
            <a:ext cx="8991600" cy="1932167"/>
          </a:xfrm>
        </p:spPr>
        <p:txBody>
          <a:bodyPr>
            <a:normAutofit/>
          </a:bodyPr>
          <a:lstStyle/>
          <a:p>
            <a:r>
              <a:rPr lang="en-US" i="1" dirty="0">
                <a:solidFill>
                  <a:srgbClr val="0070C0"/>
                </a:solidFill>
              </a:rPr>
              <a:t>Topic of the lesson</a:t>
            </a:r>
            <a:br>
              <a:rPr lang="en-US" i="1" dirty="0">
                <a:solidFill>
                  <a:srgbClr val="0070C0"/>
                </a:solidFill>
              </a:rPr>
            </a:br>
            <a:r>
              <a:rPr lang="en-US" i="1" dirty="0">
                <a:solidFill>
                  <a:srgbClr val="0070C0"/>
                </a:solidFill>
              </a:rPr>
              <a:t>Communication with parents</a:t>
            </a:r>
            <a:br>
              <a:rPr lang="en-US" i="1" dirty="0">
                <a:solidFill>
                  <a:srgbClr val="0070C0"/>
                </a:solidFill>
              </a:rPr>
            </a:br>
            <a:endParaRPr lang="ru-UA" i="1" dirty="0">
              <a:solidFill>
                <a:srgbClr val="0070C0"/>
              </a:solidFill>
            </a:endParaRPr>
          </a:p>
        </p:txBody>
      </p:sp>
      <p:sp>
        <p:nvSpPr>
          <p:cNvPr id="3" name="Подзаголовок 2">
            <a:extLst>
              <a:ext uri="{FF2B5EF4-FFF2-40B4-BE49-F238E27FC236}">
                <a16:creationId xmlns:a16="http://schemas.microsoft.com/office/drawing/2014/main" id="{2FC2D698-4355-49CE-AA28-874EDDBFE08D}"/>
              </a:ext>
            </a:extLst>
          </p:cNvPr>
          <p:cNvSpPr>
            <a:spLocks noGrp="1"/>
          </p:cNvSpPr>
          <p:nvPr>
            <p:ph type="subTitle" idx="1"/>
          </p:nvPr>
        </p:nvSpPr>
        <p:spPr>
          <a:xfrm>
            <a:off x="2369489" y="2520165"/>
            <a:ext cx="7127317" cy="2616377"/>
          </a:xfrm>
        </p:spPr>
        <p:txBody>
          <a:bodyPr>
            <a:normAutofit/>
          </a:bodyPr>
          <a:lstStyle/>
          <a:p>
            <a:r>
              <a:rPr lang="en-US" sz="3200" dirty="0">
                <a:solidFill>
                  <a:srgbClr val="7030A0"/>
                </a:solidFill>
              </a:rPr>
              <a:t>Key points:</a:t>
            </a:r>
          </a:p>
          <a:p>
            <a:pPr marL="342900" indent="-342900">
              <a:buFontTx/>
              <a:buChar char="-"/>
            </a:pPr>
            <a:r>
              <a:rPr lang="en-US" sz="3200" dirty="0">
                <a:solidFill>
                  <a:schemeClr val="bg1"/>
                </a:solidFill>
              </a:rPr>
              <a:t>-Parent-teacher conference</a:t>
            </a:r>
          </a:p>
          <a:p>
            <a:pPr marL="342900" indent="-342900">
              <a:buFontTx/>
              <a:buChar char="-"/>
            </a:pPr>
            <a:r>
              <a:rPr lang="en-US" sz="3200" dirty="0">
                <a:solidFill>
                  <a:schemeClr val="bg1"/>
                </a:solidFill>
              </a:rPr>
              <a:t>-Dialogue</a:t>
            </a:r>
          </a:p>
          <a:p>
            <a:pPr marL="342900" indent="-342900">
              <a:buFontTx/>
              <a:buChar char="-"/>
            </a:pPr>
            <a:r>
              <a:rPr lang="en-US" sz="3200" dirty="0">
                <a:solidFill>
                  <a:schemeClr val="bg1"/>
                </a:solidFill>
              </a:rPr>
              <a:t>-Concerning</a:t>
            </a:r>
          </a:p>
          <a:p>
            <a:pPr marL="342900" indent="-342900">
              <a:buFontTx/>
              <a:buChar char="-"/>
            </a:pPr>
            <a:endParaRPr lang="en-US" dirty="0">
              <a:solidFill>
                <a:schemeClr val="bg1"/>
              </a:solidFill>
            </a:endParaRPr>
          </a:p>
          <a:p>
            <a:pPr marL="342900" indent="-342900">
              <a:buFontTx/>
              <a:buChar char="-"/>
            </a:pPr>
            <a:endParaRPr lang="ru-UA" dirty="0">
              <a:solidFill>
                <a:schemeClr val="bg1"/>
              </a:solidFill>
            </a:endParaRPr>
          </a:p>
        </p:txBody>
      </p:sp>
      <p:pic>
        <p:nvPicPr>
          <p:cNvPr id="4" name="Рисунок 3">
            <a:extLst>
              <a:ext uri="{FF2B5EF4-FFF2-40B4-BE49-F238E27FC236}">
                <a16:creationId xmlns:a16="http://schemas.microsoft.com/office/drawing/2014/main" id="{AFC57D02-03AF-488A-BFCB-55DA5C0CDC68}"/>
              </a:ext>
            </a:extLst>
          </p:cNvPr>
          <p:cNvPicPr>
            <a:picLocks noChangeAspect="1"/>
          </p:cNvPicPr>
          <p:nvPr/>
        </p:nvPicPr>
        <p:blipFill>
          <a:blip r:embed="rId2"/>
          <a:stretch>
            <a:fillRect/>
          </a:stretch>
        </p:blipFill>
        <p:spPr>
          <a:xfrm>
            <a:off x="540689" y="4532177"/>
            <a:ext cx="3624609" cy="1949083"/>
          </a:xfrm>
          <a:prstGeom prst="rect">
            <a:avLst/>
          </a:prstGeom>
        </p:spPr>
      </p:pic>
    </p:spTree>
    <p:extLst>
      <p:ext uri="{BB962C8B-B14F-4D97-AF65-F5344CB8AC3E}">
        <p14:creationId xmlns:p14="http://schemas.microsoft.com/office/powerpoint/2010/main" val="1231502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E8164BCA-F48E-4151-BB96-85FA02E704D8}"/>
              </a:ext>
            </a:extLst>
          </p:cNvPr>
          <p:cNvSpPr>
            <a:spLocks noGrp="1"/>
          </p:cNvSpPr>
          <p:nvPr>
            <p:ph type="body" idx="1"/>
          </p:nvPr>
        </p:nvSpPr>
        <p:spPr>
          <a:xfrm>
            <a:off x="1662949" y="2238987"/>
            <a:ext cx="4270248" cy="1112487"/>
          </a:xfrm>
        </p:spPr>
        <p:txBody>
          <a:bodyPr>
            <a:normAutofit lnSpcReduction="10000"/>
          </a:bodyPr>
          <a:lstStyle/>
          <a:p>
            <a:r>
              <a:rPr lang="en-US" sz="3000" dirty="0">
                <a:solidFill>
                  <a:srgbClr val="002060"/>
                </a:solidFill>
              </a:rPr>
              <a:t>Praising</a:t>
            </a:r>
          </a:p>
          <a:p>
            <a:r>
              <a:rPr lang="en-US" sz="3000" dirty="0">
                <a:solidFill>
                  <a:srgbClr val="002060"/>
                </a:solidFill>
              </a:rPr>
              <a:t>Praise</a:t>
            </a:r>
          </a:p>
          <a:p>
            <a:endParaRPr lang="ru-UA" dirty="0"/>
          </a:p>
        </p:txBody>
      </p:sp>
      <p:sp>
        <p:nvSpPr>
          <p:cNvPr id="3" name="Объект 2">
            <a:extLst>
              <a:ext uri="{FF2B5EF4-FFF2-40B4-BE49-F238E27FC236}">
                <a16:creationId xmlns:a16="http://schemas.microsoft.com/office/drawing/2014/main" id="{56ED07FE-F407-45DD-B688-DED53B954884}"/>
              </a:ext>
            </a:extLst>
          </p:cNvPr>
          <p:cNvSpPr>
            <a:spLocks noGrp="1"/>
          </p:cNvSpPr>
          <p:nvPr>
            <p:ph sz="half" idx="2"/>
          </p:nvPr>
        </p:nvSpPr>
        <p:spPr>
          <a:xfrm>
            <a:off x="1548981" y="3816627"/>
            <a:ext cx="4270248" cy="2596776"/>
          </a:xfrm>
        </p:spPr>
        <p:txBody>
          <a:bodyPr>
            <a:normAutofit fontScale="55000" lnSpcReduction="20000"/>
          </a:bodyPr>
          <a:lstStyle/>
          <a:p>
            <a:r>
              <a:rPr lang="en-US" sz="3200" dirty="0"/>
              <a:t> collaborate</a:t>
            </a:r>
          </a:p>
          <a:p>
            <a:endParaRPr lang="en-US" sz="3200" dirty="0"/>
          </a:p>
          <a:p>
            <a:r>
              <a:rPr lang="en-US" sz="3200" dirty="0"/>
              <a:t>Review</a:t>
            </a:r>
          </a:p>
          <a:p>
            <a:endParaRPr lang="en-US" sz="3200" dirty="0"/>
          </a:p>
          <a:p>
            <a:endParaRPr lang="en-US" sz="3200" dirty="0"/>
          </a:p>
          <a:p>
            <a:endParaRPr lang="en-US" sz="3200" dirty="0"/>
          </a:p>
          <a:p>
            <a:r>
              <a:rPr lang="en-US" sz="3200" dirty="0"/>
              <a:t>concerns</a:t>
            </a:r>
            <a:endParaRPr lang="ru-UA" sz="3200" dirty="0"/>
          </a:p>
        </p:txBody>
      </p:sp>
      <p:sp>
        <p:nvSpPr>
          <p:cNvPr id="4" name="Объект 3">
            <a:extLst>
              <a:ext uri="{FF2B5EF4-FFF2-40B4-BE49-F238E27FC236}">
                <a16:creationId xmlns:a16="http://schemas.microsoft.com/office/drawing/2014/main" id="{0114BADC-0ACE-4397-864F-4C45B125BD68}"/>
              </a:ext>
            </a:extLst>
          </p:cNvPr>
          <p:cNvSpPr>
            <a:spLocks noGrp="1"/>
          </p:cNvSpPr>
          <p:nvPr>
            <p:ph sz="quarter" idx="4"/>
          </p:nvPr>
        </p:nvSpPr>
        <p:spPr>
          <a:xfrm>
            <a:off x="6219906" y="3707951"/>
            <a:ext cx="4776747" cy="3028195"/>
          </a:xfrm>
        </p:spPr>
        <p:txBody>
          <a:bodyPr>
            <a:normAutofit fontScale="55000" lnSpcReduction="20000"/>
          </a:bodyPr>
          <a:lstStyle/>
          <a:p>
            <a:r>
              <a:rPr lang="en-US" sz="3200" dirty="0"/>
              <a:t> to work with someone else for a special purpose</a:t>
            </a:r>
          </a:p>
          <a:p>
            <a:endParaRPr lang="en-US" sz="3200" dirty="0"/>
          </a:p>
          <a:p>
            <a:r>
              <a:rPr lang="en-US" sz="3200" dirty="0"/>
              <a:t>to describe the most important facts in a piece of academic research (= detailed study of a subject) that you have read, and give your opinion of the research</a:t>
            </a:r>
          </a:p>
          <a:p>
            <a:endParaRPr lang="en-US" sz="3200" dirty="0"/>
          </a:p>
          <a:p>
            <a:r>
              <a:rPr lang="en-US" sz="3200" dirty="0"/>
              <a:t>a worried or nervous feeling about something, or something that makes you feel worried</a:t>
            </a:r>
            <a:endParaRPr lang="ru-UA" sz="3200" dirty="0"/>
          </a:p>
        </p:txBody>
      </p:sp>
      <p:sp>
        <p:nvSpPr>
          <p:cNvPr id="5" name="Текст 4">
            <a:extLst>
              <a:ext uri="{FF2B5EF4-FFF2-40B4-BE49-F238E27FC236}">
                <a16:creationId xmlns:a16="http://schemas.microsoft.com/office/drawing/2014/main" id="{AE31D76F-82E0-4605-97A8-1BBE525B66E6}"/>
              </a:ext>
            </a:extLst>
          </p:cNvPr>
          <p:cNvSpPr>
            <a:spLocks noGrp="1"/>
          </p:cNvSpPr>
          <p:nvPr>
            <p:ph type="body" sz="quarter" idx="13"/>
          </p:nvPr>
        </p:nvSpPr>
        <p:spPr>
          <a:xfrm>
            <a:off x="6203143" y="2925683"/>
            <a:ext cx="4270248" cy="704087"/>
          </a:xfrm>
        </p:spPr>
        <p:txBody>
          <a:bodyPr>
            <a:noAutofit/>
          </a:bodyPr>
          <a:lstStyle/>
          <a:p>
            <a:r>
              <a:rPr lang="en-US" sz="2400" dirty="0"/>
              <a:t>to express admiration or approval of the achievements or characteristics of a person or thing</a:t>
            </a:r>
            <a:endParaRPr lang="ru-UA" sz="2400" dirty="0"/>
          </a:p>
        </p:txBody>
      </p:sp>
      <p:sp>
        <p:nvSpPr>
          <p:cNvPr id="6" name="Заголовок 5">
            <a:extLst>
              <a:ext uri="{FF2B5EF4-FFF2-40B4-BE49-F238E27FC236}">
                <a16:creationId xmlns:a16="http://schemas.microsoft.com/office/drawing/2014/main" id="{536259D4-C060-49E0-A570-C494C363F727}"/>
              </a:ext>
            </a:extLst>
          </p:cNvPr>
          <p:cNvSpPr>
            <a:spLocks noGrp="1"/>
          </p:cNvSpPr>
          <p:nvPr>
            <p:ph type="title"/>
          </p:nvPr>
        </p:nvSpPr>
        <p:spPr>
          <a:xfrm>
            <a:off x="2159574" y="121854"/>
            <a:ext cx="7729728" cy="1188720"/>
          </a:xfrm>
        </p:spPr>
        <p:txBody>
          <a:bodyPr/>
          <a:lstStyle/>
          <a:p>
            <a:r>
              <a:rPr lang="en-US" dirty="0"/>
              <a:t>Topic`s vocabulary</a:t>
            </a:r>
            <a:endParaRPr lang="ru-UA" dirty="0"/>
          </a:p>
        </p:txBody>
      </p:sp>
    </p:spTree>
    <p:extLst>
      <p:ext uri="{BB962C8B-B14F-4D97-AF65-F5344CB8AC3E}">
        <p14:creationId xmlns:p14="http://schemas.microsoft.com/office/powerpoint/2010/main" val="3205914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E20E17-E76A-496A-9E44-E79AF7540C59}"/>
              </a:ext>
            </a:extLst>
          </p:cNvPr>
          <p:cNvSpPr>
            <a:spLocks noGrp="1"/>
          </p:cNvSpPr>
          <p:nvPr>
            <p:ph type="ctrTitle"/>
          </p:nvPr>
        </p:nvSpPr>
        <p:spPr>
          <a:xfrm>
            <a:off x="1600200" y="588397"/>
            <a:ext cx="8991600" cy="3444267"/>
          </a:xfrm>
        </p:spPr>
        <p:txBody>
          <a:bodyPr>
            <a:normAutofit/>
          </a:bodyPr>
          <a:lstStyle/>
          <a:p>
            <a:r>
              <a:rPr lang="en-US" dirty="0">
                <a:solidFill>
                  <a:srgbClr val="FF0000"/>
                </a:solidFill>
              </a:rPr>
              <a:t>Crucial issues!!!</a:t>
            </a:r>
            <a:br>
              <a:rPr lang="en-US" dirty="0">
                <a:solidFill>
                  <a:srgbClr val="FF0000"/>
                </a:solidFill>
              </a:rPr>
            </a:br>
            <a:br>
              <a:rPr lang="en-US" dirty="0"/>
            </a:br>
            <a:r>
              <a:rPr lang="en-US" dirty="0"/>
              <a:t>What are parent-teacher conferences?</a:t>
            </a:r>
            <a:br>
              <a:rPr lang="en-US" dirty="0"/>
            </a:br>
            <a:endParaRPr lang="ru-UA" dirty="0"/>
          </a:p>
        </p:txBody>
      </p:sp>
      <p:sp>
        <p:nvSpPr>
          <p:cNvPr id="3" name="Подзаголовок 2">
            <a:extLst>
              <a:ext uri="{FF2B5EF4-FFF2-40B4-BE49-F238E27FC236}">
                <a16:creationId xmlns:a16="http://schemas.microsoft.com/office/drawing/2014/main" id="{47A7BBB2-1F21-4733-8214-D59B492F39BB}"/>
              </a:ext>
            </a:extLst>
          </p:cNvPr>
          <p:cNvSpPr>
            <a:spLocks noGrp="1"/>
          </p:cNvSpPr>
          <p:nvPr>
            <p:ph type="subTitle" idx="1"/>
          </p:nvPr>
        </p:nvSpPr>
        <p:spPr/>
        <p:txBody>
          <a:bodyPr>
            <a:normAutofit/>
          </a:bodyPr>
          <a:lstStyle/>
          <a:p>
            <a:r>
              <a:rPr lang="en-US" sz="4800" dirty="0"/>
              <a:t>Why are they useful?</a:t>
            </a:r>
            <a:endParaRPr lang="ru-UA" sz="4800" dirty="0"/>
          </a:p>
        </p:txBody>
      </p:sp>
    </p:spTree>
    <p:extLst>
      <p:ext uri="{BB962C8B-B14F-4D97-AF65-F5344CB8AC3E}">
        <p14:creationId xmlns:p14="http://schemas.microsoft.com/office/powerpoint/2010/main" val="1171602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9C2D1D0-EDB7-4E43-9497-872010DA5EDC}"/>
              </a:ext>
            </a:extLst>
          </p:cNvPr>
          <p:cNvSpPr>
            <a:spLocks noGrp="1"/>
          </p:cNvSpPr>
          <p:nvPr>
            <p:ph type="title"/>
          </p:nvPr>
        </p:nvSpPr>
        <p:spPr>
          <a:xfrm>
            <a:off x="1600200" y="-1"/>
            <a:ext cx="8991600" cy="4198289"/>
          </a:xfrm>
        </p:spPr>
        <p:txBody>
          <a:bodyPr>
            <a:normAutofit/>
          </a:bodyPr>
          <a:lstStyle/>
          <a:p>
            <a:r>
              <a:rPr lang="en-US" sz="2400" dirty="0">
                <a:solidFill>
                  <a:srgbClr val="FF0000"/>
                </a:solidFill>
              </a:rPr>
              <a:t>A parent-teacher conference (PTC) </a:t>
            </a:r>
            <a:r>
              <a:rPr lang="en-US" sz="2400" dirty="0"/>
              <a:t>is a short meeting between you and your child's teacher to talk about your child's academic performance and experience at school. These meetings help you understand what your child is learning at school, their academic and social-emotional progress, and what you can do to support them.</a:t>
            </a:r>
            <a:endParaRPr lang="ru-UA" sz="2400" dirty="0"/>
          </a:p>
        </p:txBody>
      </p:sp>
      <p:sp>
        <p:nvSpPr>
          <p:cNvPr id="3" name="Текст 2">
            <a:extLst>
              <a:ext uri="{FF2B5EF4-FFF2-40B4-BE49-F238E27FC236}">
                <a16:creationId xmlns:a16="http://schemas.microsoft.com/office/drawing/2014/main" id="{9557615A-62D3-42BD-A058-AC06183554A0}"/>
              </a:ext>
            </a:extLst>
          </p:cNvPr>
          <p:cNvSpPr>
            <a:spLocks noGrp="1"/>
          </p:cNvSpPr>
          <p:nvPr>
            <p:ph type="body" idx="1"/>
          </p:nvPr>
        </p:nvSpPr>
        <p:spPr>
          <a:xfrm>
            <a:off x="1600200" y="4198288"/>
            <a:ext cx="8991600" cy="2278923"/>
          </a:xfrm>
        </p:spPr>
        <p:txBody>
          <a:bodyPr>
            <a:noAutofit/>
          </a:bodyPr>
          <a:lstStyle/>
          <a:p>
            <a:r>
              <a:rPr lang="en-US" sz="2800" dirty="0">
                <a:solidFill>
                  <a:schemeClr val="accent6">
                    <a:lumMod val="75000"/>
                  </a:schemeClr>
                </a:solidFill>
              </a:rPr>
              <a:t>A parent-teacher conference </a:t>
            </a:r>
            <a:r>
              <a:rPr lang="en-US" sz="2800" dirty="0"/>
              <a:t>is a great opportunity to: share academic progress and growth based on classroom observations, testing data, assessments, portfolios, and assignments. learn from parents or guardians so you can be better informed about students' strengths, needs, behaviors, and learning styles.</a:t>
            </a:r>
            <a:endParaRPr lang="ru-UA" sz="2800" dirty="0"/>
          </a:p>
        </p:txBody>
      </p:sp>
    </p:spTree>
    <p:extLst>
      <p:ext uri="{BB962C8B-B14F-4D97-AF65-F5344CB8AC3E}">
        <p14:creationId xmlns:p14="http://schemas.microsoft.com/office/powerpoint/2010/main" val="1212826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143173-C782-428E-B1CE-A78D7B21BBB5}"/>
              </a:ext>
            </a:extLst>
          </p:cNvPr>
          <p:cNvSpPr>
            <a:spLocks noGrp="1"/>
          </p:cNvSpPr>
          <p:nvPr>
            <p:ph type="title"/>
          </p:nvPr>
        </p:nvSpPr>
        <p:spPr>
          <a:xfrm>
            <a:off x="1375576" y="326003"/>
            <a:ext cx="8585288" cy="1827409"/>
          </a:xfrm>
        </p:spPr>
        <p:txBody>
          <a:bodyPr>
            <a:normAutofit fontScale="90000"/>
          </a:bodyPr>
          <a:lstStyle/>
          <a:p>
            <a:r>
              <a:rPr lang="en-US" dirty="0">
                <a:hlinkClick r:id="rId2"/>
              </a:rPr>
              <a:t>https://www.youtube.com/watch?v=7--8asB4J8w</a:t>
            </a:r>
            <a:br>
              <a:rPr lang="en-US" dirty="0"/>
            </a:br>
            <a:br>
              <a:rPr lang="en-US" dirty="0"/>
            </a:br>
            <a:r>
              <a:rPr lang="en-US" dirty="0"/>
              <a:t>https://www.youtube.com/watch?v=BEQxLHsFUOs</a:t>
            </a:r>
            <a:endParaRPr lang="ru-UA" dirty="0"/>
          </a:p>
        </p:txBody>
      </p:sp>
      <p:pic>
        <p:nvPicPr>
          <p:cNvPr id="3" name="Рисунок 2">
            <a:extLst>
              <a:ext uri="{FF2B5EF4-FFF2-40B4-BE49-F238E27FC236}">
                <a16:creationId xmlns:a16="http://schemas.microsoft.com/office/drawing/2014/main" id="{BDEBB38C-B062-4529-884B-A52900CD2E20}"/>
              </a:ext>
            </a:extLst>
          </p:cNvPr>
          <p:cNvPicPr>
            <a:picLocks noChangeAspect="1"/>
          </p:cNvPicPr>
          <p:nvPr/>
        </p:nvPicPr>
        <p:blipFill>
          <a:blip r:embed="rId3"/>
          <a:stretch>
            <a:fillRect/>
          </a:stretch>
        </p:blipFill>
        <p:spPr>
          <a:xfrm>
            <a:off x="780934" y="3844874"/>
            <a:ext cx="3426249" cy="2048434"/>
          </a:xfrm>
          <a:prstGeom prst="rect">
            <a:avLst/>
          </a:prstGeom>
        </p:spPr>
      </p:pic>
      <p:sp>
        <p:nvSpPr>
          <p:cNvPr id="5" name="TextBox 4">
            <a:extLst>
              <a:ext uri="{FF2B5EF4-FFF2-40B4-BE49-F238E27FC236}">
                <a16:creationId xmlns:a16="http://schemas.microsoft.com/office/drawing/2014/main" id="{AC904D1C-C243-4017-B247-A60DAEC2445B}"/>
              </a:ext>
            </a:extLst>
          </p:cNvPr>
          <p:cNvSpPr txBox="1"/>
          <p:nvPr/>
        </p:nvSpPr>
        <p:spPr>
          <a:xfrm>
            <a:off x="709654" y="3131028"/>
            <a:ext cx="6094674" cy="369332"/>
          </a:xfrm>
          <a:prstGeom prst="rect">
            <a:avLst/>
          </a:prstGeom>
          <a:noFill/>
        </p:spPr>
        <p:txBody>
          <a:bodyPr wrap="square">
            <a:spAutoFit/>
          </a:bodyPr>
          <a:lstStyle/>
          <a:p>
            <a:r>
              <a:rPr lang="en-US" dirty="0"/>
              <a:t>Successful teacher-parent conference</a:t>
            </a:r>
            <a:endParaRPr lang="ru-UA" dirty="0"/>
          </a:p>
        </p:txBody>
      </p:sp>
    </p:spTree>
    <p:extLst>
      <p:ext uri="{BB962C8B-B14F-4D97-AF65-F5344CB8AC3E}">
        <p14:creationId xmlns:p14="http://schemas.microsoft.com/office/powerpoint/2010/main" val="3785077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F6C307B0-508B-4E2D-AFFA-4EF2B61C7D95}"/>
              </a:ext>
            </a:extLst>
          </p:cNvPr>
          <p:cNvPicPr>
            <a:picLocks noChangeAspect="1"/>
          </p:cNvPicPr>
          <p:nvPr/>
        </p:nvPicPr>
        <p:blipFill>
          <a:blip r:embed="rId2"/>
          <a:stretch>
            <a:fillRect/>
          </a:stretch>
        </p:blipFill>
        <p:spPr>
          <a:xfrm>
            <a:off x="-143123" y="0"/>
            <a:ext cx="6572420" cy="6858000"/>
          </a:xfrm>
          <a:prstGeom prst="rect">
            <a:avLst/>
          </a:prstGeom>
        </p:spPr>
      </p:pic>
      <p:pic>
        <p:nvPicPr>
          <p:cNvPr id="5" name="Рисунок 4">
            <a:extLst>
              <a:ext uri="{FF2B5EF4-FFF2-40B4-BE49-F238E27FC236}">
                <a16:creationId xmlns:a16="http://schemas.microsoft.com/office/drawing/2014/main" id="{15473E8D-6AF7-4212-BDA3-122C6D70B499}"/>
              </a:ext>
            </a:extLst>
          </p:cNvPr>
          <p:cNvPicPr>
            <a:picLocks noChangeAspect="1"/>
          </p:cNvPicPr>
          <p:nvPr/>
        </p:nvPicPr>
        <p:blipFill>
          <a:blip r:embed="rId3"/>
          <a:stretch>
            <a:fillRect/>
          </a:stretch>
        </p:blipFill>
        <p:spPr>
          <a:xfrm>
            <a:off x="6429297" y="0"/>
            <a:ext cx="4999210" cy="6858000"/>
          </a:xfrm>
          <a:prstGeom prst="rect">
            <a:avLst/>
          </a:prstGeom>
        </p:spPr>
      </p:pic>
    </p:spTree>
    <p:extLst>
      <p:ext uri="{BB962C8B-B14F-4D97-AF65-F5344CB8AC3E}">
        <p14:creationId xmlns:p14="http://schemas.microsoft.com/office/powerpoint/2010/main" val="1479371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5833CF6E-6B99-41AC-A6E5-2EC21FCC9E1B}"/>
              </a:ext>
            </a:extLst>
          </p:cNvPr>
          <p:cNvPicPr>
            <a:picLocks noChangeAspect="1"/>
          </p:cNvPicPr>
          <p:nvPr/>
        </p:nvPicPr>
        <p:blipFill>
          <a:blip r:embed="rId2"/>
          <a:stretch>
            <a:fillRect/>
          </a:stretch>
        </p:blipFill>
        <p:spPr>
          <a:xfrm>
            <a:off x="120199" y="213176"/>
            <a:ext cx="5795571" cy="6535431"/>
          </a:xfrm>
          <a:prstGeom prst="rect">
            <a:avLst/>
          </a:prstGeom>
        </p:spPr>
      </p:pic>
      <p:pic>
        <p:nvPicPr>
          <p:cNvPr id="5" name="Рисунок 4">
            <a:extLst>
              <a:ext uri="{FF2B5EF4-FFF2-40B4-BE49-F238E27FC236}">
                <a16:creationId xmlns:a16="http://schemas.microsoft.com/office/drawing/2014/main" id="{A6597FAE-0205-49AE-969C-316ED7FC7E83}"/>
              </a:ext>
            </a:extLst>
          </p:cNvPr>
          <p:cNvPicPr>
            <a:picLocks noChangeAspect="1"/>
          </p:cNvPicPr>
          <p:nvPr/>
        </p:nvPicPr>
        <p:blipFill>
          <a:blip r:embed="rId3"/>
          <a:stretch>
            <a:fillRect/>
          </a:stretch>
        </p:blipFill>
        <p:spPr>
          <a:xfrm>
            <a:off x="5915770" y="2626979"/>
            <a:ext cx="6223117" cy="4121628"/>
          </a:xfrm>
          <a:prstGeom prst="rect">
            <a:avLst/>
          </a:prstGeom>
        </p:spPr>
      </p:pic>
    </p:spTree>
    <p:extLst>
      <p:ext uri="{BB962C8B-B14F-4D97-AF65-F5344CB8AC3E}">
        <p14:creationId xmlns:p14="http://schemas.microsoft.com/office/powerpoint/2010/main" val="4171880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D57FC2-2A99-4759-9430-DB614895785A}"/>
              </a:ext>
            </a:extLst>
          </p:cNvPr>
          <p:cNvSpPr>
            <a:spLocks noGrp="1"/>
          </p:cNvSpPr>
          <p:nvPr>
            <p:ph type="title"/>
          </p:nvPr>
        </p:nvSpPr>
        <p:spPr/>
        <p:txBody>
          <a:bodyPr/>
          <a:lstStyle/>
          <a:p>
            <a:endParaRPr lang="ru-UA" dirty="0"/>
          </a:p>
        </p:txBody>
      </p:sp>
      <p:pic>
        <p:nvPicPr>
          <p:cNvPr id="4" name="Рисунок 3">
            <a:extLst>
              <a:ext uri="{FF2B5EF4-FFF2-40B4-BE49-F238E27FC236}">
                <a16:creationId xmlns:a16="http://schemas.microsoft.com/office/drawing/2014/main" id="{9C07CE95-DD1E-4FCB-8806-FBD0646F7694}"/>
              </a:ext>
            </a:extLst>
          </p:cNvPr>
          <p:cNvPicPr>
            <a:picLocks noChangeAspect="1"/>
          </p:cNvPicPr>
          <p:nvPr/>
        </p:nvPicPr>
        <p:blipFill>
          <a:blip r:embed="rId4"/>
          <a:stretch>
            <a:fillRect/>
          </a:stretch>
        </p:blipFill>
        <p:spPr>
          <a:xfrm>
            <a:off x="2656538" y="1039867"/>
            <a:ext cx="6306430" cy="1038370"/>
          </a:xfrm>
          <a:prstGeom prst="rect">
            <a:avLst/>
          </a:prstGeom>
        </p:spPr>
      </p:pic>
      <p:pic>
        <p:nvPicPr>
          <p:cNvPr id="5" name="CP KINDERGARDEN TEACHER CD1 Track 14 ex5 p17">
            <a:hlinkClick r:id="" action="ppaction://media"/>
            <a:extLst>
              <a:ext uri="{FF2B5EF4-FFF2-40B4-BE49-F238E27FC236}">
                <a16:creationId xmlns:a16="http://schemas.microsoft.com/office/drawing/2014/main" id="{7B6CFEDC-4BCD-465A-95D5-A85CBA75BF8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401279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58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Посылка">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docProps/app.xml><?xml version="1.0" encoding="utf-8"?>
<Properties xmlns="http://schemas.openxmlformats.org/officeDocument/2006/extended-properties" xmlns:vt="http://schemas.openxmlformats.org/officeDocument/2006/docPropsVTypes">
  <Template>TM10001115[[fn=Посылка]]</Template>
  <TotalTime>116</TotalTime>
  <Words>264</Words>
  <Application>Microsoft Office PowerPoint</Application>
  <PresentationFormat>Широкоэкранный</PresentationFormat>
  <Paragraphs>30</Paragraphs>
  <Slides>11</Slides>
  <Notes>0</Notes>
  <HiddenSlides>0</HiddenSlides>
  <MMClips>2</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11</vt:i4>
      </vt:variant>
    </vt:vector>
  </HeadingPairs>
  <TitlesOfParts>
    <vt:vector size="15" baseType="lpstr">
      <vt:lpstr>Arial</vt:lpstr>
      <vt:lpstr>Corbel</vt:lpstr>
      <vt:lpstr>Gill Sans MT</vt:lpstr>
      <vt:lpstr>Посылка</vt:lpstr>
      <vt:lpstr>Checking home work</vt:lpstr>
      <vt:lpstr>Topic of the lesson Communication with parents </vt:lpstr>
      <vt:lpstr>Topic`s vocabulary</vt:lpstr>
      <vt:lpstr>Crucial issues!!!  What are parent-teacher conferences? </vt:lpstr>
      <vt:lpstr>A parent-teacher conference (PTC) is a short meeting between you and your child's teacher to talk about your child's academic performance and experience at school. These meetings help you understand what your child is learning at school, their academic and social-emotional progress, and what you can do to support them.</vt:lpstr>
      <vt:lpstr>https://www.youtube.com/watch?v=7--8asB4J8w  https://www.youtube.com/watch?v=BEQxLHsFUOs</vt:lpstr>
      <vt:lpstr>Презентация PowerPoint</vt:lpstr>
      <vt:lpstr>Презентация PowerPoint</vt:lpstr>
      <vt:lpstr>Презентация PowerPoint</vt:lpstr>
      <vt:lpstr>Презентация PowerPoint</vt:lpstr>
      <vt:lpstr>Home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of the lesson Communication with parents</dc:title>
  <dc:creator>Юлия</dc:creator>
  <cp:lastModifiedBy>Юлия Пасько</cp:lastModifiedBy>
  <cp:revision>7</cp:revision>
  <dcterms:created xsi:type="dcterms:W3CDTF">2024-10-18T06:09:01Z</dcterms:created>
  <dcterms:modified xsi:type="dcterms:W3CDTF">2025-10-24T06:01:10Z</dcterms:modified>
</cp:coreProperties>
</file>