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75" r:id="rId3"/>
    <p:sldId id="276" r:id="rId4"/>
    <p:sldId id="278" r:id="rId5"/>
    <p:sldId id="279" r:id="rId6"/>
    <p:sldId id="280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2" r:id="rId21"/>
    <p:sldId id="270" r:id="rId22"/>
    <p:sldId id="273" r:id="rId23"/>
    <p:sldId id="271" r:id="rId24"/>
    <p:sldId id="274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34DC-81DB-4B3E-BB73-B9C9AC49778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D9FE-60F2-4914-B012-0CFFDAE1C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054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34DC-81DB-4B3E-BB73-B9C9AC49778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D9FE-60F2-4914-B012-0CFFDAE1C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20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34DC-81DB-4B3E-BB73-B9C9AC49778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D9FE-60F2-4914-B012-0CFFDAE1C89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4863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34DC-81DB-4B3E-BB73-B9C9AC49778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D9FE-60F2-4914-B012-0CFFDAE1C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292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34DC-81DB-4B3E-BB73-B9C9AC49778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D9FE-60F2-4914-B012-0CFFDAE1C89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6778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34DC-81DB-4B3E-BB73-B9C9AC49778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D9FE-60F2-4914-B012-0CFFDAE1C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839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34DC-81DB-4B3E-BB73-B9C9AC49778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D9FE-60F2-4914-B012-0CFFDAE1C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548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34DC-81DB-4B3E-BB73-B9C9AC49778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D9FE-60F2-4914-B012-0CFFDAE1C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17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34DC-81DB-4B3E-BB73-B9C9AC49778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D9FE-60F2-4914-B012-0CFFDAE1C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320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34DC-81DB-4B3E-BB73-B9C9AC49778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D9FE-60F2-4914-B012-0CFFDAE1C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976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34DC-81DB-4B3E-BB73-B9C9AC49778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D9FE-60F2-4914-B012-0CFFDAE1C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30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34DC-81DB-4B3E-BB73-B9C9AC49778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D9FE-60F2-4914-B012-0CFFDAE1C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007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34DC-81DB-4B3E-BB73-B9C9AC49778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D9FE-60F2-4914-B012-0CFFDAE1C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131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34DC-81DB-4B3E-BB73-B9C9AC49778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D9FE-60F2-4914-B012-0CFFDAE1C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26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34DC-81DB-4B3E-BB73-B9C9AC49778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D9FE-60F2-4914-B012-0CFFDAE1C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10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D9FE-60F2-4914-B012-0CFFDAE1C89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34DC-81DB-4B3E-BB73-B9C9AC49778D}" type="datetimeFigureOut">
              <a:rPr lang="ru-RU" smtClean="0"/>
              <a:t>08.11.2023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24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034DC-81DB-4B3E-BB73-B9C9AC49778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4E4D9FE-60F2-4914-B012-0CFFDAE1C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31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649875"/>
            <a:ext cx="7766936" cy="1646302"/>
          </a:xfrm>
        </p:spPr>
        <p:txBody>
          <a:bodyPr/>
          <a:lstStyle/>
          <a:p>
            <a:pPr algn="ctr"/>
            <a:r>
              <a:rPr lang="uk-UA" sz="2800" b="1"/>
              <a:t>Тема </a:t>
            </a:r>
            <a:r>
              <a:rPr lang="uk-UA" sz="2800" b="1" smtClean="0"/>
              <a:t>5. </a:t>
            </a:r>
            <a:r>
              <a:rPr lang="ru-RU" sz="2800" b="1" dirty="0" err="1"/>
              <a:t>Особливості</a:t>
            </a:r>
            <a:r>
              <a:rPr lang="ru-RU" sz="2800" b="1" dirty="0"/>
              <a:t> </a:t>
            </a:r>
            <a:r>
              <a:rPr lang="ru-RU" sz="2800" b="1" dirty="0" err="1"/>
              <a:t>оцінювання</a:t>
            </a:r>
            <a:r>
              <a:rPr lang="ru-RU" sz="2800" b="1" dirty="0"/>
              <a:t> </a:t>
            </a:r>
            <a:r>
              <a:rPr lang="ru-RU" sz="2800" b="1" dirty="0" err="1"/>
              <a:t>навчальних</a:t>
            </a:r>
            <a:r>
              <a:rPr lang="ru-RU" sz="2800" b="1" dirty="0"/>
              <a:t> </a:t>
            </a:r>
            <a:r>
              <a:rPr lang="ru-RU" sz="2800" b="1" dirty="0" err="1"/>
              <a:t>досягнень</a:t>
            </a:r>
            <a:r>
              <a:rPr lang="ru-RU" sz="2800" b="1" dirty="0"/>
              <a:t> </a:t>
            </a:r>
            <a:r>
              <a:rPr lang="ru-RU" sz="2800" b="1" dirty="0" err="1"/>
              <a:t>учнів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417" y="1920446"/>
            <a:ext cx="7766936" cy="3413553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</a:rPr>
              <a:t>1. Мета і </a:t>
            </a:r>
            <a:r>
              <a:rPr lang="ru-RU" sz="2000" dirty="0" err="1">
                <a:solidFill>
                  <a:schemeClr val="tx1"/>
                </a:solidFill>
              </a:rPr>
              <a:t>цілі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оцінювання</a:t>
            </a:r>
            <a:r>
              <a:rPr lang="ru-RU" sz="2000" dirty="0">
                <a:solidFill>
                  <a:schemeClr val="tx1"/>
                </a:solidFill>
              </a:rPr>
              <a:t> у </a:t>
            </a:r>
            <a:r>
              <a:rPr lang="ru-RU" sz="2000" dirty="0" err="1">
                <a:solidFill>
                  <a:schemeClr val="tx1"/>
                </a:solidFill>
              </a:rPr>
              <a:t>сучасній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школі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Основні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аспекти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процесу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оцінювання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2. </a:t>
            </a:r>
            <a:r>
              <a:rPr lang="ru-RU" sz="2000" dirty="0" err="1">
                <a:solidFill>
                  <a:schemeClr val="tx1"/>
                </a:solidFill>
              </a:rPr>
              <a:t>Формувальне</a:t>
            </a:r>
            <a:r>
              <a:rPr lang="ru-RU" sz="2000" dirty="0">
                <a:solidFill>
                  <a:schemeClr val="tx1"/>
                </a:solidFill>
              </a:rPr>
              <a:t> та </a:t>
            </a:r>
            <a:r>
              <a:rPr lang="ru-RU" sz="2000" dirty="0" err="1">
                <a:solidFill>
                  <a:schemeClr val="tx1"/>
                </a:solidFill>
              </a:rPr>
              <a:t>підсумкове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оцінювання</a:t>
            </a:r>
            <a:r>
              <a:rPr lang="ru-RU" sz="2000" dirty="0">
                <a:solidFill>
                  <a:schemeClr val="tx1"/>
                </a:solidFill>
              </a:rPr>
              <a:t>. Алгоритм </a:t>
            </a:r>
            <a:r>
              <a:rPr lang="ru-RU" sz="2000" dirty="0" err="1">
                <a:solidFill>
                  <a:schemeClr val="tx1"/>
                </a:solidFill>
              </a:rPr>
              <a:t>діяльності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вчителя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щодо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організації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формувального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оцінювання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Інструментарій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формувального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оцінювання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3. </a:t>
            </a:r>
            <a:r>
              <a:rPr lang="ru-RU" sz="2000" dirty="0" err="1">
                <a:solidFill>
                  <a:schemeClr val="tx1"/>
                </a:solidFill>
              </a:rPr>
              <a:t>Технологія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портфоліо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20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457200"/>
          </a:xfrm>
        </p:spPr>
        <p:txBody>
          <a:bodyPr>
            <a:normAutofit fontScale="90000"/>
          </a:bodyPr>
          <a:lstStyle/>
          <a:p>
            <a:r>
              <a:rPr lang="uk-UA" sz="2800" dirty="0" smtClean="0"/>
              <a:t>Цілі оцінювання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77335" y="1276351"/>
            <a:ext cx="8596668" cy="4765012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Потрібно </a:t>
            </a:r>
            <a:r>
              <a:rPr lang="uk-UA" b="1" dirty="0"/>
              <a:t>порівнювати наявний рівень сформованості компетентності з очікуваними результатами</a:t>
            </a:r>
            <a:r>
              <a:rPr lang="uk-UA" dirty="0"/>
              <a:t>.</a:t>
            </a:r>
            <a:endParaRPr lang="ru-RU" dirty="0"/>
          </a:p>
          <a:p>
            <a:r>
              <a:rPr lang="uk-UA" b="1" dirty="0"/>
              <a:t>Оцінювання є частиною процесу навчання</a:t>
            </a:r>
            <a:r>
              <a:rPr lang="uk-UA" dirty="0"/>
              <a:t> і має розглядатися як серія дій, а не одноразовий захід. </a:t>
            </a:r>
            <a:endParaRPr lang="uk-UA" dirty="0" smtClean="0"/>
          </a:p>
          <a:p>
            <a:r>
              <a:rPr lang="uk-UA" dirty="0"/>
              <a:t>Процес оцінювання дає </a:t>
            </a:r>
            <a:r>
              <a:rPr lang="uk-UA" b="1" dirty="0"/>
              <a:t>можливість виявити дітей, які можуть потребувати додаткової підтримки в освітньому процесі</a:t>
            </a:r>
            <a:r>
              <a:rPr lang="uk-UA" dirty="0"/>
              <a:t> внаслідок різних обставин – порушень психофізичного розвитку, інших соціальних та економічних чинників. </a:t>
            </a:r>
            <a:endParaRPr lang="ru-RU" dirty="0"/>
          </a:p>
          <a:p>
            <a:r>
              <a:rPr lang="uk-UA" b="1" dirty="0"/>
              <a:t>Результати оцінювання</a:t>
            </a:r>
            <a:r>
              <a:rPr lang="uk-UA" dirty="0"/>
              <a:t> можуть визначати необхідність </a:t>
            </a:r>
            <a:r>
              <a:rPr lang="uk-UA" b="1" dirty="0"/>
              <a:t>продовження чи зміни у підходах до методів викладання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/>
              <a:t>Оцінювання може також </a:t>
            </a:r>
            <a:r>
              <a:rPr lang="uk-UA" b="1" dirty="0"/>
              <a:t>визначати частини навчальної програми, які потребують </a:t>
            </a:r>
            <a:r>
              <a:rPr lang="uk-UA" b="1" dirty="0" smtClean="0"/>
              <a:t>перегляду.</a:t>
            </a:r>
          </a:p>
          <a:p>
            <a:r>
              <a:rPr lang="uk-UA" b="1" dirty="0"/>
              <a:t>Результати оцінювання є чудовою інформацією для обговорення її з батьками дитини</a:t>
            </a:r>
            <a:r>
              <a:rPr lang="uk-UA" dirty="0"/>
              <a:t> під час індивідуальних зустрічей. </a:t>
            </a:r>
            <a:endParaRPr lang="uk-UA" dirty="0" smtClean="0"/>
          </a:p>
          <a:p>
            <a:r>
              <a:rPr lang="uk-UA" b="1" dirty="0"/>
              <a:t>Оцінювання може використовуватися учнями для визначення сфер, які потребують поліпшення</a:t>
            </a:r>
            <a:r>
              <a:rPr lang="uk-UA" dirty="0"/>
              <a:t> знань чи вмінь і допомагають їм краще підготуватися до наступного оцінювання у цій сфері.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191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996778"/>
          </a:xfrm>
        </p:spPr>
        <p:txBody>
          <a:bodyPr>
            <a:normAutofit/>
          </a:bodyPr>
          <a:lstStyle/>
          <a:p>
            <a:r>
              <a:rPr lang="uk-UA" sz="2800" b="1" dirty="0"/>
              <a:t>КОЛИ ПОЧИНАТИ ОЦІНЮВАННЯ?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77335" y="2075935"/>
            <a:ext cx="8596668" cy="3965427"/>
          </a:xfrm>
        </p:spPr>
        <p:txBody>
          <a:bodyPr/>
          <a:lstStyle/>
          <a:p>
            <a:r>
              <a:rPr lang="uk-UA" sz="2400" dirty="0"/>
              <a:t>Починати оцінювання потрібно у перший шкільний день, якщо не раніше! </a:t>
            </a:r>
            <a:endParaRPr lang="uk-UA" sz="2400" dirty="0" smtClean="0"/>
          </a:p>
          <a:p>
            <a:r>
              <a:rPr lang="uk-UA" sz="2400" dirty="0"/>
              <a:t>При цьому вчитель відповідає на такі запитання: </a:t>
            </a:r>
            <a:endParaRPr lang="ru-RU" sz="2400" dirty="0"/>
          </a:p>
          <a:p>
            <a:pPr lvl="0" fontAlgn="base"/>
            <a:r>
              <a:rPr lang="uk-UA" sz="2400" dirty="0"/>
              <a:t>Які знання і вміння мають учні? </a:t>
            </a:r>
            <a:endParaRPr lang="ru-RU" sz="2400" dirty="0"/>
          </a:p>
          <a:p>
            <a:pPr lvl="0" fontAlgn="base"/>
            <a:r>
              <a:rPr lang="uk-UA" sz="2400" dirty="0"/>
              <a:t>Якими є їхні навчальні стилі (наприклад, який спосіб сприйняття інформації переважає)? </a:t>
            </a:r>
            <a:endParaRPr lang="ru-RU" sz="2400" dirty="0"/>
          </a:p>
          <a:p>
            <a:pPr lvl="0" fontAlgn="base"/>
            <a:r>
              <a:rPr lang="uk-UA" sz="2400" dirty="0"/>
              <a:t>Якими є їхні інтереси? 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985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996778"/>
          </a:xfrm>
        </p:spPr>
        <p:txBody>
          <a:bodyPr>
            <a:normAutofit/>
          </a:bodyPr>
          <a:lstStyle/>
          <a:p>
            <a:r>
              <a:rPr lang="uk-UA" sz="2800" b="1" dirty="0"/>
              <a:t>СПОСТЕРЕЖЕННЯ І ЗАПИСИ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77335" y="2075935"/>
            <a:ext cx="8596668" cy="3965427"/>
          </a:xfrm>
        </p:spPr>
        <p:txBody>
          <a:bodyPr>
            <a:normAutofit/>
          </a:bodyPr>
          <a:lstStyle/>
          <a:p>
            <a:r>
              <a:rPr lang="uk-UA" sz="2000" b="1" dirty="0"/>
              <a:t>Записи спостережень </a:t>
            </a:r>
            <a:r>
              <a:rPr lang="uk-UA" sz="2000" dirty="0"/>
              <a:t>у класі, записи </a:t>
            </a:r>
            <a:r>
              <a:rPr lang="uk-UA" sz="2000" b="1" dirty="0"/>
              <a:t>життєвих випадків</a:t>
            </a:r>
            <a:r>
              <a:rPr lang="uk-UA" sz="2000" dirty="0"/>
              <a:t>, </a:t>
            </a:r>
            <a:r>
              <a:rPr lang="uk-UA" sz="2000" b="1" dirty="0"/>
              <a:t>портфоліо</a:t>
            </a:r>
            <a:r>
              <a:rPr lang="uk-UA" sz="2000" dirty="0"/>
              <a:t> зі зразками дитячих робіт, </a:t>
            </a:r>
            <a:r>
              <a:rPr lang="uk-UA" sz="2000" b="1" dirty="0"/>
              <a:t>опитувальники батьків</a:t>
            </a:r>
            <a:r>
              <a:rPr lang="uk-UA" sz="2000" dirty="0"/>
              <a:t> та </a:t>
            </a:r>
            <a:r>
              <a:rPr lang="uk-UA" sz="2000" b="1" dirty="0"/>
              <a:t>інтерв’ю з батьками</a:t>
            </a:r>
            <a:r>
              <a:rPr lang="uk-UA" sz="2000" dirty="0"/>
              <a:t> – все це забезпечує вагомі джерела для оцінювання прогресу дітей у школі. </a:t>
            </a:r>
            <a:endParaRPr lang="uk-UA" sz="2000" dirty="0" smtClean="0"/>
          </a:p>
          <a:p>
            <a:r>
              <a:rPr lang="uk-UA" sz="2000" b="1" dirty="0"/>
              <a:t>Спостереження</a:t>
            </a:r>
            <a:r>
              <a:rPr lang="uk-UA" sz="2000" dirty="0"/>
              <a:t> за розвитком дитини дають </a:t>
            </a:r>
            <a:r>
              <a:rPr lang="uk-UA" sz="2000" b="1" dirty="0"/>
              <a:t>можливість</a:t>
            </a:r>
            <a:r>
              <a:rPr lang="uk-UA" sz="2000" dirty="0"/>
              <a:t> для вчителя </a:t>
            </a:r>
            <a:r>
              <a:rPr lang="uk-UA" sz="2000" dirty="0" err="1"/>
              <a:t>внести</a:t>
            </a:r>
            <a:r>
              <a:rPr lang="uk-UA" sz="2000" dirty="0"/>
              <a:t> зміни до навчального плану відповідно до індивідуальних особливостей дітей та </a:t>
            </a:r>
            <a:r>
              <a:rPr lang="uk-UA" sz="2000" b="1" dirty="0"/>
              <a:t>індивідуалізувати навчальні заняття</a:t>
            </a:r>
            <a:r>
              <a:rPr lang="uk-UA" sz="2000" dirty="0"/>
              <a:t>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3409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996778"/>
          </a:xfrm>
        </p:spPr>
        <p:txBody>
          <a:bodyPr>
            <a:normAutofit/>
          </a:bodyPr>
          <a:lstStyle/>
          <a:p>
            <a:r>
              <a:rPr lang="ru-RU" sz="2800" b="1" dirty="0"/>
              <a:t>ДІТИ З ОСОБЛИВИМИ ОСВІТНІМИ ПОТРЕБАМИ</a:t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77335" y="2075935"/>
            <a:ext cx="8596668" cy="3965427"/>
          </a:xfrm>
        </p:spPr>
        <p:txBody>
          <a:bodyPr/>
          <a:lstStyle/>
          <a:p>
            <a:r>
              <a:rPr lang="uk-UA" sz="2400" dirty="0"/>
              <a:t>Ф</a:t>
            </a:r>
            <a:r>
              <a:rPr lang="uk-UA" sz="2400" dirty="0" smtClean="0"/>
              <a:t>ахівці </a:t>
            </a:r>
            <a:r>
              <a:rPr lang="uk-UA" sz="2400" dirty="0"/>
              <a:t>зможуть допомогти вчителю у здійсненні необхідних </a:t>
            </a:r>
            <a:r>
              <a:rPr lang="uk-UA" sz="2400" dirty="0" err="1"/>
              <a:t>адаптацій</a:t>
            </a:r>
            <a:r>
              <a:rPr lang="uk-UA" sz="2400" dirty="0"/>
              <a:t> і модифікацій, а також, за потреби, у розробленні індивідуальної програми розвитку.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8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996778"/>
          </a:xfrm>
        </p:spPr>
        <p:txBody>
          <a:bodyPr>
            <a:normAutofit/>
          </a:bodyPr>
          <a:lstStyle/>
          <a:p>
            <a:r>
              <a:rPr lang="ru-RU" sz="2800" b="1" dirty="0"/>
              <a:t>ОСНОВНІ АСПЕКТИ ПРОЦЕСУ ОЦІНЮВАННЯ</a:t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77335" y="2075935"/>
            <a:ext cx="8596668" cy="3965427"/>
          </a:xfrm>
        </p:spPr>
        <p:txBody>
          <a:bodyPr/>
          <a:lstStyle/>
          <a:p>
            <a:r>
              <a:rPr lang="uk-UA" i="1" dirty="0" smtClean="0"/>
              <a:t>1. Вербальне оцінювання</a:t>
            </a:r>
          </a:p>
          <a:p>
            <a:r>
              <a:rPr lang="uk-UA" i="1" dirty="0" smtClean="0"/>
              <a:t>Використовуючи </a:t>
            </a:r>
            <a:r>
              <a:rPr lang="uk-UA" i="1" dirty="0"/>
              <a:t>словесне оцінювання, варто пам’ятати, що вчитель має оцінювати результат роботи, а не особистісні якості дитини, її пізнавальні процеси (увагу, сприймання, пам’ять, мислення), темп роботи.</a:t>
            </a:r>
            <a:endParaRPr lang="ru-RU" dirty="0"/>
          </a:p>
          <a:p>
            <a:r>
              <a:rPr lang="uk-UA" i="1" dirty="0"/>
              <a:t>Результат роботи потрібно підкреслювати не лише в розгорнутому словесному оцінюванні, а й у лаконічних </a:t>
            </a:r>
            <a:r>
              <a:rPr lang="uk-UA" i="1" dirty="0" smtClean="0"/>
              <a:t>висловлюваннях</a:t>
            </a:r>
          </a:p>
          <a:p>
            <a:endParaRPr lang="uk-UA" i="1" dirty="0"/>
          </a:p>
          <a:p>
            <a:r>
              <a:rPr lang="uk-UA" dirty="0"/>
              <a:t>Наприклад, «я задоволена тим, як ти написав» – краще, ніж «молодець», оскільки в першому випадку оцінюється те, що виконав учень, а в другому – його особистість.</a:t>
            </a:r>
            <a:endParaRPr lang="ru-RU" dirty="0"/>
          </a:p>
          <a:p>
            <a:endParaRPr lang="uk-UA" i="1" dirty="0" smtClean="0"/>
          </a:p>
        </p:txBody>
      </p:sp>
    </p:spTree>
    <p:extLst>
      <p:ext uri="{BB962C8B-B14F-4D97-AF65-F5344CB8AC3E}">
        <p14:creationId xmlns:p14="http://schemas.microsoft.com/office/powerpoint/2010/main" val="144000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996778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77335" y="2075935"/>
            <a:ext cx="8596668" cy="3965427"/>
          </a:xfrm>
        </p:spPr>
        <p:txBody>
          <a:bodyPr/>
          <a:lstStyle/>
          <a:p>
            <a:r>
              <a:rPr lang="uk-UA" dirty="0" smtClean="0"/>
              <a:t>2. </a:t>
            </a:r>
            <a:r>
              <a:rPr lang="uk-UA" b="1" i="1" dirty="0"/>
              <a:t>Відстеження індивідуальних досягнень учнів</a:t>
            </a:r>
            <a:endParaRPr lang="ru-RU" b="1" i="1" dirty="0"/>
          </a:p>
          <a:p>
            <a:r>
              <a:rPr lang="uk-UA" dirty="0" smtClean="0"/>
              <a:t>3. </a:t>
            </a:r>
            <a:r>
              <a:rPr lang="ru-RU" b="1" i="1" dirty="0" err="1"/>
              <a:t>Надання</a:t>
            </a:r>
            <a:r>
              <a:rPr lang="ru-RU" b="1" i="1" dirty="0"/>
              <a:t> </a:t>
            </a:r>
            <a:r>
              <a:rPr lang="ru-RU" b="1" i="1" dirty="0" err="1"/>
              <a:t>зворотного</a:t>
            </a:r>
            <a:r>
              <a:rPr lang="ru-RU" b="1" i="1" dirty="0"/>
              <a:t> </a:t>
            </a:r>
            <a:r>
              <a:rPr lang="ru-RU" b="1" i="1" dirty="0" err="1"/>
              <a:t>зв’язку</a:t>
            </a:r>
            <a:endParaRPr lang="ru-RU" b="1" i="1" dirty="0"/>
          </a:p>
          <a:p>
            <a:endParaRPr lang="uk-UA" dirty="0" smtClean="0"/>
          </a:p>
          <a:p>
            <a:r>
              <a:rPr lang="uk-UA" dirty="0"/>
              <a:t>Важливо пам’ятати, що зворотний зв’язок має позитивний характер, є конкретним і значущим. Він не має бути порожньою похвалою на кшталт: «Це найкраща думка, яку я </a:t>
            </a:r>
            <a:r>
              <a:rPr lang="uk-UA" dirty="0" err="1"/>
              <a:t>коли­небудь</a:t>
            </a:r>
            <a:r>
              <a:rPr lang="uk-UA" dirty="0"/>
              <a:t> чула!», адже діти можуть здогадатися, що насправді це не так. Вчитель також має уникати загальних суджень, таких як «хороший», «поганий».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7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996778"/>
          </a:xfrm>
        </p:spPr>
        <p:txBody>
          <a:bodyPr>
            <a:normAutofit fontScale="90000"/>
          </a:bodyPr>
          <a:lstStyle/>
          <a:p>
            <a:r>
              <a:rPr lang="uk-UA" sz="2800" b="1" dirty="0"/>
              <a:t>Якими можуть бути інструменти зворотного зв’язку?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77335" y="1162051"/>
            <a:ext cx="8596668" cy="4879312"/>
          </a:xfrm>
        </p:spPr>
        <p:txBody>
          <a:bodyPr>
            <a:normAutofit fontScale="92500" lnSpcReduction="10000"/>
          </a:bodyPr>
          <a:lstStyle/>
          <a:p>
            <a:r>
              <a:rPr lang="uk-UA" i="1" dirty="0"/>
              <a:t>«Долоньки» </a:t>
            </a:r>
            <a:endParaRPr lang="ru-RU" dirty="0"/>
          </a:p>
          <a:p>
            <a:r>
              <a:rPr lang="uk-UA" dirty="0"/>
              <a:t>Під час пояснення якогось завдання учням пропонують дати </a:t>
            </a:r>
            <a:endParaRPr lang="ru-RU" dirty="0"/>
          </a:p>
          <a:p>
            <a:r>
              <a:rPr lang="uk-UA" dirty="0"/>
              <a:t>сигнал певним кольором вирізаної з цупкого паперу долоньки: білий – «усе зрозуміло» або «впораюсь самостійно», червоний – «потрібно пояснити ще раз» або «потрібна допомога».</a:t>
            </a:r>
            <a:endParaRPr lang="ru-RU" dirty="0"/>
          </a:p>
          <a:p>
            <a:r>
              <a:rPr lang="uk-UA" i="1" dirty="0"/>
              <a:t>«Світлофор» </a:t>
            </a:r>
            <a:endParaRPr lang="ru-RU" dirty="0"/>
          </a:p>
          <a:p>
            <a:r>
              <a:rPr lang="uk-UA" dirty="0"/>
              <a:t>Учитель домовляється з учнями, що вони час від часу подаватимуть незвичні сигнали: якщо під час виконання завдання все зрозуміло і дається легко, то на полі зошита учні малюють зелений кружок; якщо мають якусь перешкоду чи сумнів – жовтий; якщо не знають, як виконувати, – червоний.</a:t>
            </a:r>
            <a:endParaRPr lang="ru-RU" dirty="0"/>
          </a:p>
          <a:p>
            <a:r>
              <a:rPr lang="uk-UA" i="1" dirty="0"/>
              <a:t>«Ліхтарик» </a:t>
            </a:r>
            <a:endParaRPr lang="ru-RU" dirty="0"/>
          </a:p>
          <a:p>
            <a:r>
              <a:rPr lang="uk-UA" dirty="0"/>
              <a:t>Сигнал подібний до попереднього, але використовується для реагування учнями на вже виконане завдання: на полі робочої сторінки учні малюють вертикальну лінію («стовп» ліхтаря) й позначають на ній кружком («плафон» чи якась інша фігура) рівень успішності – кружок  угорі означає, наприклад, що роботою задоволений/на, вона, на думку дитини, виконана добре; посередині – є сумніви, варто щось поліпшити; внизу – не задоволений/на роботою, відчуває труднощі.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307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5" y="0"/>
            <a:ext cx="8596668" cy="996778"/>
          </a:xfrm>
        </p:spPr>
        <p:txBody>
          <a:bodyPr>
            <a:normAutofit/>
          </a:bodyPr>
          <a:lstStyle/>
          <a:p>
            <a:r>
              <a:rPr lang="uk-UA" sz="2800" b="1" dirty="0"/>
              <a:t>Якими можуть бути інструменти зворотного зв’язку?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77335" y="1447801"/>
            <a:ext cx="8596668" cy="459356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400" dirty="0"/>
              <a:t>«Однохвилинне есе»</a:t>
            </a:r>
            <a:endParaRPr lang="ru-RU" sz="1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400" dirty="0"/>
              <a:t>Техніка, яка використовується з метою представлення учнями зворотного зв’язку про вивчене з теми. Для написання есе вчитель може поставити такі запитання: Що найголовніше ти дізнався сьогодні? Які питання залишилися для тебе незрозумілими?</a:t>
            </a:r>
            <a:endParaRPr lang="ru-RU" sz="1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400" dirty="0"/>
              <a:t>«Трихвилинна пауза»</a:t>
            </a:r>
            <a:endParaRPr lang="ru-RU" sz="1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400" dirty="0"/>
              <a:t>Учитель надає учням трихвилинну паузу, яка дає можливість учням обдумувати поняття, ідеї уроку, пов’язати з попереднім матеріалом, знаннями, досвідом, а також визначитися із незрозумілими моментами.</a:t>
            </a:r>
            <a:endParaRPr lang="ru-RU" sz="1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400" dirty="0"/>
              <a:t>Я змінив/змінила своє ставлення до….</a:t>
            </a:r>
            <a:endParaRPr lang="ru-RU" sz="1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400" dirty="0"/>
              <a:t>Я дізнався/дізналася більше про….</a:t>
            </a:r>
            <a:endParaRPr lang="ru-RU" sz="1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400" dirty="0"/>
              <a:t>Я здивувався/здивувалася тому, що …</a:t>
            </a:r>
            <a:endParaRPr lang="ru-RU" sz="1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400" dirty="0"/>
              <a:t>Я відчув/відчула…</a:t>
            </a:r>
            <a:endParaRPr lang="ru-RU" sz="1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400" dirty="0"/>
              <a:t>Я ставився/ставилася до …</a:t>
            </a:r>
            <a:endParaRPr lang="ru-RU" sz="1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400" b="1" dirty="0"/>
              <a:t>«Дві зірки й побажання</a:t>
            </a:r>
            <a:r>
              <a:rPr lang="uk-UA" sz="1400" dirty="0"/>
              <a:t>» </a:t>
            </a:r>
            <a:r>
              <a:rPr lang="uk-UA" sz="1400" b="1" dirty="0"/>
              <a:t>(</a:t>
            </a:r>
            <a:r>
              <a:rPr lang="uk-UA" sz="1400" b="1" dirty="0" err="1"/>
              <a:t>взаємооцінювання</a:t>
            </a:r>
            <a:r>
              <a:rPr lang="uk-UA" sz="1400" b="1" dirty="0"/>
              <a:t>)</a:t>
            </a:r>
            <a:endParaRPr lang="ru-RU" sz="1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400" dirty="0"/>
              <a:t>Застосовується для оцінювання творчих робіт учнів, творів, есе. Учитель пропонує перевірити роботу однокласника. Коли учні коментують роботи один одного, вони не виставляють оцінки, а вказують на два позитивні моменти – «дві зірки» – і на один момент, який потребує доопрацювання – «побажання»</a:t>
            </a:r>
            <a:endParaRPr lang="ru-RU" sz="1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400" b="1" dirty="0"/>
              <a:t>Техніка «Тижневий звіт»</a:t>
            </a:r>
            <a:endParaRPr lang="ru-RU" sz="1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400" dirty="0"/>
              <a:t>У кінці навчального тижня кожному учневі пропонується дати відповіді на запитання «Чому я навчився за тиждень?», «Що для мене залишилося нез’ясованим?», «Які запитання я б поставив учням, якби був учителем?» тощо </a:t>
            </a:r>
            <a:endParaRPr lang="ru-RU" sz="1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3344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996778"/>
          </a:xfrm>
        </p:spPr>
        <p:txBody>
          <a:bodyPr>
            <a:normAutofit/>
          </a:bodyPr>
          <a:lstStyle/>
          <a:p>
            <a:r>
              <a:rPr lang="uk-UA" sz="2800" b="1" dirty="0"/>
              <a:t>3. ТЕХНОЛОГІЯ ПОРТФОЛІО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77335" y="2075935"/>
            <a:ext cx="8596668" cy="3965427"/>
          </a:xfrm>
        </p:spPr>
        <p:txBody>
          <a:bodyPr>
            <a:normAutofit fontScale="92500"/>
          </a:bodyPr>
          <a:lstStyle/>
          <a:p>
            <a:pPr marL="285750" indent="-285750">
              <a:buFontTx/>
              <a:buChar char="-"/>
            </a:pPr>
            <a:r>
              <a:rPr lang="uk-UA" sz="2800" b="1" dirty="0" smtClean="0"/>
              <a:t>забезпечує </a:t>
            </a:r>
            <a:r>
              <a:rPr lang="uk-UA" sz="2800" b="1" dirty="0"/>
              <a:t>вчителя обґрунтованою інформацією про процес і результати навчальної діяльності </a:t>
            </a:r>
            <a:r>
              <a:rPr lang="uk-UA" sz="2800" b="1" dirty="0" smtClean="0"/>
              <a:t>учня</a:t>
            </a:r>
          </a:p>
          <a:p>
            <a:pPr marL="285750" indent="-285750">
              <a:buFontTx/>
              <a:buChar char="-"/>
            </a:pPr>
            <a:r>
              <a:rPr lang="uk-UA" sz="2800" b="1" dirty="0"/>
              <a:t>вважається «аутентичним», тобто істинним, найбільш наближеним до реального </a:t>
            </a:r>
            <a:r>
              <a:rPr lang="uk-UA" sz="2800" b="1" dirty="0" smtClean="0"/>
              <a:t>оцінювання</a:t>
            </a:r>
            <a:endParaRPr lang="en-US" sz="2800" b="1" dirty="0" smtClean="0"/>
          </a:p>
          <a:p>
            <a:r>
              <a:rPr lang="ru-RU" sz="2800" b="1" i="1" dirty="0" err="1" smtClean="0">
                <a:solidFill>
                  <a:srgbClr val="FF0000"/>
                </a:solidFill>
              </a:rPr>
              <a:t>Портфорл</a:t>
            </a:r>
            <a:r>
              <a:rPr lang="uk-UA" sz="2800" b="1" i="1" dirty="0" err="1" smtClean="0">
                <a:solidFill>
                  <a:srgbClr val="FF0000"/>
                </a:solidFill>
              </a:rPr>
              <a:t>іо</a:t>
            </a:r>
            <a:r>
              <a:rPr lang="uk-UA" sz="2800" b="1" i="1" dirty="0" smtClean="0">
                <a:solidFill>
                  <a:srgbClr val="FF0000"/>
                </a:solidFill>
              </a:rPr>
              <a:t> </a:t>
            </a:r>
            <a:r>
              <a:rPr lang="uk-UA" sz="2800" b="1" i="1" dirty="0" smtClean="0"/>
              <a:t>– це спеціально спланована та організована індивідуальна добірка матеріалів і документів, яка демонструє зусилля, динаміку і досягнення учнів у різних сферах.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167460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77335" y="266700"/>
            <a:ext cx="8596668" cy="5774663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6" name="Group 193281"/>
          <p:cNvGrpSpPr/>
          <p:nvPr/>
        </p:nvGrpSpPr>
        <p:grpSpPr>
          <a:xfrm>
            <a:off x="1485901" y="609601"/>
            <a:ext cx="6457950" cy="5490541"/>
            <a:chOff x="0" y="0"/>
            <a:chExt cx="5110603" cy="4640529"/>
          </a:xfrm>
        </p:grpSpPr>
        <p:sp>
          <p:nvSpPr>
            <p:cNvPr id="7" name="Shape 19765"/>
            <p:cNvSpPr/>
            <p:nvPr/>
          </p:nvSpPr>
          <p:spPr>
            <a:xfrm>
              <a:off x="463192" y="709413"/>
              <a:ext cx="1336446" cy="1336421"/>
            </a:xfrm>
            <a:custGeom>
              <a:avLst/>
              <a:gdLst/>
              <a:ahLst/>
              <a:cxnLst/>
              <a:rect l="0" t="0" r="0" b="0"/>
              <a:pathLst>
                <a:path w="1336446" h="1336421">
                  <a:moveTo>
                    <a:pt x="668223" y="0"/>
                  </a:moveTo>
                  <a:cubicBezTo>
                    <a:pt x="1037260" y="0"/>
                    <a:pt x="1336446" y="299148"/>
                    <a:pt x="1336446" y="668210"/>
                  </a:cubicBezTo>
                  <a:cubicBezTo>
                    <a:pt x="1336446" y="1037234"/>
                    <a:pt x="1037260" y="1336421"/>
                    <a:pt x="668223" y="1336421"/>
                  </a:cubicBezTo>
                  <a:cubicBezTo>
                    <a:pt x="299161" y="1336421"/>
                    <a:pt x="0" y="1037234"/>
                    <a:pt x="0" y="668210"/>
                  </a:cubicBezTo>
                  <a:cubicBezTo>
                    <a:pt x="0" y="299148"/>
                    <a:pt x="299161" y="0"/>
                    <a:pt x="66822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AED1E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200"/>
            </a:p>
          </p:txBody>
        </p:sp>
        <p:sp>
          <p:nvSpPr>
            <p:cNvPr id="8" name="Shape 19766"/>
            <p:cNvSpPr/>
            <p:nvPr/>
          </p:nvSpPr>
          <p:spPr>
            <a:xfrm>
              <a:off x="463192" y="709413"/>
              <a:ext cx="1336446" cy="1336421"/>
            </a:xfrm>
            <a:custGeom>
              <a:avLst/>
              <a:gdLst/>
              <a:ahLst/>
              <a:cxnLst/>
              <a:rect l="0" t="0" r="0" b="0"/>
              <a:pathLst>
                <a:path w="1336446" h="1336421">
                  <a:moveTo>
                    <a:pt x="668223" y="1336421"/>
                  </a:moveTo>
                  <a:cubicBezTo>
                    <a:pt x="1037260" y="1336421"/>
                    <a:pt x="1336446" y="1037234"/>
                    <a:pt x="1336446" y="668211"/>
                  </a:cubicBezTo>
                  <a:cubicBezTo>
                    <a:pt x="1336446" y="299149"/>
                    <a:pt x="1037260" y="0"/>
                    <a:pt x="668223" y="0"/>
                  </a:cubicBezTo>
                  <a:cubicBezTo>
                    <a:pt x="299161" y="0"/>
                    <a:pt x="0" y="299149"/>
                    <a:pt x="0" y="668211"/>
                  </a:cubicBezTo>
                  <a:cubicBezTo>
                    <a:pt x="0" y="1037234"/>
                    <a:pt x="299161" y="1336421"/>
                    <a:pt x="668223" y="1336421"/>
                  </a:cubicBezTo>
                </a:path>
              </a:pathLst>
            </a:custGeom>
            <a:ln w="7874" cap="flat">
              <a:miter lim="127000"/>
            </a:ln>
          </p:spPr>
          <p:style>
            <a:lnRef idx="1">
              <a:srgbClr val="0085B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200"/>
            </a:p>
          </p:txBody>
        </p:sp>
        <p:sp>
          <p:nvSpPr>
            <p:cNvPr id="9" name="Shape 19767"/>
            <p:cNvSpPr/>
            <p:nvPr/>
          </p:nvSpPr>
          <p:spPr>
            <a:xfrm>
              <a:off x="3373545" y="2106759"/>
              <a:ext cx="1336434" cy="1336408"/>
            </a:xfrm>
            <a:custGeom>
              <a:avLst/>
              <a:gdLst/>
              <a:ahLst/>
              <a:cxnLst/>
              <a:rect l="0" t="0" r="0" b="0"/>
              <a:pathLst>
                <a:path w="1336434" h="1336408">
                  <a:moveTo>
                    <a:pt x="668210" y="0"/>
                  </a:moveTo>
                  <a:cubicBezTo>
                    <a:pt x="1037247" y="0"/>
                    <a:pt x="1336434" y="299161"/>
                    <a:pt x="1336434" y="668185"/>
                  </a:cubicBezTo>
                  <a:cubicBezTo>
                    <a:pt x="1336434" y="1037234"/>
                    <a:pt x="1037247" y="1336408"/>
                    <a:pt x="668210" y="1336408"/>
                  </a:cubicBezTo>
                  <a:cubicBezTo>
                    <a:pt x="299186" y="1336408"/>
                    <a:pt x="0" y="1037234"/>
                    <a:pt x="0" y="668185"/>
                  </a:cubicBezTo>
                  <a:cubicBezTo>
                    <a:pt x="0" y="299161"/>
                    <a:pt x="299186" y="0"/>
                    <a:pt x="66821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AED1E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200"/>
            </a:p>
          </p:txBody>
        </p:sp>
        <p:sp>
          <p:nvSpPr>
            <p:cNvPr id="10" name="Shape 19768"/>
            <p:cNvSpPr/>
            <p:nvPr/>
          </p:nvSpPr>
          <p:spPr>
            <a:xfrm>
              <a:off x="3373545" y="2106759"/>
              <a:ext cx="1336434" cy="1336408"/>
            </a:xfrm>
            <a:custGeom>
              <a:avLst/>
              <a:gdLst/>
              <a:ahLst/>
              <a:cxnLst/>
              <a:rect l="0" t="0" r="0" b="0"/>
              <a:pathLst>
                <a:path w="1336434" h="1336408">
                  <a:moveTo>
                    <a:pt x="668210" y="1336408"/>
                  </a:moveTo>
                  <a:cubicBezTo>
                    <a:pt x="1037247" y="1336408"/>
                    <a:pt x="1336434" y="1037234"/>
                    <a:pt x="1336434" y="668185"/>
                  </a:cubicBezTo>
                  <a:cubicBezTo>
                    <a:pt x="1336434" y="299161"/>
                    <a:pt x="1037247" y="0"/>
                    <a:pt x="668210" y="0"/>
                  </a:cubicBezTo>
                  <a:cubicBezTo>
                    <a:pt x="299186" y="0"/>
                    <a:pt x="0" y="299161"/>
                    <a:pt x="0" y="668185"/>
                  </a:cubicBezTo>
                  <a:cubicBezTo>
                    <a:pt x="0" y="1037234"/>
                    <a:pt x="299186" y="1336408"/>
                    <a:pt x="668210" y="1336408"/>
                  </a:cubicBezTo>
                </a:path>
              </a:pathLst>
            </a:custGeom>
            <a:ln w="7874" cap="flat">
              <a:miter lim="127000"/>
            </a:ln>
          </p:spPr>
          <p:style>
            <a:lnRef idx="1">
              <a:srgbClr val="0085B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200"/>
            </a:p>
          </p:txBody>
        </p:sp>
        <p:sp>
          <p:nvSpPr>
            <p:cNvPr id="11" name="Shape 19769"/>
            <p:cNvSpPr/>
            <p:nvPr/>
          </p:nvSpPr>
          <p:spPr>
            <a:xfrm>
              <a:off x="3045963" y="709413"/>
              <a:ext cx="1336434" cy="1336421"/>
            </a:xfrm>
            <a:custGeom>
              <a:avLst/>
              <a:gdLst/>
              <a:ahLst/>
              <a:cxnLst/>
              <a:rect l="0" t="0" r="0" b="0"/>
              <a:pathLst>
                <a:path w="1336434" h="1336421">
                  <a:moveTo>
                    <a:pt x="668210" y="0"/>
                  </a:moveTo>
                  <a:cubicBezTo>
                    <a:pt x="1037285" y="0"/>
                    <a:pt x="1336434" y="299149"/>
                    <a:pt x="1336434" y="668211"/>
                  </a:cubicBezTo>
                  <a:cubicBezTo>
                    <a:pt x="1336434" y="1037234"/>
                    <a:pt x="1037285" y="1336421"/>
                    <a:pt x="668210" y="1336421"/>
                  </a:cubicBezTo>
                  <a:cubicBezTo>
                    <a:pt x="299186" y="1336421"/>
                    <a:pt x="0" y="1037234"/>
                    <a:pt x="0" y="668211"/>
                  </a:cubicBezTo>
                  <a:cubicBezTo>
                    <a:pt x="0" y="299149"/>
                    <a:pt x="299186" y="0"/>
                    <a:pt x="66821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AED1E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200"/>
            </a:p>
          </p:txBody>
        </p:sp>
        <p:sp>
          <p:nvSpPr>
            <p:cNvPr id="12" name="Shape 19770"/>
            <p:cNvSpPr/>
            <p:nvPr/>
          </p:nvSpPr>
          <p:spPr>
            <a:xfrm>
              <a:off x="3045963" y="709413"/>
              <a:ext cx="1336434" cy="1336421"/>
            </a:xfrm>
            <a:custGeom>
              <a:avLst/>
              <a:gdLst/>
              <a:ahLst/>
              <a:cxnLst/>
              <a:rect l="0" t="0" r="0" b="0"/>
              <a:pathLst>
                <a:path w="1336434" h="1336421">
                  <a:moveTo>
                    <a:pt x="668210" y="1336421"/>
                  </a:moveTo>
                  <a:cubicBezTo>
                    <a:pt x="1037285" y="1336421"/>
                    <a:pt x="1336434" y="1037234"/>
                    <a:pt x="1336434" y="668211"/>
                  </a:cubicBezTo>
                  <a:cubicBezTo>
                    <a:pt x="1336434" y="299149"/>
                    <a:pt x="1037285" y="0"/>
                    <a:pt x="668210" y="0"/>
                  </a:cubicBezTo>
                  <a:cubicBezTo>
                    <a:pt x="299186" y="0"/>
                    <a:pt x="0" y="299149"/>
                    <a:pt x="0" y="668211"/>
                  </a:cubicBezTo>
                  <a:cubicBezTo>
                    <a:pt x="0" y="1037234"/>
                    <a:pt x="299186" y="1336421"/>
                    <a:pt x="668210" y="1336421"/>
                  </a:cubicBezTo>
                </a:path>
              </a:pathLst>
            </a:custGeom>
            <a:ln w="7874" cap="flat">
              <a:miter lim="127000"/>
            </a:ln>
          </p:spPr>
          <p:style>
            <a:lnRef idx="1">
              <a:srgbClr val="0085B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200"/>
            </a:p>
          </p:txBody>
        </p:sp>
        <p:sp>
          <p:nvSpPr>
            <p:cNvPr id="13" name="Shape 19771"/>
            <p:cNvSpPr/>
            <p:nvPr/>
          </p:nvSpPr>
          <p:spPr>
            <a:xfrm>
              <a:off x="2479454" y="3220738"/>
              <a:ext cx="1336459" cy="1336408"/>
            </a:xfrm>
            <a:custGeom>
              <a:avLst/>
              <a:gdLst/>
              <a:ahLst/>
              <a:cxnLst/>
              <a:rect l="0" t="0" r="0" b="0"/>
              <a:pathLst>
                <a:path w="1336459" h="1336408">
                  <a:moveTo>
                    <a:pt x="668249" y="0"/>
                  </a:moveTo>
                  <a:cubicBezTo>
                    <a:pt x="1037286" y="0"/>
                    <a:pt x="1336459" y="299136"/>
                    <a:pt x="1336459" y="668198"/>
                  </a:cubicBezTo>
                  <a:cubicBezTo>
                    <a:pt x="1336459" y="1037247"/>
                    <a:pt x="1037286" y="1336408"/>
                    <a:pt x="668249" y="1336408"/>
                  </a:cubicBezTo>
                  <a:cubicBezTo>
                    <a:pt x="299174" y="1336408"/>
                    <a:pt x="0" y="1037247"/>
                    <a:pt x="0" y="668198"/>
                  </a:cubicBezTo>
                  <a:cubicBezTo>
                    <a:pt x="0" y="299136"/>
                    <a:pt x="299174" y="0"/>
                    <a:pt x="66824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AED1E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200"/>
            </a:p>
          </p:txBody>
        </p:sp>
        <p:sp>
          <p:nvSpPr>
            <p:cNvPr id="14" name="Shape 19772"/>
            <p:cNvSpPr/>
            <p:nvPr/>
          </p:nvSpPr>
          <p:spPr>
            <a:xfrm>
              <a:off x="2479454" y="3220738"/>
              <a:ext cx="1336459" cy="1336408"/>
            </a:xfrm>
            <a:custGeom>
              <a:avLst/>
              <a:gdLst/>
              <a:ahLst/>
              <a:cxnLst/>
              <a:rect l="0" t="0" r="0" b="0"/>
              <a:pathLst>
                <a:path w="1336459" h="1336408">
                  <a:moveTo>
                    <a:pt x="668249" y="1336408"/>
                  </a:moveTo>
                  <a:cubicBezTo>
                    <a:pt x="1037286" y="1336408"/>
                    <a:pt x="1336459" y="1037247"/>
                    <a:pt x="1336459" y="668198"/>
                  </a:cubicBezTo>
                  <a:cubicBezTo>
                    <a:pt x="1336459" y="299136"/>
                    <a:pt x="1037286" y="0"/>
                    <a:pt x="668249" y="0"/>
                  </a:cubicBezTo>
                  <a:cubicBezTo>
                    <a:pt x="299174" y="0"/>
                    <a:pt x="0" y="299136"/>
                    <a:pt x="0" y="668198"/>
                  </a:cubicBezTo>
                  <a:cubicBezTo>
                    <a:pt x="0" y="1037247"/>
                    <a:pt x="299174" y="1336408"/>
                    <a:pt x="668249" y="1336408"/>
                  </a:cubicBezTo>
                </a:path>
              </a:pathLst>
            </a:custGeom>
            <a:ln w="7874" cap="flat">
              <a:miter lim="127000"/>
            </a:ln>
          </p:spPr>
          <p:style>
            <a:lnRef idx="1">
              <a:srgbClr val="0085B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200"/>
            </a:p>
          </p:txBody>
        </p:sp>
        <p:sp>
          <p:nvSpPr>
            <p:cNvPr id="15" name="Shape 19773"/>
            <p:cNvSpPr/>
            <p:nvPr/>
          </p:nvSpPr>
          <p:spPr>
            <a:xfrm>
              <a:off x="1044489" y="3220738"/>
              <a:ext cx="1336421" cy="1336408"/>
            </a:xfrm>
            <a:custGeom>
              <a:avLst/>
              <a:gdLst/>
              <a:ahLst/>
              <a:cxnLst/>
              <a:rect l="0" t="0" r="0" b="0"/>
              <a:pathLst>
                <a:path w="1336421" h="1336408">
                  <a:moveTo>
                    <a:pt x="668223" y="0"/>
                  </a:moveTo>
                  <a:cubicBezTo>
                    <a:pt x="1037260" y="0"/>
                    <a:pt x="1336421" y="299148"/>
                    <a:pt x="1336421" y="668198"/>
                  </a:cubicBezTo>
                  <a:cubicBezTo>
                    <a:pt x="1336421" y="1037260"/>
                    <a:pt x="1037260" y="1336408"/>
                    <a:pt x="668223" y="1336408"/>
                  </a:cubicBezTo>
                  <a:cubicBezTo>
                    <a:pt x="299187" y="1336408"/>
                    <a:pt x="0" y="1037260"/>
                    <a:pt x="0" y="668198"/>
                  </a:cubicBezTo>
                  <a:cubicBezTo>
                    <a:pt x="0" y="299148"/>
                    <a:pt x="299187" y="0"/>
                    <a:pt x="66822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AED1E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200"/>
            </a:p>
          </p:txBody>
        </p:sp>
        <p:sp>
          <p:nvSpPr>
            <p:cNvPr id="16" name="Shape 19774"/>
            <p:cNvSpPr/>
            <p:nvPr/>
          </p:nvSpPr>
          <p:spPr>
            <a:xfrm>
              <a:off x="1044489" y="3220738"/>
              <a:ext cx="1336421" cy="1336408"/>
            </a:xfrm>
            <a:custGeom>
              <a:avLst/>
              <a:gdLst/>
              <a:ahLst/>
              <a:cxnLst/>
              <a:rect l="0" t="0" r="0" b="0"/>
              <a:pathLst>
                <a:path w="1336421" h="1336408">
                  <a:moveTo>
                    <a:pt x="668223" y="1336408"/>
                  </a:moveTo>
                  <a:cubicBezTo>
                    <a:pt x="1037260" y="1336408"/>
                    <a:pt x="1336421" y="1037260"/>
                    <a:pt x="1336421" y="668198"/>
                  </a:cubicBezTo>
                  <a:cubicBezTo>
                    <a:pt x="1336421" y="299148"/>
                    <a:pt x="1037260" y="0"/>
                    <a:pt x="668223" y="0"/>
                  </a:cubicBezTo>
                  <a:cubicBezTo>
                    <a:pt x="299187" y="0"/>
                    <a:pt x="0" y="299148"/>
                    <a:pt x="0" y="668198"/>
                  </a:cubicBezTo>
                  <a:cubicBezTo>
                    <a:pt x="0" y="1037260"/>
                    <a:pt x="299187" y="1336408"/>
                    <a:pt x="668223" y="1336408"/>
                  </a:cubicBezTo>
                </a:path>
              </a:pathLst>
            </a:custGeom>
            <a:ln w="7874" cap="flat">
              <a:miter lim="127000"/>
            </a:ln>
          </p:spPr>
          <p:style>
            <a:lnRef idx="1">
              <a:srgbClr val="0085B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200"/>
            </a:p>
          </p:txBody>
        </p:sp>
        <p:sp>
          <p:nvSpPr>
            <p:cNvPr id="17" name="Shape 19775"/>
            <p:cNvSpPr/>
            <p:nvPr/>
          </p:nvSpPr>
          <p:spPr>
            <a:xfrm>
              <a:off x="1764010" y="82303"/>
              <a:ext cx="1336459" cy="1336446"/>
            </a:xfrm>
            <a:custGeom>
              <a:avLst/>
              <a:gdLst/>
              <a:ahLst/>
              <a:cxnLst/>
              <a:rect l="0" t="0" r="0" b="0"/>
              <a:pathLst>
                <a:path w="1336459" h="1336446">
                  <a:moveTo>
                    <a:pt x="668236" y="0"/>
                  </a:moveTo>
                  <a:cubicBezTo>
                    <a:pt x="1037273" y="0"/>
                    <a:pt x="1336459" y="299174"/>
                    <a:pt x="1336459" y="668223"/>
                  </a:cubicBezTo>
                  <a:cubicBezTo>
                    <a:pt x="1336459" y="1037272"/>
                    <a:pt x="1037273" y="1336446"/>
                    <a:pt x="668236" y="1336446"/>
                  </a:cubicBezTo>
                  <a:cubicBezTo>
                    <a:pt x="299161" y="1336446"/>
                    <a:pt x="0" y="1037272"/>
                    <a:pt x="0" y="668223"/>
                  </a:cubicBezTo>
                  <a:cubicBezTo>
                    <a:pt x="0" y="299174"/>
                    <a:pt x="299161" y="0"/>
                    <a:pt x="66823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AED1E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200"/>
            </a:p>
          </p:txBody>
        </p:sp>
        <p:sp>
          <p:nvSpPr>
            <p:cNvPr id="18" name="Shape 19776"/>
            <p:cNvSpPr/>
            <p:nvPr/>
          </p:nvSpPr>
          <p:spPr>
            <a:xfrm>
              <a:off x="1764010" y="82303"/>
              <a:ext cx="1336459" cy="1336446"/>
            </a:xfrm>
            <a:custGeom>
              <a:avLst/>
              <a:gdLst/>
              <a:ahLst/>
              <a:cxnLst/>
              <a:rect l="0" t="0" r="0" b="0"/>
              <a:pathLst>
                <a:path w="1336459" h="1336446">
                  <a:moveTo>
                    <a:pt x="668236" y="1336446"/>
                  </a:moveTo>
                  <a:cubicBezTo>
                    <a:pt x="1037273" y="1336446"/>
                    <a:pt x="1336459" y="1037272"/>
                    <a:pt x="1336459" y="668223"/>
                  </a:cubicBezTo>
                  <a:cubicBezTo>
                    <a:pt x="1336459" y="299174"/>
                    <a:pt x="1037273" y="0"/>
                    <a:pt x="668236" y="0"/>
                  </a:cubicBezTo>
                  <a:cubicBezTo>
                    <a:pt x="299161" y="0"/>
                    <a:pt x="0" y="299174"/>
                    <a:pt x="0" y="668223"/>
                  </a:cubicBezTo>
                  <a:cubicBezTo>
                    <a:pt x="0" y="1037272"/>
                    <a:pt x="299161" y="1336446"/>
                    <a:pt x="668236" y="1336446"/>
                  </a:cubicBezTo>
                </a:path>
              </a:pathLst>
            </a:custGeom>
            <a:ln w="7874" cap="flat">
              <a:miter lim="127000"/>
            </a:ln>
          </p:spPr>
          <p:style>
            <a:lnRef idx="1">
              <a:srgbClr val="0085B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200"/>
            </a:p>
          </p:txBody>
        </p:sp>
        <p:sp>
          <p:nvSpPr>
            <p:cNvPr id="19" name="Shape 19777"/>
            <p:cNvSpPr/>
            <p:nvPr/>
          </p:nvSpPr>
          <p:spPr>
            <a:xfrm>
              <a:off x="154450" y="2106759"/>
              <a:ext cx="1336459" cy="1336408"/>
            </a:xfrm>
            <a:custGeom>
              <a:avLst/>
              <a:gdLst/>
              <a:ahLst/>
              <a:cxnLst/>
              <a:rect l="0" t="0" r="0" b="0"/>
              <a:pathLst>
                <a:path w="1336459" h="1336408">
                  <a:moveTo>
                    <a:pt x="668236" y="0"/>
                  </a:moveTo>
                  <a:cubicBezTo>
                    <a:pt x="1037273" y="0"/>
                    <a:pt x="1336459" y="299161"/>
                    <a:pt x="1336459" y="668185"/>
                  </a:cubicBezTo>
                  <a:cubicBezTo>
                    <a:pt x="1336459" y="1037234"/>
                    <a:pt x="1037273" y="1336408"/>
                    <a:pt x="668236" y="1336408"/>
                  </a:cubicBezTo>
                  <a:cubicBezTo>
                    <a:pt x="299187" y="1336408"/>
                    <a:pt x="0" y="1037234"/>
                    <a:pt x="0" y="668185"/>
                  </a:cubicBezTo>
                  <a:cubicBezTo>
                    <a:pt x="0" y="299161"/>
                    <a:pt x="299187" y="0"/>
                    <a:pt x="66823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AED1E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200"/>
            </a:p>
          </p:txBody>
        </p:sp>
        <p:sp>
          <p:nvSpPr>
            <p:cNvPr id="20" name="Shape 19778"/>
            <p:cNvSpPr/>
            <p:nvPr/>
          </p:nvSpPr>
          <p:spPr>
            <a:xfrm>
              <a:off x="154450" y="2106759"/>
              <a:ext cx="1336459" cy="1336408"/>
            </a:xfrm>
            <a:custGeom>
              <a:avLst/>
              <a:gdLst/>
              <a:ahLst/>
              <a:cxnLst/>
              <a:rect l="0" t="0" r="0" b="0"/>
              <a:pathLst>
                <a:path w="1336459" h="1336408">
                  <a:moveTo>
                    <a:pt x="668236" y="1336408"/>
                  </a:moveTo>
                  <a:cubicBezTo>
                    <a:pt x="1037273" y="1336408"/>
                    <a:pt x="1336459" y="1037234"/>
                    <a:pt x="1336459" y="668185"/>
                  </a:cubicBezTo>
                  <a:cubicBezTo>
                    <a:pt x="1336459" y="299161"/>
                    <a:pt x="1037273" y="0"/>
                    <a:pt x="668236" y="0"/>
                  </a:cubicBezTo>
                  <a:cubicBezTo>
                    <a:pt x="299187" y="0"/>
                    <a:pt x="0" y="299161"/>
                    <a:pt x="0" y="668185"/>
                  </a:cubicBezTo>
                  <a:cubicBezTo>
                    <a:pt x="0" y="1037234"/>
                    <a:pt x="299187" y="1336408"/>
                    <a:pt x="668236" y="1336408"/>
                  </a:cubicBezTo>
                </a:path>
              </a:pathLst>
            </a:custGeom>
            <a:ln w="7874" cap="flat">
              <a:miter lim="127000"/>
            </a:ln>
          </p:spPr>
          <p:style>
            <a:lnRef idx="1">
              <a:srgbClr val="0085B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200"/>
            </a:p>
          </p:txBody>
        </p:sp>
        <p:sp>
          <p:nvSpPr>
            <p:cNvPr id="21" name="Shape 19779"/>
            <p:cNvSpPr/>
            <p:nvPr/>
          </p:nvSpPr>
          <p:spPr>
            <a:xfrm>
              <a:off x="2432231" y="1846279"/>
              <a:ext cx="0" cy="17069"/>
            </a:xfrm>
            <a:custGeom>
              <a:avLst/>
              <a:gdLst/>
              <a:ahLst/>
              <a:cxnLst/>
              <a:rect l="0" t="0" r="0" b="0"/>
              <a:pathLst>
                <a:path h="17069">
                  <a:moveTo>
                    <a:pt x="0" y="17069"/>
                  </a:moveTo>
                  <a:lnTo>
                    <a:pt x="0" y="0"/>
                  </a:lnTo>
                </a:path>
              </a:pathLst>
            </a:custGeom>
            <a:ln w="13157" cap="flat">
              <a:miter lim="100000"/>
            </a:ln>
          </p:spPr>
          <p:style>
            <a:lnRef idx="1">
              <a:srgbClr val="0085B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200"/>
            </a:p>
          </p:txBody>
        </p:sp>
        <p:sp>
          <p:nvSpPr>
            <p:cNvPr id="22" name="Shape 19780"/>
            <p:cNvSpPr/>
            <p:nvPr/>
          </p:nvSpPr>
          <p:spPr>
            <a:xfrm>
              <a:off x="2432231" y="1451591"/>
              <a:ext cx="13" cy="363118"/>
            </a:xfrm>
            <a:custGeom>
              <a:avLst/>
              <a:gdLst/>
              <a:ahLst/>
              <a:cxnLst/>
              <a:rect l="0" t="0" r="0" b="0"/>
              <a:pathLst>
                <a:path w="13" h="363118">
                  <a:moveTo>
                    <a:pt x="0" y="363118"/>
                  </a:moveTo>
                  <a:lnTo>
                    <a:pt x="13" y="0"/>
                  </a:lnTo>
                </a:path>
              </a:pathLst>
            </a:custGeom>
            <a:ln w="13157" cap="flat">
              <a:custDash>
                <a:ds d="248700" sp="248700"/>
              </a:custDash>
              <a:miter lim="100000"/>
            </a:ln>
          </p:spPr>
          <p:style>
            <a:lnRef idx="1">
              <a:srgbClr val="0085B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200"/>
            </a:p>
          </p:txBody>
        </p:sp>
        <p:sp>
          <p:nvSpPr>
            <p:cNvPr id="23" name="Shape 19781"/>
            <p:cNvSpPr/>
            <p:nvPr/>
          </p:nvSpPr>
          <p:spPr>
            <a:xfrm>
              <a:off x="2432246" y="1418753"/>
              <a:ext cx="0" cy="17069"/>
            </a:xfrm>
            <a:custGeom>
              <a:avLst/>
              <a:gdLst/>
              <a:ahLst/>
              <a:cxnLst/>
              <a:rect l="0" t="0" r="0" b="0"/>
              <a:pathLst>
                <a:path h="17069">
                  <a:moveTo>
                    <a:pt x="0" y="17069"/>
                  </a:moveTo>
                  <a:lnTo>
                    <a:pt x="0" y="0"/>
                  </a:lnTo>
                </a:path>
              </a:pathLst>
            </a:custGeom>
            <a:ln w="13157" cap="flat">
              <a:miter lim="100000"/>
            </a:ln>
          </p:spPr>
          <p:style>
            <a:lnRef idx="1">
              <a:srgbClr val="0085B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200"/>
            </a:p>
          </p:txBody>
        </p:sp>
        <p:sp>
          <p:nvSpPr>
            <p:cNvPr id="24" name="Shape 19782"/>
            <p:cNvSpPr/>
            <p:nvPr/>
          </p:nvSpPr>
          <p:spPr>
            <a:xfrm>
              <a:off x="3174789" y="1787662"/>
              <a:ext cx="11976" cy="12167"/>
            </a:xfrm>
            <a:custGeom>
              <a:avLst/>
              <a:gdLst/>
              <a:ahLst/>
              <a:cxnLst/>
              <a:rect l="0" t="0" r="0" b="0"/>
              <a:pathLst>
                <a:path w="11976" h="12167">
                  <a:moveTo>
                    <a:pt x="11976" y="0"/>
                  </a:moveTo>
                  <a:lnTo>
                    <a:pt x="0" y="12167"/>
                  </a:lnTo>
                </a:path>
              </a:pathLst>
            </a:custGeom>
            <a:ln w="13157" cap="flat">
              <a:miter lim="100000"/>
            </a:ln>
          </p:spPr>
          <p:style>
            <a:lnRef idx="1">
              <a:srgbClr val="0085B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200"/>
            </a:p>
          </p:txBody>
        </p:sp>
        <p:sp>
          <p:nvSpPr>
            <p:cNvPr id="25" name="Shape 19783"/>
            <p:cNvSpPr/>
            <p:nvPr/>
          </p:nvSpPr>
          <p:spPr>
            <a:xfrm>
              <a:off x="2895883" y="1822506"/>
              <a:ext cx="256591" cy="260718"/>
            </a:xfrm>
            <a:custGeom>
              <a:avLst/>
              <a:gdLst/>
              <a:ahLst/>
              <a:cxnLst/>
              <a:rect l="0" t="0" r="0" b="0"/>
              <a:pathLst>
                <a:path w="256591" h="260718">
                  <a:moveTo>
                    <a:pt x="256591" y="0"/>
                  </a:moveTo>
                  <a:lnTo>
                    <a:pt x="0" y="260718"/>
                  </a:lnTo>
                </a:path>
              </a:pathLst>
            </a:custGeom>
            <a:ln w="13157" cap="flat">
              <a:custDash>
                <a:ds d="250500" sp="250500"/>
              </a:custDash>
              <a:miter lim="100000"/>
            </a:ln>
          </p:spPr>
          <p:style>
            <a:lnRef idx="1">
              <a:srgbClr val="0085B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200"/>
            </a:p>
          </p:txBody>
        </p:sp>
        <p:sp>
          <p:nvSpPr>
            <p:cNvPr id="26" name="Shape 19784"/>
            <p:cNvSpPr/>
            <p:nvPr/>
          </p:nvSpPr>
          <p:spPr>
            <a:xfrm>
              <a:off x="2872753" y="2094567"/>
              <a:ext cx="11976" cy="12192"/>
            </a:xfrm>
            <a:custGeom>
              <a:avLst/>
              <a:gdLst/>
              <a:ahLst/>
              <a:cxnLst/>
              <a:rect l="0" t="0" r="0" b="0"/>
              <a:pathLst>
                <a:path w="11976" h="12192">
                  <a:moveTo>
                    <a:pt x="11976" y="0"/>
                  </a:moveTo>
                  <a:lnTo>
                    <a:pt x="0" y="12192"/>
                  </a:lnTo>
                </a:path>
              </a:pathLst>
            </a:custGeom>
            <a:ln w="13157" cap="flat">
              <a:miter lim="100000"/>
            </a:ln>
          </p:spPr>
          <p:style>
            <a:lnRef idx="1">
              <a:srgbClr val="0085B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200"/>
            </a:p>
          </p:txBody>
        </p:sp>
        <p:sp>
          <p:nvSpPr>
            <p:cNvPr id="27" name="Shape 19785"/>
            <p:cNvSpPr/>
            <p:nvPr/>
          </p:nvSpPr>
          <p:spPr>
            <a:xfrm>
              <a:off x="1978724" y="2095824"/>
              <a:ext cx="13144" cy="10935"/>
            </a:xfrm>
            <a:custGeom>
              <a:avLst/>
              <a:gdLst/>
              <a:ahLst/>
              <a:cxnLst/>
              <a:rect l="0" t="0" r="0" b="0"/>
              <a:pathLst>
                <a:path w="13144" h="10935">
                  <a:moveTo>
                    <a:pt x="13144" y="10935"/>
                  </a:moveTo>
                  <a:lnTo>
                    <a:pt x="0" y="0"/>
                  </a:lnTo>
                </a:path>
              </a:pathLst>
            </a:custGeom>
            <a:ln w="13157" cap="flat">
              <a:miter lim="100000"/>
            </a:ln>
          </p:spPr>
          <p:style>
            <a:lnRef idx="1">
              <a:srgbClr val="0085B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200"/>
            </a:p>
          </p:txBody>
        </p:sp>
        <p:sp>
          <p:nvSpPr>
            <p:cNvPr id="28" name="Shape 19786"/>
            <p:cNvSpPr/>
            <p:nvPr/>
          </p:nvSpPr>
          <p:spPr>
            <a:xfrm>
              <a:off x="1663954" y="1834244"/>
              <a:ext cx="289598" cy="240665"/>
            </a:xfrm>
            <a:custGeom>
              <a:avLst/>
              <a:gdLst/>
              <a:ahLst/>
              <a:cxnLst/>
              <a:rect l="0" t="0" r="0" b="0"/>
              <a:pathLst>
                <a:path w="289598" h="240665">
                  <a:moveTo>
                    <a:pt x="289598" y="240665"/>
                  </a:moveTo>
                  <a:lnTo>
                    <a:pt x="0" y="0"/>
                  </a:lnTo>
                </a:path>
              </a:pathLst>
            </a:custGeom>
            <a:ln w="13157" cap="flat">
              <a:custDash>
                <a:ds d="257700" sp="257700"/>
              </a:custDash>
              <a:miter lim="100000"/>
            </a:ln>
          </p:spPr>
          <p:style>
            <a:lnRef idx="1">
              <a:srgbClr val="0085B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200"/>
            </a:p>
          </p:txBody>
        </p:sp>
        <p:sp>
          <p:nvSpPr>
            <p:cNvPr id="29" name="Shape 19787"/>
            <p:cNvSpPr/>
            <p:nvPr/>
          </p:nvSpPr>
          <p:spPr>
            <a:xfrm>
              <a:off x="1638215" y="1812848"/>
              <a:ext cx="13132" cy="10935"/>
            </a:xfrm>
            <a:custGeom>
              <a:avLst/>
              <a:gdLst/>
              <a:ahLst/>
              <a:cxnLst/>
              <a:rect l="0" t="0" r="0" b="0"/>
              <a:pathLst>
                <a:path w="13132" h="10935">
                  <a:moveTo>
                    <a:pt x="13132" y="10935"/>
                  </a:moveTo>
                  <a:lnTo>
                    <a:pt x="0" y="0"/>
                  </a:lnTo>
                </a:path>
              </a:pathLst>
            </a:custGeom>
            <a:ln w="13157" cap="flat">
              <a:miter lim="100000"/>
            </a:ln>
          </p:spPr>
          <p:style>
            <a:lnRef idx="1">
              <a:srgbClr val="0085B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200"/>
            </a:p>
          </p:txBody>
        </p:sp>
        <p:sp>
          <p:nvSpPr>
            <p:cNvPr id="30" name="Shape 19788"/>
            <p:cNvSpPr/>
            <p:nvPr/>
          </p:nvSpPr>
          <p:spPr>
            <a:xfrm>
              <a:off x="3357490" y="2665742"/>
              <a:ext cx="16040" cy="5753"/>
            </a:xfrm>
            <a:custGeom>
              <a:avLst/>
              <a:gdLst/>
              <a:ahLst/>
              <a:cxnLst/>
              <a:rect l="0" t="0" r="0" b="0"/>
              <a:pathLst>
                <a:path w="16040" h="5753">
                  <a:moveTo>
                    <a:pt x="16040" y="5753"/>
                  </a:moveTo>
                  <a:lnTo>
                    <a:pt x="0" y="0"/>
                  </a:lnTo>
                </a:path>
              </a:pathLst>
            </a:custGeom>
            <a:ln w="13157" cap="flat">
              <a:miter lim="100000"/>
            </a:ln>
          </p:spPr>
          <p:style>
            <a:lnRef idx="1">
              <a:srgbClr val="0085B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200"/>
            </a:p>
          </p:txBody>
        </p:sp>
        <p:sp>
          <p:nvSpPr>
            <p:cNvPr id="31" name="Shape 19789"/>
            <p:cNvSpPr/>
            <p:nvPr/>
          </p:nvSpPr>
          <p:spPr>
            <a:xfrm>
              <a:off x="2967530" y="2525809"/>
              <a:ext cx="358737" cy="128740"/>
            </a:xfrm>
            <a:custGeom>
              <a:avLst/>
              <a:gdLst/>
              <a:ahLst/>
              <a:cxnLst/>
              <a:rect l="0" t="0" r="0" b="0"/>
              <a:pathLst>
                <a:path w="358737" h="128740">
                  <a:moveTo>
                    <a:pt x="358737" y="128740"/>
                  </a:moveTo>
                  <a:lnTo>
                    <a:pt x="0" y="0"/>
                  </a:lnTo>
                </a:path>
              </a:pathLst>
            </a:custGeom>
            <a:ln w="13157" cap="flat">
              <a:custDash>
                <a:ds d="260900" sp="260900"/>
              </a:custDash>
              <a:miter lim="100000"/>
            </a:ln>
          </p:spPr>
          <p:style>
            <a:lnRef idx="1">
              <a:srgbClr val="0085B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200"/>
            </a:p>
          </p:txBody>
        </p:sp>
        <p:sp>
          <p:nvSpPr>
            <p:cNvPr id="32" name="Shape 19790"/>
            <p:cNvSpPr/>
            <p:nvPr/>
          </p:nvSpPr>
          <p:spPr>
            <a:xfrm>
              <a:off x="2935869" y="2514434"/>
              <a:ext cx="16053" cy="5779"/>
            </a:xfrm>
            <a:custGeom>
              <a:avLst/>
              <a:gdLst/>
              <a:ahLst/>
              <a:cxnLst/>
              <a:rect l="0" t="0" r="0" b="0"/>
              <a:pathLst>
                <a:path w="16053" h="5779">
                  <a:moveTo>
                    <a:pt x="16053" y="5779"/>
                  </a:moveTo>
                  <a:lnTo>
                    <a:pt x="0" y="0"/>
                  </a:lnTo>
                </a:path>
              </a:pathLst>
            </a:custGeom>
            <a:ln w="13157" cap="flat">
              <a:miter lim="100000"/>
            </a:ln>
          </p:spPr>
          <p:style>
            <a:lnRef idx="1">
              <a:srgbClr val="0085B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200"/>
            </a:p>
          </p:txBody>
        </p:sp>
        <p:sp>
          <p:nvSpPr>
            <p:cNvPr id="33" name="Shape 19791"/>
            <p:cNvSpPr/>
            <p:nvPr/>
          </p:nvSpPr>
          <p:spPr>
            <a:xfrm>
              <a:off x="1482926" y="2666948"/>
              <a:ext cx="16447" cy="4547"/>
            </a:xfrm>
            <a:custGeom>
              <a:avLst/>
              <a:gdLst/>
              <a:ahLst/>
              <a:cxnLst/>
              <a:rect l="0" t="0" r="0" b="0"/>
              <a:pathLst>
                <a:path w="16447" h="4547">
                  <a:moveTo>
                    <a:pt x="0" y="4547"/>
                  </a:moveTo>
                  <a:lnTo>
                    <a:pt x="16447" y="0"/>
                  </a:lnTo>
                </a:path>
              </a:pathLst>
            </a:custGeom>
            <a:ln w="13157" cap="flat">
              <a:miter lim="100000"/>
            </a:ln>
          </p:spPr>
          <p:style>
            <a:lnRef idx="1">
              <a:srgbClr val="0085B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200"/>
            </a:p>
          </p:txBody>
        </p:sp>
        <p:sp>
          <p:nvSpPr>
            <p:cNvPr id="34" name="Shape 19792"/>
            <p:cNvSpPr/>
            <p:nvPr/>
          </p:nvSpPr>
          <p:spPr>
            <a:xfrm>
              <a:off x="1532249" y="2553168"/>
              <a:ext cx="377990" cy="104673"/>
            </a:xfrm>
            <a:custGeom>
              <a:avLst/>
              <a:gdLst/>
              <a:ahLst/>
              <a:cxnLst/>
              <a:rect l="0" t="0" r="0" b="0"/>
              <a:pathLst>
                <a:path w="377990" h="104673">
                  <a:moveTo>
                    <a:pt x="0" y="104673"/>
                  </a:moveTo>
                  <a:lnTo>
                    <a:pt x="377990" y="0"/>
                  </a:lnTo>
                </a:path>
              </a:pathLst>
            </a:custGeom>
            <a:ln w="13157" cap="flat">
              <a:custDash>
                <a:ds d="268500" sp="268500"/>
              </a:custDash>
              <a:miter lim="100000"/>
            </a:ln>
          </p:spPr>
          <p:style>
            <a:lnRef idx="1">
              <a:srgbClr val="0085B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200"/>
            </a:p>
          </p:txBody>
        </p:sp>
        <p:sp>
          <p:nvSpPr>
            <p:cNvPr id="35" name="Shape 19793"/>
            <p:cNvSpPr/>
            <p:nvPr/>
          </p:nvSpPr>
          <p:spPr>
            <a:xfrm>
              <a:off x="1926666" y="2544063"/>
              <a:ext cx="16459" cy="4547"/>
            </a:xfrm>
            <a:custGeom>
              <a:avLst/>
              <a:gdLst/>
              <a:ahLst/>
              <a:cxnLst/>
              <a:rect l="0" t="0" r="0" b="0"/>
              <a:pathLst>
                <a:path w="16459" h="4547">
                  <a:moveTo>
                    <a:pt x="0" y="4547"/>
                  </a:moveTo>
                  <a:lnTo>
                    <a:pt x="16459" y="0"/>
                  </a:lnTo>
                </a:path>
              </a:pathLst>
            </a:custGeom>
            <a:ln w="13157" cap="flat">
              <a:miter lim="100000"/>
            </a:ln>
          </p:spPr>
          <p:style>
            <a:lnRef idx="1">
              <a:srgbClr val="0085B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200"/>
            </a:p>
          </p:txBody>
        </p:sp>
        <p:sp>
          <p:nvSpPr>
            <p:cNvPr id="36" name="Shape 19794"/>
            <p:cNvSpPr/>
            <p:nvPr/>
          </p:nvSpPr>
          <p:spPr>
            <a:xfrm>
              <a:off x="2179714" y="2842233"/>
              <a:ext cx="6896" cy="15608"/>
            </a:xfrm>
            <a:custGeom>
              <a:avLst/>
              <a:gdLst/>
              <a:ahLst/>
              <a:cxnLst/>
              <a:rect l="0" t="0" r="0" b="0"/>
              <a:pathLst>
                <a:path w="6896" h="15608">
                  <a:moveTo>
                    <a:pt x="6896" y="0"/>
                  </a:moveTo>
                  <a:lnTo>
                    <a:pt x="0" y="15608"/>
                  </a:lnTo>
                </a:path>
              </a:pathLst>
            </a:custGeom>
            <a:ln w="13157" cap="flat">
              <a:miter lim="100000"/>
            </a:ln>
          </p:spPr>
          <p:style>
            <a:lnRef idx="1">
              <a:srgbClr val="0085B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200"/>
            </a:p>
          </p:txBody>
        </p:sp>
        <p:sp>
          <p:nvSpPr>
            <p:cNvPr id="37" name="Shape 19795"/>
            <p:cNvSpPr/>
            <p:nvPr/>
          </p:nvSpPr>
          <p:spPr>
            <a:xfrm>
              <a:off x="2005747" y="2889249"/>
              <a:ext cx="160045" cy="361290"/>
            </a:xfrm>
            <a:custGeom>
              <a:avLst/>
              <a:gdLst/>
              <a:ahLst/>
              <a:cxnLst/>
              <a:rect l="0" t="0" r="0" b="0"/>
              <a:pathLst>
                <a:path w="160045" h="361290">
                  <a:moveTo>
                    <a:pt x="160045" y="0"/>
                  </a:moveTo>
                  <a:lnTo>
                    <a:pt x="0" y="361290"/>
                  </a:lnTo>
                </a:path>
              </a:pathLst>
            </a:custGeom>
            <a:ln w="13157" cap="flat">
              <a:custDash>
                <a:ds d="270500" sp="270500"/>
              </a:custDash>
              <a:miter lim="100000"/>
            </a:ln>
          </p:spPr>
          <p:style>
            <a:lnRef idx="1">
              <a:srgbClr val="0085B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200"/>
            </a:p>
          </p:txBody>
        </p:sp>
        <p:sp>
          <p:nvSpPr>
            <p:cNvPr id="38" name="Shape 19796"/>
            <p:cNvSpPr/>
            <p:nvPr/>
          </p:nvSpPr>
          <p:spPr>
            <a:xfrm>
              <a:off x="1991879" y="3266241"/>
              <a:ext cx="6909" cy="15608"/>
            </a:xfrm>
            <a:custGeom>
              <a:avLst/>
              <a:gdLst/>
              <a:ahLst/>
              <a:cxnLst/>
              <a:rect l="0" t="0" r="0" b="0"/>
              <a:pathLst>
                <a:path w="6909" h="15608">
                  <a:moveTo>
                    <a:pt x="6909" y="0"/>
                  </a:moveTo>
                  <a:lnTo>
                    <a:pt x="0" y="15608"/>
                  </a:lnTo>
                </a:path>
              </a:pathLst>
            </a:custGeom>
            <a:ln w="13157" cap="flat">
              <a:miter lim="100000"/>
            </a:ln>
          </p:spPr>
          <p:style>
            <a:lnRef idx="1">
              <a:srgbClr val="0085B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200"/>
            </a:p>
          </p:txBody>
        </p:sp>
        <p:sp>
          <p:nvSpPr>
            <p:cNvPr id="39" name="Shape 19797"/>
            <p:cNvSpPr/>
            <p:nvPr/>
          </p:nvSpPr>
          <p:spPr>
            <a:xfrm>
              <a:off x="2694977" y="2842238"/>
              <a:ext cx="9677" cy="14059"/>
            </a:xfrm>
            <a:custGeom>
              <a:avLst/>
              <a:gdLst/>
              <a:ahLst/>
              <a:cxnLst/>
              <a:rect l="0" t="0" r="0" b="0"/>
              <a:pathLst>
                <a:path w="9677" h="14059">
                  <a:moveTo>
                    <a:pt x="0" y="0"/>
                  </a:moveTo>
                  <a:lnTo>
                    <a:pt x="9677" y="14059"/>
                  </a:lnTo>
                </a:path>
              </a:pathLst>
            </a:custGeom>
            <a:ln w="13157" cap="flat">
              <a:miter lim="100000"/>
            </a:ln>
          </p:spPr>
          <p:style>
            <a:lnRef idx="1">
              <a:srgbClr val="0085B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200"/>
            </a:p>
          </p:txBody>
        </p:sp>
        <p:sp>
          <p:nvSpPr>
            <p:cNvPr id="40" name="Shape 19798"/>
            <p:cNvSpPr/>
            <p:nvPr/>
          </p:nvSpPr>
          <p:spPr>
            <a:xfrm>
              <a:off x="2724419" y="2885091"/>
              <a:ext cx="227076" cy="330886"/>
            </a:xfrm>
            <a:custGeom>
              <a:avLst/>
              <a:gdLst/>
              <a:ahLst/>
              <a:cxnLst/>
              <a:rect l="0" t="0" r="0" b="0"/>
              <a:pathLst>
                <a:path w="227076" h="330886">
                  <a:moveTo>
                    <a:pt x="0" y="0"/>
                  </a:moveTo>
                  <a:lnTo>
                    <a:pt x="227076" y="330886"/>
                  </a:lnTo>
                </a:path>
              </a:pathLst>
            </a:custGeom>
            <a:ln w="13157" cap="flat">
              <a:custDash>
                <a:ds d="274800" sp="274800"/>
              </a:custDash>
              <a:miter lim="100000"/>
            </a:ln>
          </p:spPr>
          <p:style>
            <a:lnRef idx="1">
              <a:srgbClr val="0085B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200"/>
            </a:p>
          </p:txBody>
        </p:sp>
        <p:sp>
          <p:nvSpPr>
            <p:cNvPr id="41" name="Shape 19799"/>
            <p:cNvSpPr/>
            <p:nvPr/>
          </p:nvSpPr>
          <p:spPr>
            <a:xfrm>
              <a:off x="2961357" y="3230361"/>
              <a:ext cx="9639" cy="14084"/>
            </a:xfrm>
            <a:custGeom>
              <a:avLst/>
              <a:gdLst/>
              <a:ahLst/>
              <a:cxnLst/>
              <a:rect l="0" t="0" r="0" b="0"/>
              <a:pathLst>
                <a:path w="9639" h="14084">
                  <a:moveTo>
                    <a:pt x="0" y="0"/>
                  </a:moveTo>
                  <a:lnTo>
                    <a:pt x="9639" y="14084"/>
                  </a:lnTo>
                </a:path>
              </a:pathLst>
            </a:custGeom>
            <a:ln w="13157" cap="flat">
              <a:miter lim="100000"/>
            </a:ln>
          </p:spPr>
          <p:style>
            <a:lnRef idx="1">
              <a:srgbClr val="0085B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200"/>
            </a:p>
          </p:txBody>
        </p:sp>
        <p:sp>
          <p:nvSpPr>
            <p:cNvPr id="42" name="Shape 19800"/>
            <p:cNvSpPr/>
            <p:nvPr/>
          </p:nvSpPr>
          <p:spPr>
            <a:xfrm>
              <a:off x="1762509" y="1713838"/>
              <a:ext cx="1339443" cy="1339469"/>
            </a:xfrm>
            <a:custGeom>
              <a:avLst/>
              <a:gdLst/>
              <a:ahLst/>
              <a:cxnLst/>
              <a:rect l="0" t="0" r="0" b="0"/>
              <a:pathLst>
                <a:path w="1339443" h="1339469">
                  <a:moveTo>
                    <a:pt x="669722" y="0"/>
                  </a:moveTo>
                  <a:cubicBezTo>
                    <a:pt x="1039597" y="0"/>
                    <a:pt x="1339443" y="299860"/>
                    <a:pt x="1339443" y="669747"/>
                  </a:cubicBezTo>
                  <a:cubicBezTo>
                    <a:pt x="1339443" y="1039635"/>
                    <a:pt x="1039597" y="1339469"/>
                    <a:pt x="669722" y="1339469"/>
                  </a:cubicBezTo>
                  <a:cubicBezTo>
                    <a:pt x="299834" y="1339469"/>
                    <a:pt x="0" y="1039635"/>
                    <a:pt x="0" y="669747"/>
                  </a:cubicBezTo>
                  <a:cubicBezTo>
                    <a:pt x="0" y="299860"/>
                    <a:pt x="299834" y="0"/>
                    <a:pt x="669722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5B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200"/>
            </a:p>
          </p:txBody>
        </p:sp>
        <p:sp>
          <p:nvSpPr>
            <p:cNvPr id="43" name="Shape 19801"/>
            <p:cNvSpPr/>
            <p:nvPr/>
          </p:nvSpPr>
          <p:spPr>
            <a:xfrm>
              <a:off x="1762509" y="1713838"/>
              <a:ext cx="1339443" cy="1339469"/>
            </a:xfrm>
            <a:custGeom>
              <a:avLst/>
              <a:gdLst/>
              <a:ahLst/>
              <a:cxnLst/>
              <a:rect l="0" t="0" r="0" b="0"/>
              <a:pathLst>
                <a:path w="1339443" h="1339469">
                  <a:moveTo>
                    <a:pt x="669722" y="1339469"/>
                  </a:moveTo>
                  <a:cubicBezTo>
                    <a:pt x="1039597" y="1339469"/>
                    <a:pt x="1339443" y="1039635"/>
                    <a:pt x="1339443" y="669747"/>
                  </a:cubicBezTo>
                  <a:cubicBezTo>
                    <a:pt x="1339443" y="299860"/>
                    <a:pt x="1039597" y="0"/>
                    <a:pt x="669722" y="0"/>
                  </a:cubicBezTo>
                  <a:cubicBezTo>
                    <a:pt x="299834" y="0"/>
                    <a:pt x="0" y="299860"/>
                    <a:pt x="0" y="669747"/>
                  </a:cubicBezTo>
                  <a:cubicBezTo>
                    <a:pt x="0" y="1039635"/>
                    <a:pt x="299834" y="1339469"/>
                    <a:pt x="669722" y="1339469"/>
                  </a:cubicBezTo>
                </a:path>
              </a:pathLst>
            </a:custGeom>
            <a:ln w="15748" cap="flat">
              <a:miter lim="127000"/>
            </a:ln>
          </p:spPr>
          <p:style>
            <a:lnRef idx="1">
              <a:srgbClr val="0085B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200"/>
            </a:p>
          </p:txBody>
        </p:sp>
        <p:sp>
          <p:nvSpPr>
            <p:cNvPr id="44" name="Rectangle 19802"/>
            <p:cNvSpPr/>
            <p:nvPr/>
          </p:nvSpPr>
          <p:spPr>
            <a:xfrm>
              <a:off x="1956505" y="2269669"/>
              <a:ext cx="1250496" cy="27200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200" b="1" spc="25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ПОРТФОЛІО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5" name="Rectangle 19803"/>
            <p:cNvSpPr/>
            <p:nvPr/>
          </p:nvSpPr>
          <p:spPr>
            <a:xfrm>
              <a:off x="3680105" y="2208012"/>
              <a:ext cx="1009598" cy="1790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Його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збирання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6" name="Rectangle 19804"/>
            <p:cNvSpPr/>
            <p:nvPr/>
          </p:nvSpPr>
          <p:spPr>
            <a:xfrm>
              <a:off x="3568035" y="2351465"/>
              <a:ext cx="1307704" cy="1790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має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бути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постійним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7" name="Rectangle 19805"/>
            <p:cNvSpPr/>
            <p:nvPr/>
          </p:nvSpPr>
          <p:spPr>
            <a:xfrm>
              <a:off x="3485489" y="2494918"/>
              <a:ext cx="1496127" cy="1790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процесом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–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так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роботи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8" name="Rectangle 19806"/>
            <p:cNvSpPr/>
            <p:nvPr/>
          </p:nvSpPr>
          <p:spPr>
            <a:xfrm>
              <a:off x="3514896" y="2638370"/>
              <a:ext cx="1417902" cy="1790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зможуть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відображати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9" name="Rectangle 19807"/>
            <p:cNvSpPr/>
            <p:nvPr/>
          </p:nvSpPr>
          <p:spPr>
            <a:xfrm>
              <a:off x="3407785" y="2781823"/>
              <a:ext cx="1702818" cy="1790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зусилля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дитини,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її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прогрес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0" name="Rectangle 19808"/>
            <p:cNvSpPr/>
            <p:nvPr/>
          </p:nvSpPr>
          <p:spPr>
            <a:xfrm>
              <a:off x="3487760" y="2925275"/>
              <a:ext cx="1458923" cy="1790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та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навчальні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досягнен­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1" name="Rectangle 19809"/>
            <p:cNvSpPr/>
            <p:nvPr/>
          </p:nvSpPr>
          <p:spPr>
            <a:xfrm>
              <a:off x="4584681" y="2925276"/>
              <a:ext cx="31163" cy="1790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2" name="Rectangle 19810"/>
            <p:cNvSpPr/>
            <p:nvPr/>
          </p:nvSpPr>
          <p:spPr>
            <a:xfrm>
              <a:off x="3555962" y="3068729"/>
              <a:ext cx="1339816" cy="1790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ня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за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певний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період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3" name="Rectangle 19811"/>
            <p:cNvSpPr/>
            <p:nvPr/>
          </p:nvSpPr>
          <p:spPr>
            <a:xfrm>
              <a:off x="3929949" y="3212182"/>
              <a:ext cx="282690" cy="1790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часу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4" name="Rectangle 19812"/>
            <p:cNvSpPr/>
            <p:nvPr/>
          </p:nvSpPr>
          <p:spPr>
            <a:xfrm>
              <a:off x="2756387" y="3681511"/>
              <a:ext cx="1127883" cy="1790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Має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відображати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5" name="Rectangle 19813"/>
            <p:cNvSpPr/>
            <p:nvPr/>
          </p:nvSpPr>
          <p:spPr>
            <a:xfrm>
              <a:off x="3604458" y="3681509"/>
              <a:ext cx="31163" cy="1790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6" name="Rectangle 19814"/>
            <p:cNvSpPr/>
            <p:nvPr/>
          </p:nvSpPr>
          <p:spPr>
            <a:xfrm>
              <a:off x="2578251" y="3824962"/>
              <a:ext cx="1601857" cy="1790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щоденні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види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діяльності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7" name="Rectangle 19815"/>
            <p:cNvSpPr/>
            <p:nvPr/>
          </p:nvSpPr>
          <p:spPr>
            <a:xfrm>
              <a:off x="2995101" y="3968414"/>
              <a:ext cx="461876" cy="1790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дитини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8" name="Rectangle 19816"/>
            <p:cNvSpPr/>
            <p:nvPr/>
          </p:nvSpPr>
          <p:spPr>
            <a:xfrm>
              <a:off x="1405287" y="3394604"/>
              <a:ext cx="864129" cy="1790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З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допомогою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9" name="Rectangle 19817"/>
            <p:cNvSpPr/>
            <p:nvPr/>
          </p:nvSpPr>
          <p:spPr>
            <a:xfrm>
              <a:off x="2054957" y="3394603"/>
              <a:ext cx="31163" cy="1790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0" name="Rectangle 19818"/>
            <p:cNvSpPr/>
            <p:nvPr/>
          </p:nvSpPr>
          <p:spPr>
            <a:xfrm>
              <a:off x="1298312" y="3538056"/>
              <a:ext cx="1179719" cy="1790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портфоліо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можна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1" name="Rectangle 19819"/>
            <p:cNvSpPr/>
            <p:nvPr/>
          </p:nvSpPr>
          <p:spPr>
            <a:xfrm>
              <a:off x="1162694" y="3681509"/>
              <a:ext cx="1509308" cy="1790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дізнатися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хід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мислення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2" name="Rectangle 19820"/>
            <p:cNvSpPr/>
            <p:nvPr/>
          </p:nvSpPr>
          <p:spPr>
            <a:xfrm>
              <a:off x="1236572" y="3824962"/>
              <a:ext cx="1312808" cy="1790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дитини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і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спланувати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3" name="Rectangle 19821"/>
            <p:cNvSpPr/>
            <p:nvPr/>
          </p:nvSpPr>
          <p:spPr>
            <a:xfrm>
              <a:off x="2223630" y="3824962"/>
              <a:ext cx="31163" cy="1790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4" name="Rectangle 19822"/>
            <p:cNvSpPr/>
            <p:nvPr/>
          </p:nvSpPr>
          <p:spPr>
            <a:xfrm>
              <a:off x="1261198" y="3968415"/>
              <a:ext cx="1278443" cy="1790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відповідні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стратегії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5" name="Rectangle 19823"/>
            <p:cNvSpPr/>
            <p:nvPr/>
          </p:nvSpPr>
          <p:spPr>
            <a:xfrm>
              <a:off x="1299267" y="4111868"/>
              <a:ext cx="1177178" cy="1790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та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методи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роботи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6" name="Rectangle 19824"/>
            <p:cNvSpPr/>
            <p:nvPr/>
          </p:nvSpPr>
          <p:spPr>
            <a:xfrm>
              <a:off x="1586170" y="4255321"/>
              <a:ext cx="351693" cy="1790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з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нею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7" name="Rectangle 19825"/>
            <p:cNvSpPr/>
            <p:nvPr/>
          </p:nvSpPr>
          <p:spPr>
            <a:xfrm>
              <a:off x="544585" y="2566645"/>
              <a:ext cx="773820" cy="1790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Відображає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8" name="Rectangle 19826"/>
            <p:cNvSpPr/>
            <p:nvPr/>
          </p:nvSpPr>
          <p:spPr>
            <a:xfrm>
              <a:off x="1126401" y="2566643"/>
              <a:ext cx="31163" cy="1790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9" name="Rectangle 19827"/>
            <p:cNvSpPr/>
            <p:nvPr/>
          </p:nvSpPr>
          <p:spPr>
            <a:xfrm>
              <a:off x="262772" y="2710096"/>
              <a:ext cx="1554611" cy="1790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сильні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сторони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дитини,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0" name="Rectangle 19828"/>
            <p:cNvSpPr/>
            <p:nvPr/>
          </p:nvSpPr>
          <p:spPr>
            <a:xfrm>
              <a:off x="393906" y="2853549"/>
              <a:ext cx="1143464" cy="1790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а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також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її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потреби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1" name="Rectangle 19829"/>
            <p:cNvSpPr/>
            <p:nvPr/>
          </p:nvSpPr>
          <p:spPr>
            <a:xfrm>
              <a:off x="3390750" y="1083583"/>
              <a:ext cx="927726" cy="17902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Систематичне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2" name="Rectangle 19830"/>
            <p:cNvSpPr/>
            <p:nvPr/>
          </p:nvSpPr>
          <p:spPr>
            <a:xfrm>
              <a:off x="4088335" y="1083543"/>
              <a:ext cx="31163" cy="17902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3" name="Rectangle 19831"/>
            <p:cNvSpPr/>
            <p:nvPr/>
          </p:nvSpPr>
          <p:spPr>
            <a:xfrm>
              <a:off x="3164153" y="1226996"/>
              <a:ext cx="1530628" cy="17902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збирання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робіт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дитини,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4" name="Rectangle 19832"/>
            <p:cNvSpPr/>
            <p:nvPr/>
          </p:nvSpPr>
          <p:spPr>
            <a:xfrm>
              <a:off x="3143831" y="1370449"/>
              <a:ext cx="1584686" cy="17902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що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проводять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із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певною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5" name="Rectangle 19833"/>
            <p:cNvSpPr/>
            <p:nvPr/>
          </p:nvSpPr>
          <p:spPr>
            <a:xfrm>
              <a:off x="3573830" y="1513901"/>
              <a:ext cx="409726" cy="17902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метою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6" name="Rectangle 19834"/>
            <p:cNvSpPr/>
            <p:nvPr/>
          </p:nvSpPr>
          <p:spPr>
            <a:xfrm>
              <a:off x="691748" y="1011817"/>
              <a:ext cx="1225173" cy="17902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Спосіб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фіксування,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7" name="Rectangle 19835"/>
            <p:cNvSpPr/>
            <p:nvPr/>
          </p:nvSpPr>
          <p:spPr>
            <a:xfrm>
              <a:off x="579906" y="1155271"/>
              <a:ext cx="1522679" cy="17902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spc="-3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uk-UA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накопичення</a:t>
              </a:r>
              <a:r>
                <a:rPr lang="uk-UA" sz="1200" spc="-3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uk-UA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та</a:t>
              </a:r>
              <a:r>
                <a:rPr lang="uk-UA" sz="1200" spc="-3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uk-UA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оцінки</a:t>
              </a:r>
              <a:r>
                <a:rPr lang="uk-UA" sz="1200" spc="-3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8" name="Rectangle 19836"/>
            <p:cNvSpPr/>
            <p:nvPr/>
          </p:nvSpPr>
          <p:spPr>
            <a:xfrm>
              <a:off x="512962" y="1298723"/>
              <a:ext cx="1700910" cy="17902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індивідуальних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досягнень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9" name="Rectangle 19837"/>
            <p:cNvSpPr/>
            <p:nvPr/>
          </p:nvSpPr>
          <p:spPr>
            <a:xfrm>
              <a:off x="583373" y="1442176"/>
              <a:ext cx="1513616" cy="17902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учня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протягом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певного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0" name="Rectangle 19838"/>
            <p:cNvSpPr/>
            <p:nvPr/>
          </p:nvSpPr>
          <p:spPr>
            <a:xfrm>
              <a:off x="716067" y="1585628"/>
              <a:ext cx="1129330" cy="17902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періоду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навчання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1" name="Rectangle 19839"/>
            <p:cNvSpPr/>
            <p:nvPr/>
          </p:nvSpPr>
          <p:spPr>
            <a:xfrm>
              <a:off x="123557" y="106573"/>
              <a:ext cx="1466382" cy="15790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200" b="1">
                  <a:solidFill>
                    <a:srgbClr val="999A9A"/>
                  </a:solidFill>
                  <a:effectLst/>
                  <a:latin typeface="Candara" panose="020E0502030303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ЩО ТАКЕ ПОРТФОЛІО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2" name="Rectangle 19840"/>
            <p:cNvSpPr/>
            <p:nvPr/>
          </p:nvSpPr>
          <p:spPr>
            <a:xfrm>
              <a:off x="1910014" y="550395"/>
              <a:ext cx="1432355" cy="17902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Може</a:t>
              </a:r>
              <a:r>
                <a:rPr lang="uk-UA" sz="1200" spc="-3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uk-UA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містити</a:t>
              </a:r>
              <a:r>
                <a:rPr lang="uk-UA" sz="1200" spc="-3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uk-UA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роботи,</a:t>
              </a:r>
              <a:r>
                <a:rPr lang="uk-UA" sz="1200" spc="-3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3" name="Rectangle 19841"/>
            <p:cNvSpPr/>
            <p:nvPr/>
          </p:nvSpPr>
          <p:spPr>
            <a:xfrm>
              <a:off x="1877140" y="693848"/>
              <a:ext cx="1519817" cy="17902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які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відбирають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педагог,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4" name="Rectangle 19842"/>
            <p:cNvSpPr/>
            <p:nvPr/>
          </p:nvSpPr>
          <p:spPr>
            <a:xfrm>
              <a:off x="2032068" y="837300"/>
              <a:ext cx="1076560" cy="17902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дитина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та</a:t>
              </a:r>
              <a:r>
                <a:rPr lang="uk-UA" sz="1200" spc="-3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uk-UA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батьки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5" name="Shape 19843"/>
            <p:cNvSpPr/>
            <p:nvPr/>
          </p:nvSpPr>
          <p:spPr>
            <a:xfrm>
              <a:off x="0" y="0"/>
              <a:ext cx="4859998" cy="4640529"/>
            </a:xfrm>
            <a:custGeom>
              <a:avLst/>
              <a:gdLst/>
              <a:ahLst/>
              <a:cxnLst/>
              <a:rect l="0" t="0" r="0" b="0"/>
              <a:pathLst>
                <a:path w="4859998" h="4640529">
                  <a:moveTo>
                    <a:pt x="0" y="4640529"/>
                  </a:moveTo>
                  <a:lnTo>
                    <a:pt x="4859998" y="4640529"/>
                  </a:lnTo>
                  <a:lnTo>
                    <a:pt x="4859998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0085B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200"/>
            </a:p>
          </p:txBody>
        </p:sp>
      </p:grpSp>
    </p:spTree>
    <p:extLst>
      <p:ext uri="{BB962C8B-B14F-4D97-AF65-F5344CB8AC3E}">
        <p14:creationId xmlns:p14="http://schemas.microsoft.com/office/powerpoint/2010/main" val="422115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35172" y="237782"/>
            <a:ext cx="349486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Завдання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6450" y="1160463"/>
            <a:ext cx="10753725" cy="1385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Згадайте свою першу погану оцінку.</a:t>
            </a:r>
          </a:p>
          <a:p>
            <a:pPr algn="ctr">
              <a:defRPr/>
            </a:pPr>
            <a:r>
              <a:rPr lang="uk-UA" sz="28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Які емоції ви тоді відчули? Запишіть їх на аркуші паперу. </a:t>
            </a:r>
          </a:p>
          <a:p>
            <a:pPr algn="ctr">
              <a:defRPr/>
            </a:pPr>
            <a:r>
              <a:rPr lang="uk-UA" sz="28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Аркуш після цього треба зім'яти  та викинути у смітник.</a:t>
            </a:r>
          </a:p>
        </p:txBody>
      </p:sp>
      <p:pic>
        <p:nvPicPr>
          <p:cNvPr id="3076" name="Picture 2" descr="ÐÐ°ÑÑÐ¸Ð½ÐºÐ¸ Ð¿Ð¾ Ð·Ð°Ð¿ÑÐ¾ÑÑ Ð´Ð¸ÑÐ¸Ð½Ð° Ñ Ð¿Ð¾Ð³Ð°Ð½Ð° Ð¾ÑÑÐ½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2762250"/>
            <a:ext cx="5111750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76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996778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Види портфоліо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77335" y="2075935"/>
            <a:ext cx="8596668" cy="3965427"/>
          </a:xfrm>
        </p:spPr>
        <p:txBody>
          <a:bodyPr/>
          <a:lstStyle/>
          <a:p>
            <a:pPr algn="ctr"/>
            <a:r>
              <a:rPr lang="uk-UA" b="1" i="1" dirty="0"/>
              <a:t>Робоче (загальне) портфоліо </a:t>
            </a:r>
            <a:endParaRPr lang="ru-RU" b="1" dirty="0"/>
          </a:p>
          <a:p>
            <a:r>
              <a:rPr lang="uk-UA" dirty="0"/>
              <a:t>До його створення долучаються усі: вчитель, учень, батьки. Добираються як поточні роботи, так і зразки підсумкових робіт. </a:t>
            </a:r>
            <a:endParaRPr lang="uk-UA" dirty="0" smtClean="0"/>
          </a:p>
          <a:p>
            <a:r>
              <a:rPr lang="uk-UA" dirty="0"/>
              <a:t>Позитивними сторонами цього виду портфоліо є те, що воно найбільш точно відображає щоденний прогрес розвитку дитини. </a:t>
            </a:r>
            <a:endParaRPr lang="ru-RU" dirty="0"/>
          </a:p>
          <a:p>
            <a:r>
              <a:rPr lang="uk-UA" dirty="0"/>
              <a:t>Слабкими сторонами є те, що воно може містити дуже багато різних зразків робіт і створювати ситуацію, коли тільки педагог бере на себе відповідальність за його наповнення. Щоб уникнути цього, потрібно утримувати портфоліо в доступному для дитини місці. 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49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996778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Види портфоліо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77335" y="2075935"/>
            <a:ext cx="8596668" cy="3965427"/>
          </a:xfrm>
        </p:spPr>
        <p:txBody>
          <a:bodyPr/>
          <a:lstStyle/>
          <a:p>
            <a:pPr algn="ctr"/>
            <a:r>
              <a:rPr lang="uk-UA" b="1" i="1" dirty="0"/>
              <a:t>Демонстраційне (учнівське) портфоліо</a:t>
            </a:r>
            <a:endParaRPr lang="ru-RU" b="1" dirty="0"/>
          </a:p>
          <a:p>
            <a:r>
              <a:rPr lang="uk-UA" dirty="0"/>
              <a:t>Демонстраційне (учнівське) портфоліо містить лише найкращі роботи учня, які обирає він сам. </a:t>
            </a:r>
            <a:endParaRPr lang="ru-RU" dirty="0"/>
          </a:p>
          <a:p>
            <a:r>
              <a:rPr lang="uk-UA" dirty="0"/>
              <a:t>Такий вид портфоліо є досить сильною мотивацією для дитини виконувати роботи, що демонструють її найкращі здібності. </a:t>
            </a:r>
            <a:endParaRPr lang="ru-RU" dirty="0"/>
          </a:p>
          <a:p>
            <a:r>
              <a:rPr lang="uk-UA" dirty="0"/>
              <a:t>Слабкою стороною демонстраційного портфоліо є те, що у більшості випадків воно може не відображати щоденної діяльності дитини. Наприклад, для дитини з особливими освітніми потребами таке портфоліо не показує її слабких місць та сфери, де потрібна додаткова допомога.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424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996778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Види портфоліо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77335" y="2075935"/>
            <a:ext cx="8596668" cy="3965427"/>
          </a:xfrm>
        </p:spPr>
        <p:txBody>
          <a:bodyPr/>
          <a:lstStyle/>
          <a:p>
            <a:pPr algn="ctr"/>
            <a:r>
              <a:rPr lang="uk-UA" b="1" i="1" dirty="0"/>
              <a:t>Портфоліо вчителя </a:t>
            </a:r>
            <a:endParaRPr lang="ru-RU" b="1" dirty="0"/>
          </a:p>
          <a:p>
            <a:r>
              <a:rPr lang="uk-UA" dirty="0"/>
              <a:t>Таке портфоліо містить контрольні (тестові) завдання і зразки робіт, вибрані самим учителем. </a:t>
            </a:r>
            <a:endParaRPr lang="ru-RU" dirty="0"/>
          </a:p>
          <a:p>
            <a:r>
              <a:rPr lang="uk-UA" dirty="0"/>
              <a:t>До вчительського портфоліо вкладають продукти навчальної діяльності, які засвідчують її динаміку, а не тільки абсолютні оцінки.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394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77335" y="2075935"/>
            <a:ext cx="8596668" cy="3965427"/>
          </a:xfrm>
        </p:spPr>
        <p:txBody>
          <a:bodyPr/>
          <a:lstStyle/>
          <a:p>
            <a:pPr algn="ctr"/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33995"/>
              </p:ext>
            </p:extLst>
          </p:nvPr>
        </p:nvGraphicFramePr>
        <p:xfrm>
          <a:off x="851344" y="1429122"/>
          <a:ext cx="8248650" cy="46688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4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3069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Як виглядає портфоліо учня початкової школи?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249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0499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• Передусім воно має бути яскравим, можливо, пов’язане з улюбленими мультиплікаційними героями дитини.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249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0499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• Учнівське портфоліо має відображати усі досягнення дитини; позитивні емоції, виражені у творчих роботах тощо.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249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0499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• Створення учнівського портфоліо допоможе вчителю більше дізнатися про дитину.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701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996778"/>
          </a:xfrm>
        </p:spPr>
        <p:txBody>
          <a:bodyPr>
            <a:normAutofit/>
          </a:bodyPr>
          <a:lstStyle/>
          <a:p>
            <a:r>
              <a:rPr lang="uk-UA" sz="2800" b="1" dirty="0"/>
              <a:t>Структура учнівського портфоліо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77335" y="1200151"/>
            <a:ext cx="8596668" cy="4841212"/>
          </a:xfrm>
        </p:spPr>
        <p:txBody>
          <a:bodyPr>
            <a:normAutofit lnSpcReduction="10000"/>
          </a:bodyPr>
          <a:lstStyle/>
          <a:p>
            <a:pPr lvl="0" fontAlgn="base"/>
            <a:r>
              <a:rPr lang="uk-UA" sz="2400" b="1" dirty="0"/>
              <a:t>Титульний аркуш «Це Я»</a:t>
            </a:r>
            <a:r>
              <a:rPr lang="uk-UA" sz="2400" dirty="0"/>
              <a:t>. </a:t>
            </a:r>
            <a:endParaRPr lang="ru-RU" sz="2400" dirty="0"/>
          </a:p>
          <a:p>
            <a:pPr lvl="0" fontAlgn="base"/>
            <a:r>
              <a:rPr lang="uk-UA" sz="2400" b="1" dirty="0"/>
              <a:t>«Мої фотографії»</a:t>
            </a:r>
            <a:r>
              <a:rPr lang="uk-UA" sz="2400" dirty="0"/>
              <a:t>. </a:t>
            </a:r>
            <a:endParaRPr lang="uk-UA" sz="2400" dirty="0" smtClean="0"/>
          </a:p>
          <a:p>
            <a:pPr lvl="0" fontAlgn="base"/>
            <a:r>
              <a:rPr lang="uk-UA" sz="2400" b="1" dirty="0" smtClean="0"/>
              <a:t>«</a:t>
            </a:r>
            <a:r>
              <a:rPr lang="uk-UA" sz="2400" b="1" dirty="0"/>
              <a:t>Моя сім’я»</a:t>
            </a:r>
            <a:r>
              <a:rPr lang="uk-UA" sz="2400" dirty="0"/>
              <a:t>. </a:t>
            </a:r>
            <a:endParaRPr lang="uk-UA" sz="2400" dirty="0" smtClean="0"/>
          </a:p>
          <a:p>
            <a:pPr lvl="0" fontAlgn="base"/>
            <a:r>
              <a:rPr lang="uk-UA" sz="2400" b="1" dirty="0" smtClean="0"/>
              <a:t>«</a:t>
            </a:r>
            <a:r>
              <a:rPr lang="uk-UA" sz="2400" b="1" dirty="0"/>
              <a:t>Що я вмію і люблю робити»</a:t>
            </a:r>
            <a:r>
              <a:rPr lang="uk-UA" sz="2400" dirty="0"/>
              <a:t>. </a:t>
            </a:r>
            <a:endParaRPr lang="uk-UA" sz="2400" dirty="0" smtClean="0"/>
          </a:p>
          <a:p>
            <a:pPr lvl="0" fontAlgn="base"/>
            <a:r>
              <a:rPr lang="uk-UA" sz="2400" b="1" dirty="0" smtClean="0"/>
              <a:t>«</a:t>
            </a:r>
            <a:r>
              <a:rPr lang="uk-UA" sz="2400" b="1" dirty="0"/>
              <a:t>Мій режим дня». </a:t>
            </a:r>
            <a:endParaRPr lang="uk-UA" sz="2400" b="1" dirty="0" smtClean="0"/>
          </a:p>
          <a:p>
            <a:pPr lvl="0" fontAlgn="base"/>
            <a:r>
              <a:rPr lang="uk-UA" sz="2400" b="1" dirty="0" smtClean="0"/>
              <a:t>«</a:t>
            </a:r>
            <a:r>
              <a:rPr lang="uk-UA" sz="2400" b="1" dirty="0"/>
              <a:t>Мої досягнення і плани»</a:t>
            </a:r>
            <a:r>
              <a:rPr lang="uk-UA" sz="2400" dirty="0"/>
              <a:t>. </a:t>
            </a:r>
            <a:endParaRPr lang="uk-UA" sz="2400" dirty="0" smtClean="0"/>
          </a:p>
          <a:p>
            <a:pPr lvl="0" fontAlgn="base"/>
            <a:r>
              <a:rPr lang="uk-UA" sz="2400" b="1" dirty="0" smtClean="0"/>
              <a:t>«</a:t>
            </a:r>
            <a:r>
              <a:rPr lang="uk-UA" sz="2400" b="1" dirty="0"/>
              <a:t>Моя зайнятість у гуртках, секціях і клубах»</a:t>
            </a:r>
            <a:r>
              <a:rPr lang="uk-UA" sz="2400" dirty="0"/>
              <a:t>. </a:t>
            </a:r>
            <a:endParaRPr lang="uk-UA" sz="2400" dirty="0" smtClean="0"/>
          </a:p>
          <a:p>
            <a:pPr lvl="0" fontAlgn="base"/>
            <a:r>
              <a:rPr lang="uk-UA" sz="2400" b="1" dirty="0" smtClean="0"/>
              <a:t>«</a:t>
            </a:r>
            <a:r>
              <a:rPr lang="uk-UA" sz="2400" b="1" dirty="0"/>
              <a:t>Моя творчість» </a:t>
            </a:r>
            <a:endParaRPr lang="uk-UA" sz="2400" b="1" dirty="0" smtClean="0"/>
          </a:p>
          <a:p>
            <a:pPr lvl="0" fontAlgn="base"/>
            <a:r>
              <a:rPr lang="uk-UA" sz="2400" dirty="0" smtClean="0"/>
              <a:t> </a:t>
            </a:r>
            <a:r>
              <a:rPr lang="uk-UA" sz="2400" b="1" dirty="0"/>
              <a:t>«Мої малюнки»</a:t>
            </a:r>
            <a:r>
              <a:rPr lang="uk-UA" sz="2400" dirty="0"/>
              <a:t> </a:t>
            </a:r>
            <a:endParaRPr lang="uk-UA" sz="2400" dirty="0" smtClean="0"/>
          </a:p>
          <a:p>
            <a:pPr lvl="0" fontAlgn="base"/>
            <a:r>
              <a:rPr lang="uk-UA" sz="2400" b="1" dirty="0" smtClean="0"/>
              <a:t>«</a:t>
            </a:r>
            <a:r>
              <a:rPr lang="uk-UA" sz="2400" b="1" dirty="0"/>
              <a:t>Мої успіхи в навчанні»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1003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Ð·Ð½Ð¾Ð²Ñ Ð´Ð²ÑÐ¹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38100"/>
            <a:ext cx="6105525" cy="666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73913" y="2644775"/>
            <a:ext cx="4741862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000" dirty="0">
                <a:solidFill>
                  <a:schemeClr val="accent3">
                    <a:lumMod val="75000"/>
                  </a:schemeClr>
                </a:solidFill>
              </a:rPr>
              <a:t>Федір Решетніков «Знову двійка»</a:t>
            </a:r>
          </a:p>
        </p:txBody>
      </p:sp>
    </p:spTree>
    <p:extLst>
      <p:ext uri="{BB962C8B-B14F-4D97-AF65-F5344CB8AC3E}">
        <p14:creationId xmlns:p14="http://schemas.microsoft.com/office/powerpoint/2010/main" val="32910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0FC5583-072B-47BE-95E7-52B498CE9C69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4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7171" name="Picture 2" descr="C:\Users\User\Desktop\89412452-1EC7-44B8-9B63-1C3FF05EC044-3236-00000307B86FE1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4"/>
          <a:stretch>
            <a:fillRect/>
          </a:stretch>
        </p:blipFill>
        <p:spPr bwMode="auto">
          <a:xfrm>
            <a:off x="501650" y="692150"/>
            <a:ext cx="1121092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30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9D60A6E-97A5-4F9A-B5DA-C23B6C0D6205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5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/>
          </a:blip>
          <a:srcRect l="2460" t="2237" r="1588" b="35361"/>
          <a:stretch>
            <a:fillRect/>
          </a:stretch>
        </p:blipFill>
        <p:spPr>
          <a:xfrm>
            <a:off x="2447595" y="188640"/>
            <a:ext cx="7488832" cy="4018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" t="65758" r="2818"/>
          <a:stretch>
            <a:fillRect/>
          </a:stretch>
        </p:blipFill>
        <p:spPr bwMode="auto">
          <a:xfrm>
            <a:off x="4751388" y="4365625"/>
            <a:ext cx="720090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403" y="4149081"/>
            <a:ext cx="3360419" cy="2426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137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948AFB9-BA98-47C4-BD80-FFC4BE637B65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6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5413" y="260649"/>
            <a:ext cx="1065718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Чи потрібні в школі оцінки?</a:t>
            </a:r>
          </a:p>
        </p:txBody>
      </p:sp>
      <p:pic>
        <p:nvPicPr>
          <p:cNvPr id="49154" name="Picture 2" descr="Картинки по запросу учень початкової школи"/>
          <p:cNvPicPr>
            <a:picLocks noChangeAspect="1" noChangeArrowheads="1"/>
          </p:cNvPicPr>
          <p:nvPr/>
        </p:nvPicPr>
        <p:blipFill>
          <a:blip r:embed="rId2" cstate="print"/>
          <a:srcRect l="38742"/>
          <a:stretch>
            <a:fillRect/>
          </a:stretch>
        </p:blipFill>
        <p:spPr bwMode="auto">
          <a:xfrm>
            <a:off x="623393" y="980728"/>
            <a:ext cx="304996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6" name="Picture 4" descr="Картинки по запросу учень середньої школи"/>
          <p:cNvPicPr>
            <a:picLocks noChangeAspect="1" noChangeArrowheads="1"/>
          </p:cNvPicPr>
          <p:nvPr/>
        </p:nvPicPr>
        <p:blipFill>
          <a:blip r:embed="rId3" cstate="print"/>
          <a:srcRect t="8389" b="13316"/>
          <a:stretch>
            <a:fillRect/>
          </a:stretch>
        </p:blipFill>
        <p:spPr bwMode="auto">
          <a:xfrm>
            <a:off x="911424" y="2924944"/>
            <a:ext cx="235680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8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403" y="5085184"/>
            <a:ext cx="3072341" cy="1515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175125" y="1196975"/>
            <a:ext cx="7297738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uk-UA" sz="2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- Оцінки потрібні, якщо вони хороші. І не потрібні, якщо погані.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79875" y="2781300"/>
            <a:ext cx="7585075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uk-UA" sz="2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- Коли я був у 4-му класі, оцінки були мені важливі. Зараз мені однаково. Їх ставлять несправедливо.  І все залежить від  того, подобаєшся ти вчителю, чи ні.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75125" y="4797425"/>
            <a:ext cx="7681913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uk-UA" sz="2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- В будь-якому випадку необхідно відстежувати, наскільки досконало засвоєний матеріал. Але в нинішньому варіанті оцінки </a:t>
            </a:r>
            <a:r>
              <a:rPr lang="uk-UA" sz="22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“не</a:t>
            </a:r>
            <a:r>
              <a:rPr lang="uk-UA" sz="2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uk-UA" sz="22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працюють”</a:t>
            </a:r>
            <a:r>
              <a:rPr lang="uk-UA" sz="2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через суб'єктивність. </a:t>
            </a:r>
          </a:p>
        </p:txBody>
      </p:sp>
    </p:spTree>
    <p:extLst>
      <p:ext uri="{BB962C8B-B14F-4D97-AF65-F5344CB8AC3E}">
        <p14:creationId xmlns:p14="http://schemas.microsoft.com/office/powerpoint/2010/main" val="28513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996778"/>
          </a:xfrm>
        </p:spPr>
        <p:txBody>
          <a:bodyPr>
            <a:normAutofit/>
          </a:bodyPr>
          <a:lstStyle/>
          <a:p>
            <a:r>
              <a:rPr lang="ru-RU" sz="2800" b="1" dirty="0"/>
              <a:t>1. МЕТА І ЦІЛІ ОЦІНЮВАННЯ У СУЧАСНІЙ ШКОЛІ</a:t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77335" y="2075935"/>
            <a:ext cx="8596668" cy="3965427"/>
          </a:xfrm>
        </p:spPr>
        <p:txBody>
          <a:bodyPr>
            <a:normAutofit/>
          </a:bodyPr>
          <a:lstStyle/>
          <a:p>
            <a:r>
              <a:rPr lang="uk-UA" sz="2000" dirty="0"/>
              <a:t>В англійській мові є два слова, які позначають оцінювання: </a:t>
            </a:r>
            <a:endParaRPr lang="en-US" sz="2000" dirty="0" smtClean="0"/>
          </a:p>
          <a:p>
            <a:r>
              <a:rPr lang="uk-UA" sz="2000" dirty="0" err="1" smtClean="0"/>
              <a:t>assessment</a:t>
            </a:r>
            <a:r>
              <a:rPr lang="uk-UA" sz="2000" dirty="0" smtClean="0"/>
              <a:t> </a:t>
            </a:r>
            <a:r>
              <a:rPr lang="uk-UA" sz="2000" dirty="0"/>
              <a:t>та </a:t>
            </a:r>
            <a:r>
              <a:rPr lang="uk-UA" sz="2000" dirty="0" err="1"/>
              <a:t>evaluation</a:t>
            </a:r>
            <a:r>
              <a:rPr lang="uk-UA" sz="2000" dirty="0"/>
              <a:t>. Українською їх перекладають одним словом – оцінювання.</a:t>
            </a:r>
            <a:endParaRPr lang="ru-RU" sz="2000" dirty="0"/>
          </a:p>
          <a:p>
            <a:r>
              <a:rPr lang="uk-UA" sz="2000" dirty="0" smtClean="0"/>
              <a:t> </a:t>
            </a:r>
            <a:r>
              <a:rPr lang="uk-UA" sz="2400" b="1" dirty="0" smtClean="0"/>
              <a:t>ASSESSMENT</a:t>
            </a:r>
            <a:r>
              <a:rPr lang="uk-UA" sz="2400" dirty="0" smtClean="0"/>
              <a:t> </a:t>
            </a:r>
            <a:r>
              <a:rPr lang="uk-UA" sz="2000" dirty="0" smtClean="0">
                <a:solidFill>
                  <a:schemeClr val="tx1"/>
                </a:solidFill>
              </a:rPr>
              <a:t>в </a:t>
            </a:r>
            <a:r>
              <a:rPr lang="uk-UA" sz="2000" dirty="0">
                <a:solidFill>
                  <a:schemeClr val="tx1"/>
                </a:solidFill>
              </a:rPr>
              <a:t>українській трактують </a:t>
            </a:r>
            <a:r>
              <a:rPr lang="uk-UA" sz="2000" dirty="0"/>
              <a:t>як оцінювання “формувальне”, “</a:t>
            </a:r>
            <a:r>
              <a:rPr lang="uk-UA" sz="2000" dirty="0" err="1"/>
              <a:t>формативне</a:t>
            </a:r>
            <a:r>
              <a:rPr lang="uk-UA" sz="2000" dirty="0"/>
              <a:t>”, “формуюче”, “</a:t>
            </a:r>
            <a:r>
              <a:rPr lang="uk-UA" sz="2000" dirty="0" err="1"/>
              <a:t>формаційне</a:t>
            </a:r>
            <a:r>
              <a:rPr lang="uk-UA" sz="2000" dirty="0"/>
              <a:t>”, “розвивальне”, “аналітичне” тощо</a:t>
            </a:r>
            <a:r>
              <a:rPr lang="uk-UA" sz="2000" dirty="0" smtClean="0"/>
              <a:t>.</a:t>
            </a:r>
            <a:endParaRPr lang="en-US" sz="2000" dirty="0" smtClean="0"/>
          </a:p>
          <a:p>
            <a:r>
              <a:rPr lang="uk-UA" sz="2000" dirty="0" smtClean="0"/>
              <a:t> </a:t>
            </a:r>
            <a:r>
              <a:rPr lang="uk-UA" sz="2000" b="1" dirty="0" smtClean="0"/>
              <a:t>EVALUATION</a:t>
            </a:r>
            <a:r>
              <a:rPr lang="uk-UA" sz="2000" dirty="0" smtClean="0"/>
              <a:t> </a:t>
            </a:r>
            <a:r>
              <a:rPr lang="uk-UA" sz="2000" dirty="0"/>
              <a:t>перекладають як “традиційне”, “підсумкове”, “</a:t>
            </a:r>
            <a:r>
              <a:rPr lang="uk-UA" sz="2000" dirty="0" err="1"/>
              <a:t>сумативне</a:t>
            </a:r>
            <a:r>
              <a:rPr lang="uk-UA" sz="2000" dirty="0"/>
              <a:t>” оцінювання.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0482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5" y="190500"/>
            <a:ext cx="8596668" cy="1714500"/>
          </a:xfrm>
        </p:spPr>
        <p:txBody>
          <a:bodyPr>
            <a:noAutofit/>
          </a:bodyPr>
          <a:lstStyle/>
          <a:p>
            <a:r>
              <a:rPr lang="uk-UA" sz="2000" b="1" dirty="0">
                <a:solidFill>
                  <a:schemeClr val="tx1"/>
                </a:solidFill>
              </a:rPr>
              <a:t>1.</a:t>
            </a:r>
            <a:r>
              <a:rPr lang="uk-UA" sz="2000" dirty="0">
                <a:solidFill>
                  <a:schemeClr val="tx1"/>
                </a:solidFill>
              </a:rPr>
              <a:t> </a:t>
            </a:r>
            <a:r>
              <a:rPr lang="uk-UA" sz="2000" dirty="0" err="1">
                <a:solidFill>
                  <a:schemeClr val="tx1"/>
                </a:solidFill>
              </a:rPr>
              <a:t>Assessment</a:t>
            </a:r>
            <a:r>
              <a:rPr lang="uk-UA" sz="2000" dirty="0">
                <a:solidFill>
                  <a:schemeClr val="tx1"/>
                </a:solidFill>
              </a:rPr>
              <a:t> оцінює процес, а </a:t>
            </a:r>
            <a:r>
              <a:rPr lang="uk-UA" sz="2000" dirty="0" err="1">
                <a:solidFill>
                  <a:schemeClr val="tx1"/>
                </a:solidFill>
              </a:rPr>
              <a:t>evaluation</a:t>
            </a:r>
            <a:r>
              <a:rPr lang="uk-UA" sz="2000" dirty="0">
                <a:solidFill>
                  <a:schemeClr val="tx1"/>
                </a:solidFill>
              </a:rPr>
              <a:t> – результат навчання.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uk-UA" sz="2000" b="1" dirty="0">
                <a:solidFill>
                  <a:schemeClr val="tx1"/>
                </a:solidFill>
              </a:rPr>
              <a:t>2.</a:t>
            </a:r>
            <a:r>
              <a:rPr lang="uk-UA" sz="2000" dirty="0">
                <a:solidFill>
                  <a:schemeClr val="tx1"/>
                </a:solidFill>
              </a:rPr>
              <a:t> Формувальне і підсумкове оцінювання підпорядковані різним цілям: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uk-UA" sz="2000" dirty="0">
                <a:solidFill>
                  <a:schemeClr val="tx1"/>
                </a:solidFill>
              </a:rPr>
              <a:t>формувальне оцінювання (</a:t>
            </a:r>
            <a:r>
              <a:rPr lang="uk-UA" sz="2000" dirty="0" err="1">
                <a:solidFill>
                  <a:schemeClr val="tx1"/>
                </a:solidFill>
              </a:rPr>
              <a:t>assessment</a:t>
            </a:r>
            <a:r>
              <a:rPr lang="uk-UA" sz="2000" dirty="0">
                <a:solidFill>
                  <a:schemeClr val="tx1"/>
                </a:solidFill>
              </a:rPr>
              <a:t>) має на меті підвищити якість;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uk-UA" sz="2000" dirty="0">
                <a:solidFill>
                  <a:schemeClr val="tx1"/>
                </a:solidFill>
              </a:rPr>
              <a:t>підсумкове оцінювання (</a:t>
            </a:r>
            <a:r>
              <a:rPr lang="uk-UA" sz="2000" dirty="0" err="1">
                <a:solidFill>
                  <a:schemeClr val="tx1"/>
                </a:solidFill>
              </a:rPr>
              <a:t>evaluation</a:t>
            </a:r>
            <a:r>
              <a:rPr lang="uk-UA" sz="2000" dirty="0">
                <a:solidFill>
                  <a:schemeClr val="tx1"/>
                </a:solidFill>
              </a:rPr>
              <a:t>) має на меті оцінити якість.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77335" y="2075935"/>
            <a:ext cx="8596668" cy="3965427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425710"/>
              </p:ext>
            </p:extLst>
          </p:nvPr>
        </p:nvGraphicFramePr>
        <p:xfrm>
          <a:off x="677863" y="2266949"/>
          <a:ext cx="8596311" cy="40917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5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5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5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6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Формувальне оцінювання (assessment):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Обидва: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Підсумкове оцінювання: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1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Оцінює процес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row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ru-RU" sz="20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Вимагають критеріїв</a:t>
                      </a:r>
                      <a:endParaRPr lang="ru-RU" sz="20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Застосовують засоби вимірювання</a:t>
                      </a:r>
                      <a:endParaRPr lang="ru-RU" sz="20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Є доказовими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Оцінює результат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1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Завжди є позитивним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Виносить оціночне судження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8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Індивідуалізоване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Застосовується відповідно до стандартів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1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Є ціннісним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Показує недоліки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1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Дає зворотний зв’язок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0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996778"/>
          </a:xfrm>
        </p:spPr>
        <p:txBody>
          <a:bodyPr>
            <a:normAutofit/>
          </a:bodyPr>
          <a:lstStyle/>
          <a:p>
            <a:r>
              <a:rPr lang="ru-RU" sz="2800" b="1" i="1" dirty="0" err="1"/>
              <a:t>Формувальне</a:t>
            </a:r>
            <a:r>
              <a:rPr lang="ru-RU" sz="2800" b="1" i="1" dirty="0"/>
              <a:t> </a:t>
            </a:r>
            <a:r>
              <a:rPr lang="ru-RU" sz="2800" b="1" i="1" dirty="0" err="1"/>
              <a:t>оцінювання</a:t>
            </a:r>
            <a:r>
              <a:rPr lang="ru-RU" sz="2800" b="1" i="1" dirty="0"/>
              <a:t/>
            </a:r>
            <a:br>
              <a:rPr lang="ru-RU" sz="2800" b="1" i="1" dirty="0"/>
            </a:b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77335" y="1447801"/>
            <a:ext cx="8596668" cy="4593562"/>
          </a:xfrm>
        </p:spPr>
        <p:txBody>
          <a:bodyPr>
            <a:normAutofit lnSpcReduction="10000"/>
          </a:bodyPr>
          <a:lstStyle/>
          <a:p>
            <a:r>
              <a:rPr lang="uk-UA" sz="2000" dirty="0"/>
              <a:t>За формувальним оцінюванням відстежується особистісний розвиток дитини та перебіг опановування нею навчального досвіду як основи компетентності. </a:t>
            </a:r>
            <a:endParaRPr lang="ru-RU" sz="2000" dirty="0"/>
          </a:p>
          <a:p>
            <a:r>
              <a:rPr lang="uk-UA" sz="2000" dirty="0"/>
              <a:t>Таке оцінювання дає змогу досягти кількох цілей: </a:t>
            </a:r>
            <a:endParaRPr lang="ru-RU" sz="2000" dirty="0"/>
          </a:p>
          <a:p>
            <a:pPr lvl="0" fontAlgn="base"/>
            <a:r>
              <a:rPr lang="en-US" sz="2000" dirty="0" smtClean="0"/>
              <a:t>-</a:t>
            </a:r>
            <a:r>
              <a:rPr lang="uk-UA" sz="2000" dirty="0" smtClean="0"/>
              <a:t>вибудовувати </a:t>
            </a:r>
            <a:r>
              <a:rPr lang="uk-UA" sz="2000" dirty="0"/>
              <a:t>індивідуальну траєкторію розвитку учнів; </a:t>
            </a:r>
            <a:endParaRPr lang="ru-RU" sz="2000" dirty="0"/>
          </a:p>
          <a:p>
            <a:pPr lvl="0" fontAlgn="base"/>
            <a:r>
              <a:rPr lang="en-US" sz="2000" dirty="0" smtClean="0"/>
              <a:t>-</a:t>
            </a:r>
            <a:r>
              <a:rPr lang="uk-UA" sz="2000" dirty="0" smtClean="0"/>
              <a:t>оцінити </a:t>
            </a:r>
            <a:r>
              <a:rPr lang="uk-UA" sz="2000" dirty="0"/>
              <a:t>або визначити досягнення дітей на кожному з етапів освітнього процесу; </a:t>
            </a:r>
            <a:endParaRPr lang="ru-RU" sz="2000" dirty="0"/>
          </a:p>
          <a:p>
            <a:pPr lvl="0" fontAlgn="base"/>
            <a:r>
              <a:rPr lang="en-US" sz="2000" dirty="0" smtClean="0"/>
              <a:t>-</a:t>
            </a:r>
            <a:r>
              <a:rPr lang="uk-UA" sz="2000" dirty="0" smtClean="0"/>
              <a:t>вчасно </a:t>
            </a:r>
            <a:r>
              <a:rPr lang="uk-UA" sz="2000" dirty="0"/>
              <a:t>виявляти проблеми й запобігати їх нашаровуванню; </a:t>
            </a:r>
            <a:endParaRPr lang="ru-RU" sz="2000" dirty="0"/>
          </a:p>
          <a:p>
            <a:pPr lvl="0" fontAlgn="base"/>
            <a:r>
              <a:rPr lang="en-US" sz="2000" dirty="0" smtClean="0"/>
              <a:t>-</a:t>
            </a:r>
            <a:r>
              <a:rPr lang="uk-UA" sz="2000" dirty="0" smtClean="0"/>
              <a:t>мотивувати </a:t>
            </a:r>
            <a:r>
              <a:rPr lang="uk-UA" sz="2000" dirty="0"/>
              <a:t>учнів до прагнення здобути максимально можливі результати; </a:t>
            </a:r>
            <a:endParaRPr lang="ru-RU" sz="2000" dirty="0"/>
          </a:p>
          <a:p>
            <a:pPr lvl="0" fontAlgn="base"/>
            <a:r>
              <a:rPr lang="en-US" sz="2000" dirty="0" smtClean="0"/>
              <a:t>-</a:t>
            </a:r>
            <a:r>
              <a:rPr lang="uk-UA" sz="2000" dirty="0" smtClean="0"/>
              <a:t>виховувати </a:t>
            </a:r>
            <a:r>
              <a:rPr lang="uk-UA" sz="2000" dirty="0"/>
              <a:t>ціннісні якості особистості, бажання навчатися, відсутність побоювання помилитися, переконання у своїх можливостях і здібностях. 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096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342</TotalTime>
  <Words>1743</Words>
  <Application>Microsoft Office PowerPoint</Application>
  <PresentationFormat>Широкоэкранный</PresentationFormat>
  <Paragraphs>174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Candara</vt:lpstr>
      <vt:lpstr>Times New Roman</vt:lpstr>
      <vt:lpstr>Trebuchet MS</vt:lpstr>
      <vt:lpstr>Wingdings 3</vt:lpstr>
      <vt:lpstr>Грань</vt:lpstr>
      <vt:lpstr>Тема 5. Особливості оцінювання навчальних досягнень учнів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МЕТА І ЦІЛІ ОЦІНЮВАННЯ У СУЧАСНІЙ ШКОЛІ </vt:lpstr>
      <vt:lpstr>1. Assessment оцінює процес, а evaluation – результат навчання. 2. Формувальне і підсумкове оцінювання підпорядковані різним цілям: формувальне оцінювання (assessment) має на меті підвищити якість; підсумкове оцінювання (evaluation) має на меті оцінити якість. </vt:lpstr>
      <vt:lpstr>Формувальне оцінювання </vt:lpstr>
      <vt:lpstr>Цілі оцінювання</vt:lpstr>
      <vt:lpstr>КОЛИ ПОЧИНАТИ ОЦІНЮВАННЯ? </vt:lpstr>
      <vt:lpstr>СПОСТЕРЕЖЕННЯ І ЗАПИСИ </vt:lpstr>
      <vt:lpstr>ДІТИ З ОСОБЛИВИМИ ОСВІТНІМИ ПОТРЕБАМИ </vt:lpstr>
      <vt:lpstr>ОСНОВНІ АСПЕКТИ ПРОЦЕСУ ОЦІНЮВАННЯ </vt:lpstr>
      <vt:lpstr>Презентация PowerPoint</vt:lpstr>
      <vt:lpstr>Якими можуть бути інструменти зворотного зв’язку?  </vt:lpstr>
      <vt:lpstr>Якими можуть бути інструменти зворотного зв’язку?</vt:lpstr>
      <vt:lpstr>3. ТЕХНОЛОГІЯ ПОРТФОЛІО </vt:lpstr>
      <vt:lpstr>Презентация PowerPoint</vt:lpstr>
      <vt:lpstr>Види портфоліо</vt:lpstr>
      <vt:lpstr>Види портфоліо</vt:lpstr>
      <vt:lpstr>Види портфоліо</vt:lpstr>
      <vt:lpstr>Презентация PowerPoint</vt:lpstr>
      <vt:lpstr>Структура учнівського портфоліо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8. Особливості оцінювання навчальних досягнень учнів</dc:title>
  <dc:creator>Misha</dc:creator>
  <cp:lastModifiedBy>Yuliia</cp:lastModifiedBy>
  <cp:revision>13</cp:revision>
  <dcterms:created xsi:type="dcterms:W3CDTF">2020-11-02T20:59:08Z</dcterms:created>
  <dcterms:modified xsi:type="dcterms:W3CDTF">2023-11-08T09:15:13Z</dcterms:modified>
</cp:coreProperties>
</file>